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24" r:id="rId2"/>
    <p:sldMasterId id="2147483736" r:id="rId3"/>
  </p:sldMasterIdLst>
  <p:notesMasterIdLst>
    <p:notesMasterId r:id="rId26"/>
  </p:notesMasterIdLst>
  <p:sldIdLst>
    <p:sldId id="256" r:id="rId4"/>
    <p:sldId id="258" r:id="rId5"/>
    <p:sldId id="261" r:id="rId6"/>
    <p:sldId id="262" r:id="rId7"/>
    <p:sldId id="276" r:id="rId8"/>
    <p:sldId id="277" r:id="rId9"/>
    <p:sldId id="264" r:id="rId10"/>
    <p:sldId id="265" r:id="rId11"/>
    <p:sldId id="272" r:id="rId12"/>
    <p:sldId id="266" r:id="rId13"/>
    <p:sldId id="267" r:id="rId14"/>
    <p:sldId id="268" r:id="rId15"/>
    <p:sldId id="274" r:id="rId16"/>
    <p:sldId id="273" r:id="rId17"/>
    <p:sldId id="286" r:id="rId18"/>
    <p:sldId id="283" r:id="rId19"/>
    <p:sldId id="284" r:id="rId20"/>
    <p:sldId id="270" r:id="rId21"/>
    <p:sldId id="285" r:id="rId22"/>
    <p:sldId id="281" r:id="rId23"/>
    <p:sldId id="282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8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79E0D-D3B1-4E86-A751-B5ACE2922DB6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8FAF2-6A8E-4BEF-BD04-A8229BC53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8FAF2-6A8E-4BEF-BD04-A8229BC5302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A89B-ADE9-4DEC-A277-262B5CE7C73F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9C901-3A50-4C1E-B2C5-50EB520710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101A6-D068-4521-B9C7-46FAD554525E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531D-87BD-4E23-BCA8-4901974926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E7A8D-212D-409D-9DBE-0C7D64A75C6B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C40BC-9CDB-43BF-ACB6-E2CC24F5F3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A645A-3A28-48DA-AED0-B7196CBC194F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E8EBD-8935-4054-A10F-C396200C90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AAD37-72C0-41A2-9B7E-002843D73640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73229-8906-48FE-A212-F9993F6BFD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86A7E-BB7C-40B5-B88D-30DEAD6945FB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5C38F-3AB2-4556-A031-3E9DCADD50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8019A-BCA5-4277-BAFB-430F9DA16772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EBEA-F605-476E-A6D3-3BA5F7A2AB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3C8D4-F811-4A2D-AA71-AC847084A273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6857C-38C6-4416-B523-B469337254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DC9C7-3951-41E4-9620-277FA8ABB949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BB43-99CA-4DA9-93F4-48804A6989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B0BAC-0734-4BDC-86A3-73340859001E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8D07C-B43F-4134-AA4C-D286A67C0F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5B5F-D36B-4A74-8121-BA9E28D8F877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7D971-FC35-4DC0-91C8-BE1FB12284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" name="Дата 4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17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</p:sldLayoutIdLst>
  <p:transition spd="med">
    <p:pull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9759A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58D23BEF-35BE-4ECB-828E-493CD711F135}" type="datetimeFigureOut">
              <a:rPr lang="ru-RU" smtClean="0"/>
              <a:pPr>
                <a:defRPr/>
              </a:pPr>
              <a:t>30.05.2010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6662EE4-C579-4E45-8FB7-FF14816197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spd="med">
    <p:pull dir="d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spd="med">
    <p:pull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4867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информационных компьютерных технологий на уроках географии и изобразительного искусства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000636"/>
            <a:ext cx="8134350" cy="153828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7400" dirty="0" smtClean="0"/>
          </a:p>
          <a:p>
            <a:pPr algn="ctr"/>
            <a:r>
              <a:rPr lang="ru-RU" sz="7400" dirty="0" smtClean="0"/>
              <a:t>Отчёт по теме самообразования</a:t>
            </a:r>
          </a:p>
          <a:p>
            <a:pPr algn="ctr"/>
            <a:r>
              <a:rPr lang="ru-RU" sz="7400" dirty="0" smtClean="0"/>
              <a:t>Учитель: Туранова Светлана Владимировна</a:t>
            </a:r>
          </a:p>
          <a:p>
            <a:pPr algn="ctr"/>
            <a:r>
              <a:rPr lang="ru-RU" sz="7200" dirty="0" smtClean="0"/>
              <a:t>МОУ «Тисовская средняя общеобразовательная школа»</a:t>
            </a:r>
            <a:endParaRPr lang="ru-RU" sz="21600" dirty="0" smtClean="0"/>
          </a:p>
          <a:p>
            <a:pPr algn="ctr"/>
            <a:endParaRPr lang="ru-RU" sz="7400" dirty="0" smtClean="0"/>
          </a:p>
          <a:p>
            <a:pPr algn="ctr"/>
            <a:endParaRPr lang="ru-RU" sz="74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/>
              <a:t>При этом компьютер выполняет следующие функции: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1. в функции учителя компьютер представляет собой:</a:t>
            </a:r>
            <a:endParaRPr lang="ru-RU" dirty="0" smtClean="0"/>
          </a:p>
          <a:p>
            <a:r>
              <a:rPr lang="ru-RU" dirty="0" smtClean="0"/>
              <a:t>       источник учебной информации; </a:t>
            </a:r>
          </a:p>
          <a:p>
            <a:r>
              <a:rPr lang="ru-RU" dirty="0" smtClean="0"/>
              <a:t>       наглядное пособие; </a:t>
            </a:r>
          </a:p>
          <a:p>
            <a:r>
              <a:rPr lang="ru-RU" dirty="0" smtClean="0"/>
              <a:t>       тренажер; </a:t>
            </a:r>
          </a:p>
          <a:p>
            <a:r>
              <a:rPr lang="ru-RU" dirty="0" smtClean="0"/>
              <a:t>       средство диагностики и контроля.</a:t>
            </a:r>
          </a:p>
          <a:p>
            <a:r>
              <a:rPr lang="ru-RU" i="1" dirty="0" smtClean="0"/>
              <a:t>2</a:t>
            </a:r>
            <a:r>
              <a:rPr lang="ru-RU" b="1" i="1" dirty="0" smtClean="0"/>
              <a:t>. в функции рабочего инструмента:</a:t>
            </a:r>
            <a:endParaRPr lang="ru-RU" dirty="0" smtClean="0"/>
          </a:p>
          <a:p>
            <a:r>
              <a:rPr lang="ru-RU" dirty="0" smtClean="0"/>
              <a:t>       средство подготовки текстов, их хранение; </a:t>
            </a:r>
          </a:p>
          <a:p>
            <a:r>
              <a:rPr lang="ru-RU" dirty="0" smtClean="0"/>
              <a:t>       графический редактор; </a:t>
            </a:r>
          </a:p>
          <a:p>
            <a:r>
              <a:rPr lang="ru-RU" dirty="0" smtClean="0"/>
              <a:t>       средство подготовки выступлений; </a:t>
            </a:r>
          </a:p>
          <a:p>
            <a:r>
              <a:rPr lang="ru-RU" dirty="0" smtClean="0"/>
              <a:t>       вычислительная машина больших возможностей.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В зависимости от целей и задач урока информационные технологии применяю на уроках:</a:t>
            </a:r>
          </a:p>
          <a:p>
            <a:r>
              <a:rPr lang="ru-RU" sz="3200" dirty="0" smtClean="0"/>
              <a:t>для изучения нового материала, </a:t>
            </a:r>
          </a:p>
          <a:p>
            <a:r>
              <a:rPr lang="ru-RU" sz="3200" dirty="0" smtClean="0"/>
              <a:t>для обобщения и систематизации знаний, </a:t>
            </a:r>
          </a:p>
          <a:p>
            <a:r>
              <a:rPr lang="ru-RU" sz="3200" dirty="0" smtClean="0"/>
              <a:t>при выполнении практических работ, </a:t>
            </a:r>
          </a:p>
          <a:p>
            <a:r>
              <a:rPr lang="ru-RU" sz="3200" dirty="0" smtClean="0"/>
              <a:t>творческих заданий, </a:t>
            </a:r>
          </a:p>
          <a:p>
            <a:r>
              <a:rPr lang="ru-RU" sz="3200" dirty="0" smtClean="0"/>
              <a:t>при контроле знаний и умений.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/>
              <a:t>уроки с использованием ИКТ организую на основе работы со специализированными обучающими программными средствами: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На уроке использую </a:t>
            </a:r>
            <a:r>
              <a:rPr lang="ru-RU" sz="2800" b="1" dirty="0" err="1" smtClean="0"/>
              <a:t>мультимедийные</a:t>
            </a:r>
            <a:r>
              <a:rPr lang="ru-RU" sz="2800" b="1" dirty="0" smtClean="0"/>
              <a:t> интерактивные средства</a:t>
            </a:r>
            <a:r>
              <a:rPr lang="ru-RU" sz="2800" dirty="0" smtClean="0"/>
              <a:t> (проектор и экран), что позволяет проводить обучение с безусловным соблюдением санитарных норм использования компьютерной техники, поскольку отсутствует ее вредное воздействие на учеников.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/>
              <a:t>уроки с использованием ИКТ организую на основе работы со специализированными обучающими программными средствами: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При изучении нового материала использую </a:t>
            </a:r>
            <a:r>
              <a:rPr lang="ru-RU" b="1" dirty="0" smtClean="0"/>
              <a:t>демонстрационные программы</a:t>
            </a:r>
            <a:r>
              <a:rPr lang="ru-RU" dirty="0" smtClean="0"/>
              <a:t>, которые  в доступной, яркой, наглядной форме представляет учащимся теоретический  материал (электронные  учебники  по географии для 6класса,7 класса; электронные энциклопедии по изобразительному искусству).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/>
              <a:t>уроки с использованием ИКТ организую на основе работы со специализированными обучающими программными средствами: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Для подготовки тематических презентаций</a:t>
            </a:r>
            <a:r>
              <a:rPr lang="ru-RU" dirty="0" smtClean="0"/>
              <a:t> по географии использую </a:t>
            </a:r>
            <a:r>
              <a:rPr lang="ru-RU" b="1" dirty="0" smtClean="0"/>
              <a:t>программу </a:t>
            </a:r>
            <a:r>
              <a:rPr lang="en-US" b="1" dirty="0" smtClean="0"/>
              <a:t>POWER POINT</a:t>
            </a:r>
            <a:r>
              <a:rPr lang="ru-RU" dirty="0" smtClean="0"/>
              <a:t>. Компьютерную презентацию использую в течение всего урока, а также на отдельных этапах учебной деятельности.</a:t>
            </a:r>
          </a:p>
          <a:p>
            <a:pPr lvl="0"/>
            <a:r>
              <a:rPr lang="ru-RU" dirty="0" smtClean="0"/>
              <a:t>Для создания видеороликов использую программное обеспечение </a:t>
            </a:r>
            <a:r>
              <a:rPr lang="en-US" b="1" dirty="0" smtClean="0"/>
              <a:t>Canon Digital IXUS</a:t>
            </a:r>
            <a:r>
              <a:rPr lang="ru-RU" b="1" dirty="0" smtClean="0"/>
              <a:t>-</a:t>
            </a:r>
            <a:r>
              <a:rPr lang="en-US" b="1" dirty="0" smtClean="0"/>
              <a:t> </a:t>
            </a:r>
            <a:r>
              <a:rPr lang="ru-RU" sz="2400" b="1" dirty="0" smtClean="0"/>
              <a:t>70</a:t>
            </a:r>
            <a:endParaRPr lang="ru-RU" b="1" dirty="0" smtClean="0"/>
          </a:p>
          <a:p>
            <a:pPr lvl="0"/>
            <a:r>
              <a:rPr lang="ru-RU" b="1" dirty="0" smtClean="0"/>
              <a:t>На уроках изобразительного искусства</a:t>
            </a:r>
            <a:r>
              <a:rPr lang="ru-RU" dirty="0" smtClean="0"/>
              <a:t> использую программу  </a:t>
            </a:r>
            <a:r>
              <a:rPr lang="ru-RU" b="1" dirty="0" smtClean="0"/>
              <a:t>Point и </a:t>
            </a:r>
            <a:r>
              <a:rPr lang="ru-RU" dirty="0" err="1" smtClean="0"/>
              <a:t>интерактив</a:t>
            </a:r>
            <a:r>
              <a:rPr lang="ru-RU" dirty="0" smtClean="0"/>
              <a:t> </a:t>
            </a:r>
            <a:r>
              <a:rPr lang="ru-RU" b="1" dirty="0" smtClean="0"/>
              <a:t>Мода </a:t>
            </a:r>
            <a:r>
              <a:rPr lang="ru-RU" dirty="0" smtClean="0"/>
              <a:t>из детской энциклопедии  для выполнения практических тематических работ учащимися.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/>
              <a:t>Материалы для урока-суда «Человек и Природа» в 8 классе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Презентации:</a:t>
            </a:r>
            <a:endParaRPr lang="ru-RU" dirty="0" smtClean="0"/>
          </a:p>
          <a:p>
            <a:pPr lvl="0"/>
            <a:r>
              <a:rPr lang="ru-RU" dirty="0" smtClean="0"/>
              <a:t>Ноосфера</a:t>
            </a:r>
          </a:p>
          <a:p>
            <a:pPr lvl="0"/>
            <a:r>
              <a:rPr lang="ru-RU" dirty="0" smtClean="0"/>
              <a:t>Природа</a:t>
            </a:r>
          </a:p>
          <a:p>
            <a:pPr lvl="0"/>
            <a:r>
              <a:rPr lang="ru-RU" dirty="0" smtClean="0"/>
              <a:t>Охрана окружающей среды</a:t>
            </a:r>
          </a:p>
          <a:p>
            <a:pPr lvl="0"/>
            <a:r>
              <a:rPr lang="ru-RU" dirty="0" smtClean="0"/>
              <a:t>Окружающая среда</a:t>
            </a:r>
          </a:p>
          <a:p>
            <a:pPr lvl="0"/>
            <a:r>
              <a:rPr lang="ru-RU" dirty="0" smtClean="0"/>
              <a:t>Семь чудес России</a:t>
            </a:r>
          </a:p>
          <a:p>
            <a:pPr lvl="0"/>
            <a:r>
              <a:rPr lang="ru-RU" dirty="0" smtClean="0"/>
              <a:t>Презентация Ирины Ильиной: фотографии</a:t>
            </a:r>
          </a:p>
          <a:p>
            <a:pPr lvl="0"/>
            <a:r>
              <a:rPr lang="ru-RU" dirty="0" smtClean="0"/>
              <a:t>Экология.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b="1" dirty="0" smtClean="0"/>
              <a:t>Видеоролики:</a:t>
            </a:r>
            <a:endParaRPr lang="ru-RU" dirty="0" smtClean="0"/>
          </a:p>
          <a:p>
            <a:pPr lvl="0"/>
            <a:r>
              <a:rPr lang="ru-RU" dirty="0" smtClean="0"/>
              <a:t>Стихийные явления,</a:t>
            </a:r>
          </a:p>
          <a:p>
            <a:pPr lvl="0"/>
            <a:r>
              <a:rPr lang="ru-RU" dirty="0" smtClean="0"/>
              <a:t>Человек и Окружающая среда.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3"/>
          <a:ext cx="8229600" cy="614367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57214"/>
                <a:gridCol w="3714776"/>
                <a:gridCol w="3757610"/>
              </a:tblGrid>
              <a:tr h="1234999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ИКТ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 используется</a:t>
                      </a:r>
                      <a:endParaRPr lang="ru-RU" dirty="0"/>
                    </a:p>
                  </a:txBody>
                  <a:tcPr/>
                </a:tc>
              </a:tr>
              <a:tr h="208583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Демонстрация на уроке материалов: карт, иллюстраций ландшафтов, географических объектов </a:t>
                      </a:r>
                      <a:r>
                        <a:rPr kumimoji="0" lang="ru-RU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источников недоступных всем ученикам.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Средства мультимедиа</a:t>
                      </a:r>
                      <a:endParaRPr lang="ru-RU" sz="2000" dirty="0"/>
                    </a:p>
                  </a:txBody>
                  <a:tcPr/>
                </a:tc>
              </a:tr>
              <a:tr h="282283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Показ географических процессов, произведений изобразительного искусства.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Свои презентации, электронные  учебники  по географии для 6класса,7 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класса,Энциклопедия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Кирилла и 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Мефодия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электронные энциклопедии по изобразительному искусству.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3"/>
          <a:ext cx="8229600" cy="621510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57214"/>
                <a:gridCol w="3714776"/>
                <a:gridCol w="3757610"/>
              </a:tblGrid>
              <a:tr h="55553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ИКТ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 используется</a:t>
                      </a:r>
                      <a:endParaRPr lang="ru-RU" dirty="0"/>
                    </a:p>
                  </a:txBody>
                  <a:tcPr/>
                </a:tc>
              </a:tr>
              <a:tr h="1609282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помощи компьютерных технологий на уроках провожу проверку знаний учащихся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компьютерные тесты; использование вопросов из электронного учебника по географии.</a:t>
                      </a:r>
                      <a:endParaRPr lang="ru-RU" sz="2000" dirty="0"/>
                    </a:p>
                  </a:txBody>
                  <a:tcPr/>
                </a:tc>
              </a:tr>
              <a:tr h="2053425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работы-задания с использованием компьютерных технологий: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презентаций,; подборка материалов с помощью Интернета </a:t>
                      </a:r>
                      <a:endParaRPr lang="ru-RU" sz="2000" dirty="0"/>
                    </a:p>
                  </a:txBody>
                  <a:tcPr/>
                </a:tc>
              </a:tr>
              <a:tr h="1996872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помощи компьютерных технологий создаю дидактические материалы для урока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Тесты, карточки-задания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28596" y="285728"/>
          <a:ext cx="8429685" cy="628654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428760"/>
                <a:gridCol w="3929090"/>
                <a:gridCol w="3071835"/>
              </a:tblGrid>
              <a:tr h="1145877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/>
                        <a:t>Виды самостоятельной деятельности</a:t>
                      </a:r>
                    </a:p>
                    <a:p>
                      <a:pPr algn="ctr"/>
                      <a:r>
                        <a:rPr kumimoji="0" lang="ru-RU" sz="2400" kern="1200" dirty="0" smtClean="0"/>
                        <a:t> учащихся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835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предметные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общие</a:t>
                      </a:r>
                      <a:endParaRPr lang="ru-RU" b="1" dirty="0"/>
                    </a:p>
                  </a:txBody>
                  <a:tcPr/>
                </a:tc>
              </a:tr>
              <a:tr h="286469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/>
                        <a:t>География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2000" kern="1200" dirty="0" smtClean="0"/>
                        <a:t>Работа с географическими тренажёрами 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2000" kern="1200" dirty="0" smtClean="0"/>
                        <a:t>Выполнение тестовых заданий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2000" kern="1200" dirty="0" smtClean="0"/>
                        <a:t> Создание </a:t>
                      </a:r>
                      <a:r>
                        <a:rPr kumimoji="0" lang="ru-RU" sz="2000" kern="1200" baseline="0" dirty="0" smtClean="0"/>
                        <a:t> </a:t>
                      </a:r>
                      <a:r>
                        <a:rPr kumimoji="0" lang="ru-RU" sz="2000" kern="1200" dirty="0" smtClean="0"/>
                        <a:t>картографических образов.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2400" kern="1200" dirty="0" smtClean="0"/>
                        <a:t>Создание тематических презентаций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2400" kern="1200" dirty="0" smtClean="0"/>
                        <a:t>Поиск информации в интернете 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2400" kern="1200" dirty="0" smtClean="0"/>
                        <a:t>Создание печатных работ: исследовательских и реферативных</a:t>
                      </a:r>
                      <a:endParaRPr lang="ru-RU" sz="2400" dirty="0"/>
                    </a:p>
                  </a:txBody>
                  <a:tcPr/>
                </a:tc>
              </a:tr>
              <a:tr h="181762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ИЗО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2000" kern="1200" dirty="0" smtClean="0"/>
                        <a:t>Рисование в программе Point 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2000" kern="1200" dirty="0" smtClean="0"/>
                        <a:t>Использование программы</a:t>
                      </a:r>
                      <a:r>
                        <a:rPr kumimoji="0" lang="ru-RU" sz="2000" kern="1200" baseline="0" dirty="0" smtClean="0"/>
                        <a:t> «Мода» из детской </a:t>
                      </a:r>
                      <a:r>
                        <a:rPr kumimoji="0" lang="ru-RU" sz="2000" kern="1200" dirty="0" smtClean="0"/>
                        <a:t>энциклопедии Кирилла и </a:t>
                      </a:r>
                      <a:r>
                        <a:rPr kumimoji="0" lang="ru-RU" sz="2000" kern="1200" dirty="0" err="1" smtClean="0"/>
                        <a:t>Мефодия</a:t>
                      </a:r>
                      <a:r>
                        <a:rPr kumimoji="0" lang="ru-RU" sz="2000" kern="12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/>
              <a:t>Перечень презентаций, созданных учащимися</a:t>
            </a:r>
            <a:br>
              <a:rPr lang="ru-RU" sz="2400" b="1" dirty="0" smtClean="0"/>
            </a:br>
            <a:r>
              <a:rPr lang="ru-RU" sz="2400" b="1" dirty="0" smtClean="0"/>
              <a:t> 8 класса: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err="1" smtClean="0"/>
              <a:t>Средне-сибирское</a:t>
            </a:r>
            <a:r>
              <a:rPr lang="ru-RU" dirty="0" smtClean="0"/>
              <a:t> плоскогорье – Башкирцев Владислав;</a:t>
            </a:r>
          </a:p>
          <a:p>
            <a:pPr lvl="0"/>
            <a:r>
              <a:rPr lang="ru-RU" dirty="0" smtClean="0"/>
              <a:t>Полуостров Таймыр – </a:t>
            </a:r>
            <a:r>
              <a:rPr lang="ru-RU" dirty="0" err="1" smtClean="0"/>
              <a:t>Закирова</a:t>
            </a:r>
            <a:r>
              <a:rPr lang="ru-RU" dirty="0" smtClean="0"/>
              <a:t> </a:t>
            </a:r>
            <a:r>
              <a:rPr lang="ru-RU" dirty="0" err="1" smtClean="0"/>
              <a:t>Эрлинда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о.Сахалин – Ярушин Коля;</a:t>
            </a:r>
          </a:p>
          <a:p>
            <a:pPr lvl="0"/>
            <a:r>
              <a:rPr lang="ru-RU" dirty="0" smtClean="0"/>
              <a:t>Западная Сибирь – </a:t>
            </a:r>
            <a:r>
              <a:rPr lang="ru-RU" dirty="0" err="1" smtClean="0"/>
              <a:t>Жаркова</a:t>
            </a:r>
            <a:r>
              <a:rPr lang="ru-RU" dirty="0" smtClean="0"/>
              <a:t> Катя;</a:t>
            </a:r>
          </a:p>
          <a:p>
            <a:pPr lvl="0"/>
            <a:r>
              <a:rPr lang="ru-RU" dirty="0" smtClean="0"/>
              <a:t>Озеро Байкал – Булатова Виктория;</a:t>
            </a:r>
          </a:p>
          <a:p>
            <a:pPr lvl="0"/>
            <a:r>
              <a:rPr lang="ru-RU" dirty="0" smtClean="0"/>
              <a:t>Кольский полуостров – Ярушин Илья;</a:t>
            </a:r>
          </a:p>
          <a:p>
            <a:pPr lvl="0"/>
            <a:r>
              <a:rPr lang="ru-RU" dirty="0" smtClean="0"/>
              <a:t>Полуостров Камчатка – Константинова Елена;</a:t>
            </a:r>
          </a:p>
          <a:p>
            <a:pPr lvl="0"/>
            <a:r>
              <a:rPr lang="ru-RU" dirty="0" smtClean="0"/>
              <a:t>Уральские горы – Винокурова Анна;</a:t>
            </a:r>
          </a:p>
          <a:p>
            <a:pPr lvl="0"/>
            <a:r>
              <a:rPr lang="ru-RU" dirty="0" smtClean="0"/>
              <a:t>Пермский край - Винокурова Анна;</a:t>
            </a:r>
          </a:p>
          <a:p>
            <a:pPr lvl="0"/>
            <a:r>
              <a:rPr lang="ru-RU" dirty="0" smtClean="0"/>
              <a:t>Пермский край - </a:t>
            </a:r>
            <a:r>
              <a:rPr lang="ru-RU" dirty="0" err="1" smtClean="0"/>
              <a:t>Жаркова</a:t>
            </a:r>
            <a:r>
              <a:rPr lang="ru-RU" dirty="0" smtClean="0"/>
              <a:t> Катя;</a:t>
            </a:r>
          </a:p>
          <a:p>
            <a:pPr lvl="0"/>
            <a:r>
              <a:rPr lang="ru-RU" dirty="0" smtClean="0"/>
              <a:t>История Пермского края и  города Перми - Константинова Елена;</a:t>
            </a:r>
          </a:p>
          <a:p>
            <a:pPr lvl="0"/>
            <a:r>
              <a:rPr lang="ru-RU" dirty="0" smtClean="0"/>
              <a:t>Северный Кавказ – Малафеев Дмитрий;</a:t>
            </a:r>
          </a:p>
          <a:p>
            <a:pPr lvl="0"/>
            <a:r>
              <a:rPr lang="ru-RU" dirty="0" smtClean="0"/>
              <a:t>Пермский край - Малафеев Дмитрий;</a:t>
            </a:r>
          </a:p>
          <a:p>
            <a:pPr lvl="0"/>
            <a:r>
              <a:rPr lang="ru-RU" dirty="0" smtClean="0"/>
              <a:t>Достопримечательности Пермского края - Малафеев Дмитрий.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Любая педагогическая технология - это информационная технология</a:t>
            </a:r>
            <a:r>
              <a:rPr lang="ru-RU" dirty="0" smtClean="0"/>
              <a:t>, так как основу технологического процесса обучения составляет получение и преобразование  информации.</a:t>
            </a:r>
          </a:p>
          <a:p>
            <a:r>
              <a:rPr lang="ru-RU" dirty="0" smtClean="0"/>
              <a:t>Более удачным термином для технологий обучения, использующих компьютер, является </a:t>
            </a:r>
            <a:r>
              <a:rPr lang="ru-RU" b="1" dirty="0" smtClean="0"/>
              <a:t>компьютерная технология</a:t>
            </a:r>
            <a:r>
              <a:rPr lang="ru-RU" dirty="0" smtClean="0"/>
              <a:t>. </a:t>
            </a:r>
          </a:p>
          <a:p>
            <a:r>
              <a:rPr lang="ru-RU" sz="2800" b="1" dirty="0" smtClean="0"/>
              <a:t>Компьютерные (новые информационные) технологии обучения </a:t>
            </a:r>
            <a:r>
              <a:rPr lang="ru-RU" sz="2800" dirty="0" smtClean="0"/>
              <a:t>- </a:t>
            </a:r>
            <a:r>
              <a:rPr lang="ru-RU" sz="2800" i="1" dirty="0" smtClean="0"/>
              <a:t>это процесс подготовки и передачи информации обучаемому, средством осуществления которых является компьютер.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Рисование в программе Point 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DMIN\Мои документы\Школьное\Учителю\Новая папка\география Прохорова С\Безымянный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857292" cy="47372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i="1" dirty="0" smtClean="0"/>
              <a:t>Китайская мудрость гласит</a:t>
            </a:r>
            <a:r>
              <a:rPr lang="ru-RU" sz="3600" b="1" i="1" dirty="0" smtClean="0"/>
              <a:t>: "Не бойся, что не знаешь, бойся, что не научишься". </a:t>
            </a:r>
          </a:p>
          <a:p>
            <a:r>
              <a:rPr lang="ru-RU" dirty="0" smtClean="0"/>
              <a:t>Человеку никогда не поздно учиться, постигать новое. Стремление к самообразованию является отличительной чертой современного педагога.</a:t>
            </a:r>
          </a:p>
          <a:p>
            <a:r>
              <a:rPr lang="ru-RU" dirty="0" smtClean="0"/>
              <a:t>Использование компьютерных технологий на уроках - это существенное обновление содержания школьного образования, и поэтому учитель должен быть компетентным в отрасли компьютерных технологий.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722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компьютерные технологии </a:t>
            </a:r>
            <a:r>
              <a:rPr lang="ru-RU" sz="2800" dirty="0" smtClean="0"/>
              <a:t>- это будущее образовательного процесса нового тысячелетия, это тот новый источник, который даст возможность следующим поколениям не только получить качественное образование, но и уютно чувствовать себя в информационном обществе, ведь современная эпоха интеллектуальных технологий, разнообразных инноваций, глобализации выдвигает новые ценности, новые требования к уровню знаний, диктует свои условия жизни социума в планетарном масштабе.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857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4000" i="1" dirty="0" smtClean="0"/>
              <a:t>Еще до появлении технологии мультимедиа </a:t>
            </a:r>
            <a:r>
              <a:rPr lang="ru-RU" sz="4000" b="1" i="1" dirty="0" smtClean="0"/>
              <a:t>эксперты по маркетингу</a:t>
            </a:r>
            <a:r>
              <a:rPr lang="ru-RU" sz="4000" i="1" dirty="0" smtClean="0"/>
              <a:t>, по результатам многочисленных экспериментов, </a:t>
            </a:r>
            <a:r>
              <a:rPr lang="ru-RU" sz="4000" b="1" i="1" dirty="0" smtClean="0"/>
              <a:t>обнаружили зависимость между методом усвоения материала и способностью воспроизвести приобретенные знания через какое-то время.</a:t>
            </a:r>
            <a:endParaRPr lang="ru-RU" sz="4000" b="1" i="1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142984"/>
            <a:ext cx="8429684" cy="5286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Если материал был подан в звуковом виде, то человек мог запомнить около 1/4 информации</a:t>
            </a:r>
          </a:p>
          <a:p>
            <a:r>
              <a:rPr lang="ru-RU" sz="2800" dirty="0" smtClean="0"/>
              <a:t>Если информация была подана визуально - около 1/3.</a:t>
            </a:r>
          </a:p>
          <a:p>
            <a:r>
              <a:rPr lang="ru-RU" sz="2800" dirty="0" smtClean="0"/>
              <a:t>При комбинировании влияния ( зрительного и слухового ) запоминание повышалось до ½</a:t>
            </a:r>
          </a:p>
          <a:p>
            <a:r>
              <a:rPr lang="ru-RU" sz="2800" b="1" dirty="0" smtClean="0"/>
              <a:t>А если человек вовлекался в активные действия в процессе изучения, то усвояемость материала повышалась до 75 %.</a:t>
            </a:r>
          </a:p>
          <a:p>
            <a:endParaRPr lang="ru-RU" sz="32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Цель:</a:t>
            </a:r>
            <a:r>
              <a:rPr lang="ru-RU" sz="3600" dirty="0" smtClean="0"/>
              <a:t> </a:t>
            </a:r>
          </a:p>
          <a:p>
            <a:r>
              <a:rPr lang="ru-RU" sz="3600" i="1" dirty="0" smtClean="0"/>
              <a:t>Способствовать  формированию познавательной деятельности обучающихся, взаимному принятию ими проблемы урока и мотивированию на совместную деятельность.</a:t>
            </a:r>
          </a:p>
          <a:p>
            <a:endParaRPr lang="ru-RU" sz="36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3500" b="1" dirty="0" smtClean="0"/>
              <a:t>Задачи:</a:t>
            </a:r>
            <a:endParaRPr lang="ru-RU" sz="3500" dirty="0" smtClean="0"/>
          </a:p>
          <a:p>
            <a:pPr lvl="0"/>
            <a:r>
              <a:rPr lang="ru-RU" sz="3200" dirty="0" smtClean="0"/>
              <a:t>формирование интеллектуальных умений, умений самостоятельной   познавательной деятельности;</a:t>
            </a:r>
          </a:p>
          <a:p>
            <a:pPr lvl="0"/>
            <a:r>
              <a:rPr lang="ru-RU" sz="3200" dirty="0" smtClean="0"/>
              <a:t>Повышение  мотивации учащихся к учению;</a:t>
            </a:r>
          </a:p>
          <a:p>
            <a:pPr lvl="0"/>
            <a:r>
              <a:rPr lang="ru-RU" sz="3200" dirty="0" smtClean="0"/>
              <a:t>Развитие  мышления и творческих способностей  ребёнка;</a:t>
            </a:r>
          </a:p>
          <a:p>
            <a:pPr lvl="0"/>
            <a:r>
              <a:rPr lang="ru-RU" sz="3200" dirty="0" smtClean="0"/>
              <a:t>Формирование  активной  жизненной  позиции учащегося  в современном обществе.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b="1" dirty="0" smtClean="0">
                <a:solidFill>
                  <a:schemeClr val="tx1"/>
                </a:solidFill>
              </a:rPr>
              <a:t>Решение задач через три  основные формы работы с ИКТ на уроках  географии и изобразительного искусства:</a:t>
            </a:r>
            <a:endParaRPr lang="ru-RU" sz="31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200" dirty="0" smtClean="0"/>
              <a:t>непосредственное применение в учебном процессе.</a:t>
            </a:r>
          </a:p>
          <a:p>
            <a:pPr lvl="0"/>
            <a:r>
              <a:rPr lang="ru-RU" sz="3200" dirty="0" smtClean="0"/>
              <a:t>применение ИКТ  для организации  самостоятельной работы  учащихся  по географии и ИЗО  вне  школьных  занятий. </a:t>
            </a:r>
          </a:p>
          <a:p>
            <a:pPr lvl="0"/>
            <a:r>
              <a:rPr lang="ru-RU" sz="3200" dirty="0" smtClean="0"/>
              <a:t>применение информационных технологий для обеспечения познавательного досуга.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/>
              <a:t>В ходе урока ИКТ использую на всех этапах учебного процесса.</a:t>
            </a:r>
            <a:br>
              <a:rPr lang="ru-RU" sz="2400" b="1" dirty="0" smtClean="0"/>
            </a:br>
            <a:r>
              <a:rPr lang="ru-RU" sz="2400" b="1" dirty="0" smtClean="0"/>
              <a:t>Такому уроку свойственно следующее: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/>
          </a:bodyPr>
          <a:lstStyle/>
          <a:p>
            <a:r>
              <a:rPr lang="ru-RU" dirty="0" smtClean="0"/>
              <a:t>1.      </a:t>
            </a:r>
            <a:r>
              <a:rPr lang="ru-RU" b="1" dirty="0" smtClean="0"/>
              <a:t>принцип адаптивности</a:t>
            </a:r>
            <a:r>
              <a:rPr lang="ru-RU" dirty="0" smtClean="0"/>
              <a:t>: приспособление компьютера к индивидуальным особенностям ребенка; </a:t>
            </a:r>
          </a:p>
          <a:p>
            <a:r>
              <a:rPr lang="ru-RU" dirty="0" smtClean="0"/>
              <a:t>2.      </a:t>
            </a:r>
            <a:r>
              <a:rPr lang="ru-RU" b="1" dirty="0" smtClean="0"/>
              <a:t>управляемость</a:t>
            </a:r>
            <a:r>
              <a:rPr lang="ru-RU" dirty="0" smtClean="0"/>
              <a:t>: в любой момент возможна коррекция учителем процесса обучения; </a:t>
            </a:r>
          </a:p>
          <a:p>
            <a:r>
              <a:rPr lang="ru-RU" dirty="0" smtClean="0"/>
              <a:t>3.     </a:t>
            </a:r>
            <a:r>
              <a:rPr lang="ru-RU" b="1" dirty="0" smtClean="0"/>
              <a:t> интерактивность и диалоговый характер обучения</a:t>
            </a:r>
            <a:r>
              <a:rPr lang="ru-RU" dirty="0" smtClean="0"/>
              <a:t>;  -  ИКТ обладают способностью "откликаться" на действия ученика и учителя; "вступать" с ними в диалог, что и составляет главную особенность методик компьютерного обучения.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/>
              <a:t>В ходе урока ИКТ использую на всех этапах учебного процесса.</a:t>
            </a:r>
            <a:br>
              <a:rPr lang="ru-RU" sz="2400" b="1" dirty="0" smtClean="0"/>
            </a:br>
            <a:r>
              <a:rPr lang="ru-RU" sz="2400" b="1" dirty="0" smtClean="0"/>
              <a:t>Такому уроку свойственно следующее: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/>
          </a:bodyPr>
          <a:lstStyle/>
          <a:p>
            <a:r>
              <a:rPr lang="ru-RU" dirty="0" smtClean="0"/>
              <a:t>4.      </a:t>
            </a:r>
            <a:r>
              <a:rPr lang="ru-RU" b="1" dirty="0" smtClean="0"/>
              <a:t>оптимальное сочетание индивидуальной и групповой работы</a:t>
            </a:r>
            <a:r>
              <a:rPr lang="ru-RU" dirty="0" smtClean="0"/>
              <a:t>; </a:t>
            </a:r>
          </a:p>
          <a:p>
            <a:r>
              <a:rPr lang="ru-RU" dirty="0" smtClean="0"/>
              <a:t>5.      </a:t>
            </a:r>
            <a:r>
              <a:rPr lang="ru-RU" b="1" dirty="0" smtClean="0"/>
              <a:t>поддержание у ученика состояния психологического комфорта при общении с компьютером</a:t>
            </a:r>
            <a:r>
              <a:rPr lang="ru-RU" dirty="0" smtClean="0"/>
              <a:t>; </a:t>
            </a:r>
          </a:p>
          <a:p>
            <a:r>
              <a:rPr lang="ru-RU" dirty="0" smtClean="0"/>
              <a:t>6.      </a:t>
            </a:r>
            <a:r>
              <a:rPr lang="ru-RU" b="1" dirty="0" smtClean="0"/>
              <a:t>неограниченное обучение</a:t>
            </a:r>
            <a:r>
              <a:rPr lang="ru-RU" dirty="0" smtClean="0"/>
              <a:t>: содержание, его интерпретации и приложение сколько угодно велики.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81A1C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7_Началь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le_20100326095539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290</TotalTime>
  <Words>924</Words>
  <PresentationFormat>Экран (4:3)</PresentationFormat>
  <Paragraphs>130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Тема1</vt:lpstr>
      <vt:lpstr>file_20100326095539</vt:lpstr>
      <vt:lpstr>Поток</vt:lpstr>
      <vt:lpstr>Использование информационных компьютерных технологий на уроках географии и изобразительного искусства </vt:lpstr>
      <vt:lpstr>Слайд 2</vt:lpstr>
      <vt:lpstr>Слайд 3</vt:lpstr>
      <vt:lpstr>Слайд 4</vt:lpstr>
      <vt:lpstr>Слайд 5</vt:lpstr>
      <vt:lpstr>Слайд 6</vt:lpstr>
      <vt:lpstr> Решение задач через три  основные формы работы с ИКТ на уроках  географии и изобразительного искусства:</vt:lpstr>
      <vt:lpstr>В ходе урока ИКТ использую на всех этапах учебного процесса. Такому уроку свойственно следующее: </vt:lpstr>
      <vt:lpstr>В ходе урока ИКТ использую на всех этапах учебного процесса. Такому уроку свойственно следующее: </vt:lpstr>
      <vt:lpstr>При этом компьютер выполняет следующие функции: </vt:lpstr>
      <vt:lpstr>Слайд 11</vt:lpstr>
      <vt:lpstr>уроки с использованием ИКТ организую на основе работы со специализированными обучающими программными средствами: </vt:lpstr>
      <vt:lpstr>уроки с использованием ИКТ организую на основе работы со специализированными обучающими программными средствами: </vt:lpstr>
      <vt:lpstr>уроки с использованием ИКТ организую на основе работы со специализированными обучающими программными средствами: </vt:lpstr>
      <vt:lpstr>Материалы для урока-суда «Человек и Природа» в 8 классе </vt:lpstr>
      <vt:lpstr>Слайд 16</vt:lpstr>
      <vt:lpstr>Слайд 17</vt:lpstr>
      <vt:lpstr>Слайд 18</vt:lpstr>
      <vt:lpstr>Перечень презентаций, созданных учащимися  8 класса: </vt:lpstr>
      <vt:lpstr>Рисование в программе Point 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информационных компьютерных технологий на уроках географии и изобразительного искусства </dc:title>
  <cp:lastModifiedBy>Светлана Владимировна</cp:lastModifiedBy>
  <cp:revision>27</cp:revision>
  <dcterms:modified xsi:type="dcterms:W3CDTF">2010-05-30T15:08:23Z</dcterms:modified>
</cp:coreProperties>
</file>