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8" r:id="rId10"/>
    <p:sldId id="266" r:id="rId11"/>
    <p:sldId id="267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4" autoAdjust="0"/>
    <p:restoredTop sz="94606" autoAdjust="0"/>
  </p:normalViewPr>
  <p:slideViewPr>
    <p:cSldViewPr>
      <p:cViewPr varScale="1">
        <p:scale>
          <a:sx n="86" d="100"/>
          <a:sy n="86" d="100"/>
        </p:scale>
        <p:origin x="-1080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96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75000"/>
              </a:schemeClr>
            </a:gs>
            <a:gs pos="50000">
              <a:schemeClr val="bg1">
                <a:shade val="80000"/>
                <a:satMod val="155000"/>
              </a:schemeClr>
            </a:gs>
            <a:gs pos="100000">
              <a:schemeClr val="bg1">
                <a:tint val="95000"/>
                <a:satMod val="20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16632"/>
            <a:ext cx="7772400" cy="1470025"/>
          </a:xfrm>
        </p:spPr>
        <p:txBody>
          <a:bodyPr/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Деление клетки. Митоз.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026" name="Picture 2" descr="C:\Users\авопр\Desktop\973093648441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772816"/>
            <a:ext cx="6114256" cy="45856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6 типов митоза </a:t>
            </a:r>
            <a:r>
              <a:rPr lang="ru-RU" dirty="0" smtClean="0">
                <a:solidFill>
                  <a:srgbClr val="FF0000"/>
                </a:solidFill>
              </a:rPr>
              <a:t>водорослей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1. Закрытый центрический;</a:t>
            </a:r>
          </a:p>
          <a:p>
            <a:r>
              <a:rPr lang="ru-RU" dirty="0" smtClean="0"/>
              <a:t> 2. Закрытый </a:t>
            </a:r>
            <a:r>
              <a:rPr lang="ru-RU" dirty="0" err="1" smtClean="0"/>
              <a:t>ацентрический</a:t>
            </a:r>
            <a:r>
              <a:rPr lang="ru-RU" dirty="0" smtClean="0"/>
              <a:t>; 3. Полузакрытый центрический;</a:t>
            </a:r>
          </a:p>
          <a:p>
            <a:r>
              <a:rPr lang="ru-RU" dirty="0" smtClean="0"/>
              <a:t> 4. Полузакрытый </a:t>
            </a:r>
            <a:r>
              <a:rPr lang="ru-RU" dirty="0" err="1" smtClean="0"/>
              <a:t>ацентрический</a:t>
            </a:r>
            <a:r>
              <a:rPr lang="ru-RU" dirty="0" smtClean="0"/>
              <a:t>; 5. Открытый центрический;</a:t>
            </a:r>
          </a:p>
          <a:p>
            <a:r>
              <a:rPr lang="ru-RU" dirty="0" smtClean="0"/>
              <a:t> 6. Открытый </a:t>
            </a:r>
            <a:r>
              <a:rPr lang="ru-RU" dirty="0" err="1" smtClean="0"/>
              <a:t>ацентрический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Picture 2" descr="C:\Users\авопр\Desktop\400px-The_main_types_of_mitosis_in_algae.sv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5301208"/>
            <a:ext cx="7992888" cy="11803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Продолжительность митоза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endParaRPr lang="ru-RU" dirty="0" smtClean="0"/>
          </a:p>
          <a:p>
            <a:r>
              <a:rPr lang="ru-RU" dirty="0" smtClean="0"/>
              <a:t>Длительность митоза находится в зависимости от целого ряда факторов: размеров делящейся клетки, её плоидности, числа ядер. Частота клеточных делений также зависит от степени дифференцировки клеток и специфики выполняемых функций. Так, нейроны или клетки скелетной мышцы человека не делятся совсем; клетки печени обычно делятся раз в один или два года, а некоторые эпителиальные клетки кишечника делятся чаще, чем 2 раза в сутки.</a:t>
            </a:r>
          </a:p>
          <a:p>
            <a:endParaRPr lang="ru-RU" dirty="0" smtClean="0"/>
          </a:p>
          <a:p>
            <a:r>
              <a:rPr lang="ru-RU" dirty="0" smtClean="0"/>
              <a:t>Темп клеточного деления зависит также от условий окружающей среды, в частности, от температуры. Повышение температуры окружающей среды в физиологических пределах повышает скорость митоза, что может быть объяснено обычной закономерностью кинетики химических реакций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Фазы митоза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5" y="1268760"/>
            <a:ext cx="4132633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77809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Профаза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980728"/>
            <a:ext cx="8435280" cy="5145435"/>
          </a:xfrm>
        </p:spPr>
        <p:txBody>
          <a:bodyPr>
            <a:noAutofit/>
          </a:bodyPr>
          <a:lstStyle/>
          <a:p>
            <a:r>
              <a:rPr lang="ru-RU" sz="1600" dirty="0" smtClean="0"/>
              <a:t>К основным событиям профазы относят конденсацию хромосом внутри ядра и образование веретена деления в цитоплазме клетки. Распад ядрышка в профазе является характерной, но не обязательной для всех клеток особенностью</a:t>
            </a:r>
          </a:p>
          <a:p>
            <a:endParaRPr lang="ru-RU" sz="1600" dirty="0" smtClean="0"/>
          </a:p>
          <a:p>
            <a:r>
              <a:rPr lang="ru-RU" sz="1600" dirty="0" smtClean="0"/>
              <a:t>Условно за начало профазы принимается момент возникновения микроскопически видимых хромосом вследствие конденсации внутриядерного хроматина. Уплотнение хромосом происходит за счёт многоуровневой </a:t>
            </a:r>
            <a:r>
              <a:rPr lang="ru-RU" sz="1600" dirty="0" err="1" smtClean="0"/>
              <a:t>спирализации</a:t>
            </a:r>
            <a:r>
              <a:rPr lang="ru-RU" sz="1600" dirty="0" smtClean="0"/>
              <a:t> ДНК. Данные изменения сопровождаются повышением активности </a:t>
            </a:r>
            <a:r>
              <a:rPr lang="ru-RU" sz="1600" dirty="0" err="1" smtClean="0"/>
              <a:t>фосфорилаз</a:t>
            </a:r>
            <a:r>
              <a:rPr lang="ru-RU" sz="1600" dirty="0" smtClean="0"/>
              <a:t>, модифицирующих гистоны, непосредственно участвующие в компоновке ДНК. Как следствие, резко снижается транскрипционная активность хроматина, инактивируются </a:t>
            </a:r>
            <a:r>
              <a:rPr lang="ru-RU" sz="1600" dirty="0" err="1" smtClean="0"/>
              <a:t>ядрышковые</a:t>
            </a:r>
            <a:r>
              <a:rPr lang="ru-RU" sz="1600" dirty="0" smtClean="0"/>
              <a:t> гены, большая часть </a:t>
            </a:r>
            <a:r>
              <a:rPr lang="ru-RU" sz="1600" dirty="0" err="1" smtClean="0"/>
              <a:t>ядрышковых</a:t>
            </a:r>
            <a:r>
              <a:rPr lang="ru-RU" sz="1600" dirty="0" smtClean="0"/>
              <a:t> белков </a:t>
            </a:r>
            <a:r>
              <a:rPr lang="ru-RU" sz="1600" dirty="0" err="1" smtClean="0"/>
              <a:t>диссоциирует</a:t>
            </a:r>
            <a:r>
              <a:rPr lang="ru-RU" sz="1600" dirty="0" smtClean="0"/>
              <a:t>. Конденсирующиеся сестринские хроматиды в ранней профазе остаются спаренными по всей своей длине с помощью </a:t>
            </a:r>
            <a:r>
              <a:rPr lang="ru-RU" sz="1600" dirty="0" err="1" smtClean="0"/>
              <a:t>белков-когезинов</a:t>
            </a:r>
            <a:r>
              <a:rPr lang="ru-RU" sz="1600" dirty="0" smtClean="0"/>
              <a:t>, однако к началу </a:t>
            </a:r>
            <a:r>
              <a:rPr lang="ru-RU" sz="1600" dirty="0" err="1" smtClean="0"/>
              <a:t>прометафазы</a:t>
            </a:r>
            <a:r>
              <a:rPr lang="ru-RU" sz="1600" dirty="0" smtClean="0"/>
              <a:t> связь между хроматидами сохраняется лишь в области </a:t>
            </a:r>
            <a:r>
              <a:rPr lang="ru-RU" sz="1600" dirty="0" err="1" smtClean="0"/>
              <a:t>центромер</a:t>
            </a:r>
            <a:r>
              <a:rPr lang="ru-RU" sz="1600" dirty="0" smtClean="0"/>
              <a:t>. К поздней профазе на каждой </a:t>
            </a:r>
            <a:r>
              <a:rPr lang="ru-RU" sz="1600" dirty="0" err="1" smtClean="0"/>
              <a:t>центромере</a:t>
            </a:r>
            <a:r>
              <a:rPr lang="ru-RU" sz="1600" dirty="0" smtClean="0"/>
              <a:t> сестринских хроматид формируются зрелые </a:t>
            </a:r>
            <a:r>
              <a:rPr lang="ru-RU" sz="1600" dirty="0" err="1" smtClean="0"/>
              <a:t>кинетохоры</a:t>
            </a:r>
            <a:r>
              <a:rPr lang="ru-RU" sz="1600" dirty="0" smtClean="0"/>
              <a:t> необходимые хромосомам для присоединения к микротрубочкам веретена деления в </a:t>
            </a:r>
            <a:r>
              <a:rPr lang="ru-RU" sz="1600" dirty="0" err="1" smtClean="0"/>
              <a:t>прометафазе</a:t>
            </a:r>
            <a:endParaRPr lang="ru-RU" sz="1600" dirty="0" smtClean="0"/>
          </a:p>
          <a:p>
            <a:endParaRPr lang="ru-RU" sz="1600" dirty="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404664"/>
            <a:ext cx="8280920" cy="4608512"/>
          </a:xfrm>
        </p:spPr>
        <p:txBody>
          <a:bodyPr>
            <a:normAutofit/>
          </a:bodyPr>
          <a:lstStyle/>
          <a:p>
            <a:r>
              <a:rPr lang="ru-RU" dirty="0" smtClean="0"/>
              <a:t>Ядро несколько увеличивается в объёме , хромосомы начинают скручиваться , и теперь они видны под микроскопом. К концу профазы предварительно удвоившиеся в </a:t>
            </a:r>
            <a:r>
              <a:rPr lang="ru-RU" dirty="0" err="1" smtClean="0"/>
              <a:t>интерфазц</a:t>
            </a:r>
            <a:r>
              <a:rPr lang="ru-RU" dirty="0" smtClean="0"/>
              <a:t> центриоли клеточного центра  расходятся к полюсам клетки ( если речь идёт о делении животной клетки, так как центриоли в клеточном центре у высших растений не обнаружена.) начинается формироваться веретено деления. Исчезают ядрышки, ядерная оболочка разрушается , и ядро перестаёт существовать.</a:t>
            </a:r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4509120"/>
            <a:ext cx="2095500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836712"/>
            <a:ext cx="7931224" cy="63408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Профаза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836712"/>
            <a:ext cx="8435280" cy="528945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</a:t>
            </a:r>
          </a:p>
          <a:p>
            <a:endParaRPr lang="ru-RU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1484784"/>
            <a:ext cx="3930352" cy="3930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>
                <a:solidFill>
                  <a:srgbClr val="FF0000"/>
                </a:solidFill>
              </a:rPr>
              <a:t>Прометафаза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43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411760" y="1124744"/>
            <a:ext cx="4536504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47248" cy="778098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Метафаза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1268760"/>
            <a:ext cx="8435280" cy="4997152"/>
          </a:xfrm>
        </p:spPr>
        <p:txBody>
          <a:bodyPr>
            <a:normAutofit/>
          </a:bodyPr>
          <a:lstStyle/>
          <a:p>
            <a:r>
              <a:rPr lang="ru-RU" dirty="0" smtClean="0"/>
              <a:t>Хромосомы максимально скручены. Хорошо видно, что каждая из них имеет определённую, отличную от других, форму и представляет собой вытянутое тельце, состоящее из </a:t>
            </a:r>
            <a:r>
              <a:rPr lang="ru-RU" dirty="0" smtClean="0"/>
              <a:t>двух одинаковых частей – хроматид. Хроматиды соединены между собой в единую хромосому в области так называемой </a:t>
            </a:r>
            <a:r>
              <a:rPr lang="ru-RU" dirty="0" err="1" smtClean="0"/>
              <a:t>центромеры</a:t>
            </a:r>
            <a:r>
              <a:rPr lang="ru-RU" dirty="0" smtClean="0"/>
              <a:t>. Во время метафазы хромосомы, каждая из которых </a:t>
            </a:r>
            <a:r>
              <a:rPr lang="ru-RU" dirty="0" err="1" smtClean="0"/>
              <a:t>состот</a:t>
            </a:r>
            <a:r>
              <a:rPr lang="ru-RU" dirty="0" smtClean="0"/>
              <a:t> из двух дочерних хроматид, располагаются в экваториальной плоскости клетки. Нити веретена деления , идущие от центриолей, прикрепляются к каждой хромосоме в области </a:t>
            </a:r>
            <a:r>
              <a:rPr lang="ru-RU" dirty="0" err="1" smtClean="0"/>
              <a:t>центромеры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Метафаза</a:t>
            </a:r>
            <a:endParaRPr lang="ru-RU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555776" y="1556792"/>
            <a:ext cx="4392488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70609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Анафаза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169368"/>
            <a:ext cx="8964488" cy="5688632"/>
          </a:xfrm>
        </p:spPr>
        <p:txBody>
          <a:bodyPr>
            <a:noAutofit/>
          </a:bodyPr>
          <a:lstStyle/>
          <a:p>
            <a:r>
              <a:rPr lang="ru-RU" sz="3200" dirty="0" smtClean="0"/>
              <a:t>Дочерние хроматиды </a:t>
            </a:r>
            <a:r>
              <a:rPr lang="ru-RU" sz="3200" dirty="0" err="1" smtClean="0"/>
              <a:t>отделяютсяотделяются</a:t>
            </a:r>
            <a:r>
              <a:rPr lang="ru-RU" sz="3200" dirty="0" smtClean="0"/>
              <a:t> друг от друга и расходятся к полюсам клетки. Движение хроматид происходит благодаря тому, что нити </a:t>
            </a:r>
            <a:r>
              <a:rPr lang="ru-RU" sz="3200" dirty="0" err="1" smtClean="0"/>
              <a:t>веретеня</a:t>
            </a:r>
            <a:r>
              <a:rPr lang="ru-RU" sz="3200" dirty="0" smtClean="0"/>
              <a:t> деления укорачиваются и тащат хроматиды к полюсам клетки.</a:t>
            </a:r>
            <a:endParaRPr lang="ru-RU" sz="32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3933056"/>
            <a:ext cx="2860724" cy="2603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Что такое митоз?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Мито́з</a:t>
            </a:r>
            <a:r>
              <a:rPr lang="ru-RU" dirty="0" smtClean="0"/>
              <a:t> (греч. </a:t>
            </a:r>
            <a:r>
              <a:rPr lang="ru-RU" dirty="0" err="1" smtClean="0"/>
              <a:t>μιτος </a:t>
            </a:r>
            <a:r>
              <a:rPr lang="ru-RU" dirty="0" smtClean="0"/>
              <a:t>— нить) — непрямое деление клетки, кариокинез наиболее распространенный способ репродукции </a:t>
            </a:r>
            <a:r>
              <a:rPr lang="ru-RU" dirty="0" err="1" smtClean="0"/>
              <a:t>эукариотических</a:t>
            </a:r>
            <a:r>
              <a:rPr lang="ru-RU" dirty="0" smtClean="0"/>
              <a:t> клеток. Биологическое значение митоза состоит в строго одинаковом распределении хромосом между дочерними ядрами, что обеспечивает образование генетически идентичных дочерних клеток и сохраняет преемственность в ряду клеточных поколений.</a:t>
            </a:r>
          </a:p>
          <a:p>
            <a:endParaRPr lang="ru-RU" dirty="0" smtClean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Анафаза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771800" y="1412776"/>
            <a:ext cx="4718622" cy="4873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778098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Телофаза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908720"/>
            <a:ext cx="8064896" cy="5545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067944" y="0"/>
            <a:ext cx="4536504" cy="7344816"/>
          </a:xfrm>
        </p:spPr>
        <p:txBody>
          <a:bodyPr>
            <a:normAutofit/>
          </a:bodyPr>
          <a:lstStyle/>
          <a:p>
            <a:r>
              <a:rPr lang="ru-RU" dirty="0" smtClean="0"/>
              <a:t>Последняя фаза митоза- </a:t>
            </a:r>
            <a:r>
              <a:rPr lang="ru-RU" dirty="0" err="1" smtClean="0"/>
              <a:t>телофаза.хроматиды</a:t>
            </a:r>
            <a:r>
              <a:rPr lang="ru-RU" dirty="0" smtClean="0"/>
              <a:t> достигают полюсов клетки и раскручиваются. Вокруг них вновь формируются ядерные оболочки, и в результате оформляются два ядра. Одновременно с этим происходит деление цитоплазмы, органоиды распределяются между двумя клетками. И наконец две одинаковые клетки отделяются друг от друга.</a:t>
            </a:r>
            <a:endParaRPr lang="ru-RU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052736"/>
            <a:ext cx="3960440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95536" y="548680"/>
            <a:ext cx="28803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Телофаза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Спасибо за внимание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143250" y="2185987"/>
            <a:ext cx="3314700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История исследования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endParaRPr lang="ru-RU" dirty="0" smtClean="0"/>
          </a:p>
          <a:p>
            <a:r>
              <a:rPr lang="ru-RU" dirty="0" smtClean="0"/>
              <a:t>Первые неполные описания, касающиеся поведения и изменения ядер в делящихся клетках, встречаются в работах учёных начала 1870-х годов. В работе русского ботаника Э. Руссова, датируемой 1872 годом, отчётливо описаны и изображены метафазные и </a:t>
            </a:r>
            <a:r>
              <a:rPr lang="ru-RU" dirty="0" err="1" smtClean="0"/>
              <a:t>анафазные</a:t>
            </a:r>
            <a:r>
              <a:rPr lang="ru-RU" dirty="0" smtClean="0"/>
              <a:t> пластинки, состоящие из отдельных хромосом. Годом позже немецкий зоолог А. Шнейдер ещё более отчётливо и последовательно, но, конечно, не совсем полно описал митотическое деление на примере дробящихся яиц прямокишечной турбеллярии </a:t>
            </a:r>
            <a:r>
              <a:rPr lang="ru-RU" dirty="0" err="1" smtClean="0"/>
              <a:t>Mesostomum</a:t>
            </a:r>
            <a:r>
              <a:rPr lang="ru-RU" dirty="0" smtClean="0"/>
              <a:t>. В его работе, в сущности, описаны и проиллюстрированы в правильной последовательности основные фазы митоза: профаза, метафаза, анафаза (ранняя и поздняя). В 1874 году московский ботаник И. Д. Чистяков также наблюдал отдельные фазы клеточного деления в спорах плаунов и хвощей. Несмотря на первые успехи ни Руссову, ни Шнейдеру, ни Чистякову не удалось дать чёткое и последовательное описание митотического деления.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Деление клеток по Э. Руссову (1872)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050" name="Picture 2" descr="C:\Users\авопр\Desktop\300px-Cell_division_according_to_E._Russov_(1872)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628800"/>
            <a:ext cx="6769415" cy="48965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980728"/>
            <a:ext cx="9145016" cy="6048672"/>
          </a:xfrm>
        </p:spPr>
        <p:txBody>
          <a:bodyPr>
            <a:normAutofit/>
          </a:bodyPr>
          <a:lstStyle/>
          <a:p>
            <a:r>
              <a:rPr lang="ru-RU" dirty="0" smtClean="0"/>
              <a:t>В 1875 году вышли работы, содержащие более детальные описания митозов. О. </a:t>
            </a:r>
            <a:r>
              <a:rPr lang="ru-RU" dirty="0" err="1" smtClean="0"/>
              <a:t>Бючли</a:t>
            </a:r>
            <a:r>
              <a:rPr lang="ru-RU" dirty="0" smtClean="0"/>
              <a:t> дал описание цитологических картин в дробящихся яйцах круглых червей и моллюсков и в </a:t>
            </a:r>
            <a:r>
              <a:rPr lang="ru-RU" dirty="0" err="1" smtClean="0"/>
              <a:t>сперматогенных</a:t>
            </a:r>
            <a:r>
              <a:rPr lang="ru-RU" dirty="0" smtClean="0"/>
              <a:t> клетках насекомых. Э. </a:t>
            </a:r>
            <a:r>
              <a:rPr lang="ru-RU" dirty="0" err="1" smtClean="0"/>
              <a:t>Страсбургер</a:t>
            </a:r>
            <a:r>
              <a:rPr lang="ru-RU" dirty="0" smtClean="0"/>
              <a:t> исследовал митотическое деление в клетках зелёной водоросли спирогиры, в материнских клетках пыльцы лука и в материнских споровых клетках плауна. 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Деление клеток по Э. </a:t>
            </a:r>
            <a:r>
              <a:rPr lang="ru-RU" dirty="0" err="1" smtClean="0">
                <a:solidFill>
                  <a:srgbClr val="FF0000"/>
                </a:solidFill>
              </a:rPr>
              <a:t>Страсбургеру</a:t>
            </a:r>
            <a:r>
              <a:rPr lang="ru-RU" dirty="0" smtClean="0">
                <a:solidFill>
                  <a:srgbClr val="FF0000"/>
                </a:solidFill>
              </a:rPr>
              <a:t> (1875)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074" name="Picture 2" descr="C:\Users\авопр\Desktop\400px-Cell_division_according_to_E._Strasburger_(1875)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260917" y="2635387"/>
            <a:ext cx="5079365" cy="21968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908720"/>
            <a:ext cx="8686800" cy="4925144"/>
          </a:xfrm>
        </p:spPr>
        <p:txBody>
          <a:bodyPr>
            <a:normAutofit/>
          </a:bodyPr>
          <a:lstStyle/>
          <a:p>
            <a:r>
              <a:rPr lang="ru-RU" dirty="0" smtClean="0"/>
              <a:t>К концу 1878 — началу 1879 года появились подробные работы В. </a:t>
            </a:r>
            <a:r>
              <a:rPr lang="ru-RU" dirty="0" err="1" smtClean="0"/>
              <a:t>Шлейхера</a:t>
            </a:r>
            <a:r>
              <a:rPr lang="ru-RU" dirty="0" smtClean="0"/>
              <a:t> (о делении хрящевых клеток амфибий), В. </a:t>
            </a:r>
            <a:r>
              <a:rPr lang="ru-RU" dirty="0" err="1" smtClean="0"/>
              <a:t>Флемминга</a:t>
            </a:r>
            <a:r>
              <a:rPr lang="ru-RU" dirty="0" smtClean="0"/>
              <a:t> (о размножении клеток в разных тканях саламандры и её личинок), П. И. </a:t>
            </a:r>
            <a:r>
              <a:rPr lang="ru-RU" dirty="0" err="1" smtClean="0"/>
              <a:t>Перемежко</a:t>
            </a:r>
            <a:r>
              <a:rPr lang="ru-RU" dirty="0" smtClean="0"/>
              <a:t> (о делении клеток в эпидермисе личинок тритона). В своей работе в 1979 году </a:t>
            </a:r>
            <a:r>
              <a:rPr lang="ru-RU" dirty="0" err="1" smtClean="0"/>
              <a:t>Шлейхер</a:t>
            </a:r>
            <a:r>
              <a:rPr lang="ru-RU" dirty="0" smtClean="0"/>
              <a:t> предложил термин «кариокинез» для обозначения сложных процессов клеточного деления, подразумевая перемещения составных частей ядра. 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Деление клеток по В. </a:t>
            </a:r>
            <a:r>
              <a:rPr lang="ru-RU" dirty="0" err="1" smtClean="0">
                <a:solidFill>
                  <a:srgbClr val="FF0000"/>
                </a:solidFill>
              </a:rPr>
              <a:t>Флеммингу</a:t>
            </a:r>
            <a:r>
              <a:rPr lang="ru-RU" dirty="0" smtClean="0">
                <a:solidFill>
                  <a:srgbClr val="FF0000"/>
                </a:solidFill>
              </a:rPr>
              <a:t> (1882)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098" name="Picture 2" descr="C:\Users\авопр\Desktop\200px-Cell_division_according_to_W._Flemming_(1882)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1340768"/>
            <a:ext cx="3718114" cy="47777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07504" y="0"/>
            <a:ext cx="9036496" cy="5517232"/>
          </a:xfrm>
        </p:spPr>
        <p:txBody>
          <a:bodyPr>
            <a:normAutofit/>
          </a:bodyPr>
          <a:lstStyle/>
          <a:p>
            <a:r>
              <a:rPr lang="ru-RU" sz="4200" dirty="0" smtClean="0">
                <a:solidFill>
                  <a:srgbClr val="FF0000"/>
                </a:solidFill>
              </a:rPr>
              <a:t>Варианты классификации митозов</a:t>
            </a:r>
            <a:endParaRPr lang="ru-RU" sz="4200" dirty="0" smtClean="0"/>
          </a:p>
          <a:p>
            <a:r>
              <a:rPr lang="ru-RU" dirty="0" smtClean="0"/>
              <a:t>       7</a:t>
            </a:r>
          </a:p>
          <a:p>
            <a:r>
              <a:rPr lang="ru-RU" dirty="0" smtClean="0"/>
              <a:t>1. Закрытый </a:t>
            </a:r>
            <a:r>
              <a:rPr lang="ru-RU" dirty="0" err="1" smtClean="0"/>
              <a:t>эвгленоидный</a:t>
            </a:r>
            <a:r>
              <a:rPr lang="ru-RU" dirty="0" smtClean="0"/>
              <a:t> митоз; </a:t>
            </a:r>
          </a:p>
          <a:p>
            <a:r>
              <a:rPr lang="ru-RU" dirty="0" smtClean="0"/>
              <a:t>2. Закрытый внутриядерный </a:t>
            </a:r>
            <a:r>
              <a:rPr lang="ru-RU" dirty="0" err="1" smtClean="0"/>
              <a:t>плевромитоз</a:t>
            </a:r>
            <a:r>
              <a:rPr lang="ru-RU" dirty="0" smtClean="0"/>
              <a:t>;</a:t>
            </a:r>
          </a:p>
          <a:p>
            <a:r>
              <a:rPr lang="ru-RU" dirty="0" smtClean="0"/>
              <a:t> 3. Закрытый внеядерный </a:t>
            </a:r>
            <a:r>
              <a:rPr lang="ru-RU" dirty="0" err="1" smtClean="0"/>
              <a:t>плевромитоз</a:t>
            </a:r>
            <a:endParaRPr lang="ru-RU" dirty="0" smtClean="0"/>
          </a:p>
          <a:p>
            <a:r>
              <a:rPr lang="ru-RU" dirty="0" smtClean="0"/>
              <a:t> 4. Полузакрытый </a:t>
            </a:r>
            <a:r>
              <a:rPr lang="ru-RU" dirty="0" err="1" smtClean="0"/>
              <a:t>плевромитоз</a:t>
            </a:r>
            <a:r>
              <a:rPr lang="ru-RU" dirty="0" smtClean="0"/>
              <a:t>;</a:t>
            </a:r>
          </a:p>
          <a:p>
            <a:r>
              <a:rPr lang="ru-RU" dirty="0" smtClean="0"/>
              <a:t> 5. Закрытый внутриядерный</a:t>
            </a:r>
          </a:p>
          <a:p>
            <a:r>
              <a:rPr lang="ru-RU" dirty="0" smtClean="0"/>
              <a:t> </a:t>
            </a:r>
            <a:r>
              <a:rPr lang="ru-RU" dirty="0" err="1" smtClean="0"/>
              <a:t>ортомитоз</a:t>
            </a:r>
            <a:r>
              <a:rPr lang="ru-RU" dirty="0" smtClean="0"/>
              <a:t>;</a:t>
            </a:r>
          </a:p>
          <a:p>
            <a:r>
              <a:rPr lang="ru-RU" dirty="0" smtClean="0"/>
              <a:t> 6. Полузакрытый </a:t>
            </a:r>
            <a:r>
              <a:rPr lang="ru-RU" dirty="0" err="1" smtClean="0"/>
              <a:t>ортомитоз</a:t>
            </a:r>
            <a:r>
              <a:rPr lang="ru-RU" dirty="0" smtClean="0"/>
              <a:t>; </a:t>
            </a:r>
          </a:p>
          <a:p>
            <a:r>
              <a:rPr lang="ru-RU" dirty="0" smtClean="0"/>
              <a:t>7.Открытый </a:t>
            </a:r>
            <a:r>
              <a:rPr lang="ru-RU" dirty="0" err="1" smtClean="0"/>
              <a:t>ортомитоз</a:t>
            </a:r>
            <a:r>
              <a:rPr lang="ru-RU" dirty="0" smtClean="0"/>
              <a:t>;</a:t>
            </a: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00" y="2564904"/>
            <a:ext cx="2857500" cy="405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187624" y="476672"/>
            <a:ext cx="45795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prstClr val="black"/>
                </a:solidFill>
              </a:rPr>
              <a:t>типов митоза </a:t>
            </a:r>
            <a:r>
              <a:rPr lang="ru-RU" sz="2800" dirty="0" smtClean="0">
                <a:solidFill>
                  <a:srgbClr val="FF0000"/>
                </a:solidFill>
              </a:rPr>
              <a:t>простейших</a:t>
            </a:r>
            <a:endParaRPr lang="ru-RU" sz="28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71</TotalTime>
  <Words>943</Words>
  <Application>Microsoft Office PowerPoint</Application>
  <PresentationFormat>Экран (4:3)</PresentationFormat>
  <Paragraphs>60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Справедливость</vt:lpstr>
      <vt:lpstr>Деление клетки. Митоз.</vt:lpstr>
      <vt:lpstr>Что такое митоз?</vt:lpstr>
      <vt:lpstr>История исследования </vt:lpstr>
      <vt:lpstr>Деление клеток по Э. Руссову (1872)</vt:lpstr>
      <vt:lpstr> </vt:lpstr>
      <vt:lpstr>Деление клеток по Э. Страсбургеру (1875)</vt:lpstr>
      <vt:lpstr> </vt:lpstr>
      <vt:lpstr>Деление клеток по В. Флеммингу (1882)</vt:lpstr>
      <vt:lpstr> </vt:lpstr>
      <vt:lpstr>6 типов митоза водорослей</vt:lpstr>
      <vt:lpstr>Продолжительность митоза</vt:lpstr>
      <vt:lpstr>Фазы митоза</vt:lpstr>
      <vt:lpstr>Профаза</vt:lpstr>
      <vt:lpstr> </vt:lpstr>
      <vt:lpstr>Профаза </vt:lpstr>
      <vt:lpstr>Прометафаза </vt:lpstr>
      <vt:lpstr>Метафаза</vt:lpstr>
      <vt:lpstr>Метафаза</vt:lpstr>
      <vt:lpstr>Анафаза</vt:lpstr>
      <vt:lpstr>Анафаза</vt:lpstr>
      <vt:lpstr>Телофаза</vt:lpstr>
      <vt:lpstr> 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Деление клетки. Митоз.</dc:title>
  <dc:creator>Машка</dc:creator>
  <cp:lastModifiedBy>авопр</cp:lastModifiedBy>
  <cp:revision>10</cp:revision>
  <dcterms:created xsi:type="dcterms:W3CDTF">2011-12-19T16:04:21Z</dcterms:created>
  <dcterms:modified xsi:type="dcterms:W3CDTF">2011-12-25T17:37:27Z</dcterms:modified>
</cp:coreProperties>
</file>