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58B0-0CC1-4A53-A320-4F396C09849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592C-B19A-4228-97CB-38E21421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58B0-0CC1-4A53-A320-4F396C09849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592C-B19A-4228-97CB-38E21421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58B0-0CC1-4A53-A320-4F396C09849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592C-B19A-4228-97CB-38E21421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58B0-0CC1-4A53-A320-4F396C09849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592C-B19A-4228-97CB-38E21421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58B0-0CC1-4A53-A320-4F396C09849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592C-B19A-4228-97CB-38E21421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58B0-0CC1-4A53-A320-4F396C09849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592C-B19A-4228-97CB-38E21421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58B0-0CC1-4A53-A320-4F396C09849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592C-B19A-4228-97CB-38E21421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58B0-0CC1-4A53-A320-4F396C09849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592C-B19A-4228-97CB-38E21421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58B0-0CC1-4A53-A320-4F396C09849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592C-B19A-4228-97CB-38E21421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58B0-0CC1-4A53-A320-4F396C09849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592C-B19A-4228-97CB-38E21421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58B0-0CC1-4A53-A320-4F396C09849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592C-B19A-4228-97CB-38E21421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A58B0-0CC1-4A53-A320-4F396C09849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C592C-B19A-4228-97CB-38E21421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altapress.ru/kultpohod/image/get/id/551/size/small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3" descr="1231011910_kids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05313" y="2420938"/>
            <a:ext cx="4738687" cy="37052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b="1" smtClean="0">
                <a:solidFill>
                  <a:srgbClr val="000099"/>
                </a:solidFill>
              </a:rPr>
              <a:t>Дюймовочка всю зиму ухаживала за ласточкой, а когда наступила весна и солнце пригрело землю, попрощалась с ней и открыла дыру в потолке, которую проделал крот.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284663" y="260350"/>
            <a:ext cx="46799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b="1">
              <a:solidFill>
                <a:srgbClr val="000099"/>
              </a:solidFill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4572000" y="333375"/>
            <a:ext cx="43211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Comic Sans MS" pitchFamily="66" charset="0"/>
              </a:rPr>
              <a:t>Ребенок имеет право на свободу совести</a:t>
            </a:r>
          </a:p>
        </p:txBody>
      </p:sp>
      <p:pic>
        <p:nvPicPr>
          <p:cNvPr id="11269" name="Picture 5" descr="incher1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76250"/>
            <a:ext cx="3887788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43438" y="908050"/>
            <a:ext cx="425926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Comic Sans MS" pitchFamily="66" charset="0"/>
              </a:rPr>
              <a:t>Ребенок имеет право на свободу слова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3438" y="2708275"/>
            <a:ext cx="4186237" cy="460851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0099"/>
                </a:solidFill>
              </a:rPr>
              <a:t>А старая добрая мышь задумала выдать Дюймовочку замуж за старого крота. </a:t>
            </a:r>
            <a:r>
              <a:rPr lang="ru-RU" sz="2400" b="1" smtClean="0">
                <a:solidFill>
                  <a:srgbClr val="FF0000"/>
                </a:solidFill>
              </a:rPr>
              <a:t>Заплакала Дюймовочка и сказала, что не хочет выходить замуж за скучного крота. </a:t>
            </a:r>
          </a:p>
        </p:txBody>
      </p:sp>
      <p:pic>
        <p:nvPicPr>
          <p:cNvPr id="12292" name="Picture 4" descr="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908050"/>
            <a:ext cx="348615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429625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Comic Sans MS" pitchFamily="66" charset="0"/>
              </a:rPr>
              <a:t>Ребенок имеет право создавать семью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Рисунок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196975"/>
            <a:ext cx="7272337" cy="545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250825" y="0"/>
            <a:ext cx="84978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Ребенок имеет право на образование, право на получение информации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Рисунок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125538"/>
            <a:ext cx="7380287" cy="5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250825" y="260350"/>
            <a:ext cx="84978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Ребенок имеет право на отдых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1692275" y="260350"/>
            <a:ext cx="59039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Я имею право: 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0" y="908050"/>
            <a:ext cx="9144000" cy="759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2400" b="1">
                <a:solidFill>
                  <a:schemeClr val="accent2"/>
                </a:solidFill>
              </a:rPr>
              <a:t>  </a:t>
            </a:r>
            <a:r>
              <a:rPr lang="ru-RU" sz="3200" b="1">
                <a:solidFill>
                  <a:schemeClr val="accent2"/>
                </a:solidFill>
              </a:rPr>
              <a:t>на жизнь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имя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жилище и его неприкосновенность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жизнь с родителями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защиту жизни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уважение человеческого достоинства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защиту здоровья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свободу совести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свободу слова и мысли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создание семьи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образование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отдых</a:t>
            </a:r>
          </a:p>
          <a:p>
            <a:pPr algn="l">
              <a:spcBef>
                <a:spcPct val="50000"/>
              </a:spcBef>
            </a:pPr>
            <a:endParaRPr lang="ru-RU" sz="32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endParaRPr lang="ru-RU" sz="32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0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0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40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0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0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440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0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0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40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0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0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440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0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0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440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40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0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440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40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40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440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1187450" y="188913"/>
            <a:ext cx="6769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План работы: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971550" y="1268413"/>
            <a:ext cx="71294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Bef>
                <a:spcPct val="50000"/>
              </a:spcBef>
              <a:buFontTx/>
              <a:buAutoNum type="arabicPeriod"/>
            </a:pPr>
            <a:r>
              <a:rPr lang="ru-RU" sz="2800" b="1">
                <a:solidFill>
                  <a:schemeClr val="accent2"/>
                </a:solidFill>
              </a:rPr>
              <a:t>Вспомнить название сказки.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</a:pPr>
            <a:r>
              <a:rPr lang="ru-RU" sz="2800" b="1">
                <a:solidFill>
                  <a:schemeClr val="accent2"/>
                </a:solidFill>
              </a:rPr>
              <a:t>Вспомнить имена героев, сюжет.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</a:pPr>
            <a:r>
              <a:rPr lang="ru-RU" sz="2800" b="1">
                <a:solidFill>
                  <a:schemeClr val="accent2"/>
                </a:solidFill>
              </a:rPr>
              <a:t>Определить, какое право нарушено.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46107949_351641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143000"/>
            <a:ext cx="3929063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642938" y="142875"/>
            <a:ext cx="80724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000066"/>
                </a:solidFill>
                <a:latin typeface="Calibri" pitchFamily="34" charset="0"/>
                <a:cs typeface="Arial" charset="0"/>
              </a:rPr>
              <a:t>Какая общая беда приключилась с героями этих сказок?</a:t>
            </a:r>
          </a:p>
        </p:txBody>
      </p:sp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142875" y="5500688"/>
            <a:ext cx="90011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  <a:latin typeface="Calibri" pitchFamily="34" charset="0"/>
                <a:cs typeface="Arial" charset="0"/>
              </a:rPr>
              <a:t>               Какое право детей было нарушено </a:t>
            </a:r>
          </a:p>
          <a:p>
            <a:pPr algn="l">
              <a:spcBef>
                <a:spcPct val="50000"/>
              </a:spcBef>
            </a:pPr>
            <a:r>
              <a:rPr lang="ru-RU" sz="2800">
                <a:solidFill>
                  <a:srgbClr val="0000FF"/>
                </a:solidFill>
                <a:latin typeface="Calibri" pitchFamily="34" charset="0"/>
                <a:cs typeface="Arial" charset="0"/>
              </a:rPr>
              <a:t>                       отрицательными героями ?</a:t>
            </a:r>
          </a:p>
        </p:txBody>
      </p:sp>
      <p:pic>
        <p:nvPicPr>
          <p:cNvPr id="18437" name="Рисунок 1" descr="b634b.jpg"/>
          <p:cNvPicPr>
            <a:picLocks noChangeAspect="1"/>
          </p:cNvPicPr>
          <p:nvPr/>
        </p:nvPicPr>
        <p:blipFill>
          <a:blip r:embed="rId3" cstate="print">
            <a:lum bright="-6000" contrast="6000"/>
          </a:blip>
          <a:srcRect t="28297" r="-676"/>
          <a:stretch>
            <a:fillRect/>
          </a:stretch>
        </p:blipFill>
        <p:spPr bwMode="auto">
          <a:xfrm>
            <a:off x="4859338" y="1484313"/>
            <a:ext cx="3925887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0" descr="колоб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4357687" cy="5357813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9459" name="Рисунок 3" descr="s0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142875"/>
            <a:ext cx="4214812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428625" y="5643563"/>
            <a:ext cx="84296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Какое право нарушила лиса в русских народных сказках?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hpr.cdgabv.mynb-r-lvyrubx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4214812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2" descr="070322123144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2875"/>
            <a:ext cx="4214812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500063" y="5643563"/>
            <a:ext cx="8215312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  <a:cs typeface="Arial" charset="0"/>
              </a:rPr>
              <a:t>Какое право было нарушено героями этих сказок?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2"/>
          <p:cNvSpPr txBox="1">
            <a:spLocks noChangeArrowheads="1"/>
          </p:cNvSpPr>
          <p:nvPr/>
        </p:nvSpPr>
        <p:spPr bwMode="auto">
          <a:xfrm>
            <a:off x="0" y="1785938"/>
            <a:ext cx="43576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800" b="1" i="1">
                <a:solidFill>
                  <a:srgbClr val="000066"/>
                </a:solidFill>
                <a:latin typeface="Batang" pitchFamily="18" charset="-127"/>
                <a:ea typeface="Batang" pitchFamily="18" charset="-127"/>
                <a:cs typeface="Arial" charset="0"/>
              </a:rPr>
              <a:t>    </a:t>
            </a:r>
          </a:p>
        </p:txBody>
      </p:sp>
      <p:pic>
        <p:nvPicPr>
          <p:cNvPr id="3075" name="Рисунок 3" descr="1231011910_kids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3" y="142875"/>
            <a:ext cx="7215187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7188" y="571500"/>
            <a:ext cx="36433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400" b="1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Arial" charset="0"/>
              </a:rPr>
              <a:t>Тема урока: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" y="1500188"/>
            <a:ext cx="4213225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800" i="1">
                <a:solidFill>
                  <a:srgbClr val="A50021"/>
                </a:solidFill>
                <a:ea typeface="Batang" pitchFamily="18" charset="-127"/>
                <a:cs typeface="Arial" charset="0"/>
              </a:rPr>
              <a:t>Права  и обязанности </a:t>
            </a:r>
          </a:p>
          <a:p>
            <a:pPr algn="l"/>
            <a:r>
              <a:rPr lang="ru-RU" sz="4800" i="1">
                <a:solidFill>
                  <a:srgbClr val="A50021"/>
                </a:solidFill>
                <a:ea typeface="Batang" pitchFamily="18" charset="-127"/>
                <a:cs typeface="Arial" charset="0"/>
              </a:rPr>
              <a:t>гражданина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6" descr="теремок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0" y="2071688"/>
            <a:ext cx="4643438" cy="42862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395288" y="0"/>
            <a:ext cx="84296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>
              <a:solidFill>
                <a:srgbClr val="002060"/>
              </a:solidFill>
              <a:latin typeface="Calibri" pitchFamily="34" charset="0"/>
              <a:cs typeface="Arial" charset="0"/>
            </a:endParaRPr>
          </a:p>
          <a:p>
            <a:r>
              <a:rPr lang="ru-RU" sz="36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Какое право нарушили герои этих сказок?</a:t>
            </a:r>
          </a:p>
        </p:txBody>
      </p:sp>
      <p:pic>
        <p:nvPicPr>
          <p:cNvPr id="21508" name="Picture 2" descr="http://altapress.ru/kultpohod/image/get/id/551/size/smal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2071688"/>
            <a:ext cx="4357687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1273758208_karlson5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87153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179388" y="5876925"/>
            <a:ext cx="87153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  <a:latin typeface="Calibri" pitchFamily="34" charset="0"/>
                <a:cs typeface="Arial" charset="0"/>
              </a:rPr>
              <a:t>С нарушителями какого права боролся Карлсон?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0202eb732f0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1143000"/>
            <a:ext cx="4572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323850" y="0"/>
            <a:ext cx="83581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  <a:cs typeface="Arial" charset="0"/>
              </a:rPr>
              <a:t>Каким правом не воспользовались эти герои?</a:t>
            </a:r>
          </a:p>
        </p:txBody>
      </p:sp>
      <p:pic>
        <p:nvPicPr>
          <p:cNvPr id="23556" name="Рисунок 3" descr="124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143000"/>
            <a:ext cx="4071938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755650" y="333375"/>
            <a:ext cx="75612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Каким правом вы пользовались при обсуждении?</a:t>
            </a:r>
          </a:p>
        </p:txBody>
      </p:sp>
      <p:pic>
        <p:nvPicPr>
          <p:cNvPr id="48134" name="Picture 6" descr="Рисунок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676400"/>
            <a:ext cx="6480175" cy="48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3" descr="68498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0"/>
            <a:ext cx="7500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0" y="908050"/>
            <a:ext cx="9144000" cy="759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2400" b="1">
                <a:solidFill>
                  <a:schemeClr val="accent2"/>
                </a:solidFill>
              </a:rPr>
              <a:t>  </a:t>
            </a:r>
            <a:r>
              <a:rPr lang="ru-RU" sz="3200" b="1">
                <a:solidFill>
                  <a:schemeClr val="accent2"/>
                </a:solidFill>
              </a:rPr>
              <a:t>на жизнь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имя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жилище и его неприкосновенность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жизнь с родителями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защиту жизни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уважение человеческого достоинства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защиту здоровья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свободу совести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свободу слова и мысли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создание семьи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образование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chemeClr val="accent2"/>
                </a:solidFill>
              </a:rPr>
              <a:t> на отдых</a:t>
            </a:r>
          </a:p>
          <a:p>
            <a:pPr algn="l">
              <a:spcBef>
                <a:spcPct val="50000"/>
              </a:spcBef>
            </a:pPr>
            <a:endParaRPr lang="ru-RU" sz="32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endParaRPr lang="ru-RU" sz="3200" b="1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endParaRPr lang="ru-RU"/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692275" y="260350"/>
            <a:ext cx="59039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Я имею право: </a:t>
            </a:r>
          </a:p>
        </p:txBody>
      </p:sp>
      <p:sp>
        <p:nvSpPr>
          <p:cNvPr id="47108" name="AutoShape 4"/>
          <p:cNvSpPr>
            <a:spLocks noChangeArrowheads="1"/>
          </p:cNvSpPr>
          <p:nvPr/>
        </p:nvSpPr>
        <p:spPr bwMode="auto">
          <a:xfrm>
            <a:off x="2555875" y="0"/>
            <a:ext cx="6264275" cy="3816350"/>
          </a:xfrm>
          <a:prstGeom prst="cloudCallout">
            <a:avLst>
              <a:gd name="adj1" fmla="val -37861"/>
              <a:gd name="adj2" fmla="val 7358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Какое право самое главное?</a:t>
            </a:r>
          </a:p>
        </p:txBody>
      </p:sp>
      <p:pic>
        <p:nvPicPr>
          <p:cNvPr id="47110" name="Picture 5" descr="D:\клипарты\люди\4be8c47e21e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179763"/>
            <a:ext cx="2571750" cy="367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0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0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40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0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0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440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0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0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40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0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0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440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0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0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440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40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0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440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40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40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440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125538"/>
            <a:ext cx="72009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50825" y="188913"/>
            <a:ext cx="8569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Самое главное право – право на жизнь!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642938" y="4214813"/>
            <a:ext cx="80010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  <a:latin typeface="Calibri" pitchFamily="34" charset="0"/>
                <a:cs typeface="Arial" charset="0"/>
              </a:rPr>
              <a:t>Было в древности такое государство – </a:t>
            </a:r>
            <a:r>
              <a:rPr lang="ru-RU" sz="2400" b="1">
                <a:solidFill>
                  <a:srgbClr val="FF0000"/>
                </a:solidFill>
                <a:latin typeface="Calibri" pitchFamily="34" charset="0"/>
                <a:cs typeface="Arial" charset="0"/>
              </a:rPr>
              <a:t>Спарта</a:t>
            </a:r>
            <a:r>
              <a:rPr lang="ru-RU" sz="2400" b="1">
                <a:solidFill>
                  <a:schemeClr val="accent2"/>
                </a:solidFill>
                <a:latin typeface="Calibri" pitchFamily="34" charset="0"/>
                <a:cs typeface="Arial" charset="0"/>
              </a:rPr>
              <a:t>, которое славилось своими непобедимыми воинами: сильными, здоровыми, выносливыми. И в этом государстве каждого новорожденного мальчика осматривали и решали: если крепкий и здоровый – пусть живет. А если родился слабым, больным – бросить его вниз со скалы.</a:t>
            </a:r>
          </a:p>
        </p:txBody>
      </p:sp>
      <p:pic>
        <p:nvPicPr>
          <p:cNvPr id="28675" name="Рисунок 3" descr="00ag78z5[1]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42875"/>
            <a:ext cx="5715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Александр Васильевич Суворов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463" y="1989138"/>
            <a:ext cx="403225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/>
              <a:t>- </a:t>
            </a:r>
            <a:r>
              <a:rPr lang="ru-RU" b="1" i="1" smtClean="0">
                <a:solidFill>
                  <a:schemeClr val="accent2"/>
                </a:solidFill>
              </a:rPr>
              <a:t>талантливый военачальник. Под его руководством русская армия не проиграла ни одного сражения.</a:t>
            </a:r>
          </a:p>
        </p:txBody>
      </p:sp>
      <p:pic>
        <p:nvPicPr>
          <p:cNvPr id="29700" name="Picture 4" descr="4bb6a6ceb0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700213"/>
            <a:ext cx="3698875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</a:rPr>
              <a:t>Мои обязанности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Picture 5" descr="863707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557338"/>
            <a:ext cx="6480175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24300" y="1916113"/>
            <a:ext cx="4762500" cy="4321175"/>
          </a:xfrm>
        </p:spPr>
        <p:txBody>
          <a:bodyPr/>
          <a:lstStyle/>
          <a:p>
            <a:pPr eaLnBrk="1" hangingPunct="1"/>
            <a:endParaRPr lang="ru-RU" sz="16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25" y="214313"/>
            <a:ext cx="4906963" cy="10953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  Ребенок имеет право на жизнь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924300" y="260350"/>
            <a:ext cx="47625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16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4"/>
          <p:cNvSpPr>
            <a:spLocks noChangeArrowheads="1" noChangeShapeType="1" noTextEdit="1"/>
          </p:cNvSpPr>
          <p:nvPr/>
        </p:nvSpPr>
        <p:spPr bwMode="auto">
          <a:xfrm>
            <a:off x="611188" y="1125538"/>
            <a:ext cx="2808287" cy="10795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"/>
                <a:cs typeface="Arial"/>
              </a:rPr>
              <a:t>права</a:t>
            </a:r>
          </a:p>
        </p:txBody>
      </p:sp>
      <p:sp>
        <p:nvSpPr>
          <p:cNvPr id="31747" name="WordArt 5"/>
          <p:cNvSpPr>
            <a:spLocks noChangeArrowheads="1" noChangeShapeType="1" noTextEdit="1"/>
          </p:cNvSpPr>
          <p:nvPr/>
        </p:nvSpPr>
        <p:spPr bwMode="auto">
          <a:xfrm>
            <a:off x="4067175" y="981075"/>
            <a:ext cx="4465638" cy="16557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778676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"/>
                <a:cs typeface="Arial"/>
              </a:rPr>
              <a:t>обязанности</a:t>
            </a:r>
          </a:p>
        </p:txBody>
      </p:sp>
      <p:pic>
        <p:nvPicPr>
          <p:cNvPr id="31748" name="Picture 6" descr="1bada0379d7ea1bb7c894d4297ec6f76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 l="23721" b="26567"/>
          <a:stretch>
            <a:fillRect/>
          </a:stretch>
        </p:blipFill>
        <p:spPr bwMode="auto">
          <a:xfrm>
            <a:off x="1908175" y="2066925"/>
            <a:ext cx="51117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Домашнее задание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986463" cy="452596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accent2"/>
                </a:solidFill>
              </a:rPr>
              <a:t>Создать красочную памятку на тему «Обязанности школьника» или «Твои домашние обязанности». После оценки учителем подарить ее кому-то из своих младших друзей.</a:t>
            </a:r>
          </a:p>
        </p:txBody>
      </p:sp>
      <p:pic>
        <p:nvPicPr>
          <p:cNvPr id="32772" name="Picture 4" descr="1191269243_c41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844675"/>
            <a:ext cx="21240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zateevo.ru/userfiles/image/Upalnamoch_Prava/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61404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5" descr="Рисунок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7700" y="2133600"/>
            <a:ext cx="341630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211638" y="836613"/>
            <a:ext cx="4762500" cy="15113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Comic Sans MS" pitchFamily="66" charset="0"/>
              </a:rPr>
              <a:t>Ребенок имеет право на имя</a:t>
            </a:r>
            <a:br>
              <a:rPr lang="ru-RU" sz="400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40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11638" y="1628775"/>
            <a:ext cx="4752975" cy="46799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1800" b="1" smtClean="0">
              <a:solidFill>
                <a:srgbClr val="000099"/>
              </a:solidFill>
            </a:endParaRPr>
          </a:p>
          <a:p>
            <a:pPr eaLnBrk="1" hangingPunct="1">
              <a:buFontTx/>
              <a:buNone/>
            </a:pPr>
            <a:endParaRPr lang="ru-RU" sz="1800" b="1" smtClean="0">
              <a:solidFill>
                <a:srgbClr val="000099"/>
              </a:solidFill>
            </a:endParaRPr>
          </a:p>
          <a:p>
            <a:pPr eaLnBrk="1" hangingPunct="1">
              <a:buFontTx/>
              <a:buNone/>
            </a:pPr>
            <a:endParaRPr lang="ru-RU" sz="1800" b="1" smtClean="0">
              <a:solidFill>
                <a:srgbClr val="000099"/>
              </a:solidFill>
            </a:endParaRPr>
          </a:p>
          <a:p>
            <a:pPr eaLnBrk="1" hangingPunct="1">
              <a:buFontTx/>
              <a:buNone/>
            </a:pPr>
            <a:endParaRPr lang="ru-RU" sz="1800" b="1" smtClean="0">
              <a:solidFill>
                <a:srgbClr val="000099"/>
              </a:solidFill>
            </a:endParaRPr>
          </a:p>
          <a:p>
            <a:pPr eaLnBrk="1" hangingPunct="1">
              <a:buFontTx/>
              <a:buNone/>
            </a:pPr>
            <a:endParaRPr lang="ru-RU" sz="1800" b="1" smtClean="0">
              <a:solidFill>
                <a:srgbClr val="000099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2400" b="1" smtClean="0">
                <a:solidFill>
                  <a:srgbClr val="000099"/>
                </a:solidFill>
              </a:rPr>
              <a:t>Она была маленькая – маленькая, всего в дюйм ростом. Поэтому ее так и прозвали – Дюймовочка.</a:t>
            </a:r>
          </a:p>
        </p:txBody>
      </p:sp>
      <p:pic>
        <p:nvPicPr>
          <p:cNvPr id="5124" name="Picture 4" descr="7c75f3e5c10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1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779838" y="476250"/>
            <a:ext cx="536416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Comic Sans MS" pitchFamily="66" charset="0"/>
              </a:rPr>
              <a:t>Ребенок имеет право на жилище и его неприкосновенность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9838" y="1600200"/>
            <a:ext cx="4906962" cy="45259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800" b="1" smtClean="0">
              <a:solidFill>
                <a:srgbClr val="000099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800" b="1" smtClean="0">
              <a:solidFill>
                <a:srgbClr val="000099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800" b="1" smtClean="0">
              <a:solidFill>
                <a:srgbClr val="000099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000099"/>
                </a:solidFill>
              </a:rPr>
              <a:t>Добрая женщина обустроила ей жилище. Нарядная лакированная скорлупка грецкого ореха была ей колыбелью, голубые лепестки фиалок – постелью, а лепесток розы – одеялом. </a:t>
            </a:r>
          </a:p>
        </p:txBody>
      </p:sp>
      <p:pic>
        <p:nvPicPr>
          <p:cNvPr id="6148" name="Picture 4" descr="010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92150"/>
            <a:ext cx="3313113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616950" cy="1439863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Comic Sans MS" pitchFamily="66" charset="0"/>
              </a:rPr>
              <a:t>Ребенок имеет право на жизнь с родителями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1844675"/>
            <a:ext cx="5003800" cy="5013325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000" b="1" smtClean="0">
              <a:solidFill>
                <a:srgbClr val="000099"/>
              </a:solidFill>
            </a:endParaRPr>
          </a:p>
          <a:p>
            <a:pPr algn="ctr" eaLnBrk="1" hangingPunct="1">
              <a:buFontTx/>
              <a:buNone/>
            </a:pPr>
            <a:endParaRPr lang="ru-RU" sz="2000" b="1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7538" y="692150"/>
            <a:ext cx="447516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Comic Sans MS" pitchFamily="66" charset="0"/>
              </a:rPr>
              <a:t>Ребенок имеет право на защиту жизни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2576513"/>
            <a:ext cx="4475162" cy="42814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b="1" smtClean="0">
                <a:solidFill>
                  <a:srgbClr val="000099"/>
                </a:solidFill>
              </a:rPr>
              <a:t>Маленькие рыбки, что плавали в речке увидели такую хорошенькую девочку, жалко им стало ее. Нет, этому не бывать!</a:t>
            </a:r>
            <a:r>
              <a:rPr lang="ru-RU" b="1" smtClean="0">
                <a:solidFill>
                  <a:srgbClr val="000099"/>
                </a:solidFill>
              </a:rPr>
              <a:t> </a:t>
            </a:r>
          </a:p>
        </p:txBody>
      </p:sp>
      <p:pic>
        <p:nvPicPr>
          <p:cNvPr id="8196" name="Picture 4" descr="123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628775"/>
            <a:ext cx="4033838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8329612" cy="1512888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Comic Sans MS" pitchFamily="66" charset="0"/>
              </a:rPr>
              <a:t>Ребенок имеет право на уважение достоинства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4663" y="765175"/>
            <a:ext cx="469106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Comic Sans MS" pitchFamily="66" charset="0"/>
              </a:rPr>
              <a:t>Ребенок имеет право на защиту здоровья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538" y="2576513"/>
            <a:ext cx="4330700" cy="42814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b="1" smtClean="0">
                <a:solidFill>
                  <a:srgbClr val="000099"/>
                </a:solidFill>
              </a:rPr>
              <a:t>- Ах ты бедняжечка! – сказала полевая мышь. - Ну, заходи ко мне в тепло да поешь со мною! А то заболеешь.</a:t>
            </a:r>
          </a:p>
        </p:txBody>
      </p:sp>
      <p:pic>
        <p:nvPicPr>
          <p:cNvPr id="10244" name="Picture 4" descr="9826436-1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484313"/>
            <a:ext cx="37401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542</Words>
  <Application>Microsoft Office PowerPoint</Application>
  <PresentationFormat>Экран (4:3)</PresentationFormat>
  <Paragraphs>83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Ребенок имеет право на имя </vt:lpstr>
      <vt:lpstr>Ребенок имеет право на жилище и его неприкосновенность</vt:lpstr>
      <vt:lpstr>Ребенок имеет право на жизнь с родителями</vt:lpstr>
      <vt:lpstr>Ребенок имеет право на защиту жизни </vt:lpstr>
      <vt:lpstr>Ребенок имеет право на уважение достоинства человека</vt:lpstr>
      <vt:lpstr>Ребенок имеет право на защиту здоровья</vt:lpstr>
      <vt:lpstr>Слайд 10</vt:lpstr>
      <vt:lpstr>Ребенок имеет право на свободу слова</vt:lpstr>
      <vt:lpstr>Ребенок имеет право создавать семью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Александр Васильевич Суворов</vt:lpstr>
      <vt:lpstr>Мои обязанности</vt:lpstr>
      <vt:lpstr>Слайд 30</vt:lpstr>
      <vt:lpstr>Домашнее задание</vt:lpstr>
      <vt:lpstr>Слайд 32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2</cp:revision>
  <dcterms:created xsi:type="dcterms:W3CDTF">2013-02-28T12:08:18Z</dcterms:created>
  <dcterms:modified xsi:type="dcterms:W3CDTF">2013-02-28T12:10:09Z</dcterms:modified>
</cp:coreProperties>
</file>