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7" r:id="rId3"/>
    <p:sldId id="258" r:id="rId4"/>
    <p:sldId id="259" r:id="rId5"/>
    <p:sldId id="262" r:id="rId6"/>
    <p:sldId id="263" r:id="rId7"/>
    <p:sldId id="265" r:id="rId8"/>
    <p:sldId id="266" r:id="rId9"/>
    <p:sldId id="270" r:id="rId10"/>
    <p:sldId id="267" r:id="rId11"/>
    <p:sldId id="269" r:id="rId12"/>
    <p:sldId id="271" r:id="rId13"/>
    <p:sldId id="272" r:id="rId14"/>
    <p:sldId id="273" r:id="rId15"/>
    <p:sldId id="274" r:id="rId16"/>
    <p:sldId id="283" r:id="rId17"/>
    <p:sldId id="276" r:id="rId18"/>
    <p:sldId id="284" r:id="rId19"/>
    <p:sldId id="260" r:id="rId20"/>
    <p:sldId id="264" r:id="rId21"/>
    <p:sldId id="268" r:id="rId22"/>
    <p:sldId id="278" r:id="rId23"/>
    <p:sldId id="279" r:id="rId24"/>
    <p:sldId id="280" r:id="rId25"/>
    <p:sldId id="281" r:id="rId26"/>
    <p:sldId id="282" r:id="rId27"/>
    <p:sldId id="26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63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543261-9E91-48E1-90A4-7762A9517D4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24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738FA-C04E-4BC2-9656-AC5360AFFC2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62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5A5BC-E33F-4065-B5FF-FC959610F1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81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94DCB-455D-4C60-AA3B-6DD40CF112B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957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734C6-7D55-4F35-91ED-92C2AED3D85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22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0C19E-A81B-4221-B267-AB68111EDD0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78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6DD74-CF60-4124-BBAB-BDBC204142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30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C1CCD-1CB1-4160-AE71-16C33D40847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2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DD7D5-DB5F-4BAF-B980-A48C7730E65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31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B5AA6-509E-4660-B627-82806EA86A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069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8C7C8-8990-4F17-9E04-9380B52CA5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16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955EFEB-DB2B-4054-B8E4-FFA013E1B600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8C2FFD4-5440-4721-B501-ECFC402063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5529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53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53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B43F97-4A26-4752-A1EB-41F70A13CE89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9659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024744" cy="1143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Тема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родины в творчестве  М.Ю. Лермонтова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761724" cy="5071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12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7488832" cy="4464496"/>
          </a:xfrm>
          <a:solidFill>
            <a:srgbClr val="92D050"/>
          </a:solidFill>
        </p:spPr>
        <p:txBody>
          <a:bodyPr>
            <a:normAutofit/>
          </a:bodyPr>
          <a:lstStyle/>
          <a:p>
            <a:pPr lvl="0" indent="-342900" fontAlgn="base"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Char char="n"/>
              <a:defRPr/>
            </a:pPr>
            <a:r>
              <a:rPr lang="ru-RU" sz="32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С горечью и болью поэт говорит о том, что у его современников нет ни высоких сильных чувств, ни прочных привязанностей, ни твердых убеждений. Стихотворение заканчивается убийственным выводом, подготовленным всем ходом авторских рассуждений</a:t>
            </a:r>
            <a: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04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Толпой угрюмою и скоро позабытой,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Над миром мы пройдем без шума и следа,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Не бросивши векам ни мысли плодовитой,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Ни гением начатого труда. </a:t>
            </a:r>
          </a:p>
        </p:txBody>
      </p:sp>
    </p:spTree>
    <p:extLst>
      <p:ext uri="{BB962C8B-B14F-4D97-AF65-F5344CB8AC3E}">
        <p14:creationId xmlns:p14="http://schemas.microsoft.com/office/powerpoint/2010/main" val="2726882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Значит, эти люди не оставили после себе следа, новых открытий, добрых дел, они прожили пустую, бездумную, ветреную жизнь, и из-за этого они не удостоятся никакой награды от своих потомков. </a:t>
            </a:r>
          </a:p>
          <a:p>
            <a:pPr eaLnBrk="1" hangingPunct="1">
              <a:defRPr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045119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«Дума»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Лермонтов и негодует и грустит одновременно. Автор выступает от лица прогрессивной интеллигенции, которая не хотела мириться с николаевским режимом, но при сложившихся обстоятельствах ничего не могла предпринять. </a:t>
            </a:r>
          </a:p>
        </p:txBody>
      </p:sp>
    </p:spTree>
    <p:extLst>
      <p:ext uri="{BB962C8B-B14F-4D97-AF65-F5344CB8AC3E}">
        <p14:creationId xmlns:p14="http://schemas.microsoft.com/office/powerpoint/2010/main" val="2817045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Как поэт пристально ни всматривался в окружавшее его общество , стараясь найти людей способных вывести отечество из кризиса , его усилия были тщетны . Таких людей он не нашел . Лермонтов пишет стихотворения , в которых слышится тоска о нравственной силе ушедших поколений . </a:t>
            </a:r>
          </a:p>
        </p:txBody>
      </p:sp>
    </p:spTree>
    <p:extLst>
      <p:ext uri="{BB962C8B-B14F-4D97-AF65-F5344CB8AC3E}">
        <p14:creationId xmlns:p14="http://schemas.microsoft.com/office/powerpoint/2010/main" val="1874335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lvl="0">
              <a:buClr>
                <a:srgbClr val="94C600"/>
              </a:buClr>
              <a:defRPr/>
            </a:pPr>
            <a:r>
              <a:rPr lang="ru-RU" sz="4000" b="1" dirty="0">
                <a:solidFill>
                  <a:schemeClr val="tx1"/>
                </a:solidFill>
                <a:latin typeface="Snap ITC" pitchFamily="82" charset="0"/>
              </a:rPr>
              <a:t>Какая жизнь - такое поколенье?</a:t>
            </a:r>
          </a:p>
          <a:p>
            <a:pPr lvl="0">
              <a:buClr>
                <a:srgbClr val="94C600"/>
              </a:buClr>
              <a:defRPr/>
            </a:pPr>
            <a:r>
              <a:rPr lang="ru-RU" sz="4000" b="1" dirty="0">
                <a:solidFill>
                  <a:schemeClr val="tx1"/>
                </a:solidFill>
                <a:latin typeface="Snap ITC" pitchFamily="82" charset="0"/>
              </a:rPr>
              <a:t>Относит ли себя лирический герой к этому поколению?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2323652"/>
            <a:ext cx="6777317" cy="4057676"/>
          </a:xfrm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Как поэт пристально ни всматривался в окружавшее его общество , стараясь найти людей способных вывести отечество из кризиса , его усилия были тщетны . Таких людей он не нашел . Лермонтов пишет стихотворения , в которых слышится тоска о нравственной силе ушедших поколений . </a:t>
            </a:r>
          </a:p>
        </p:txBody>
      </p:sp>
    </p:spTree>
    <p:extLst>
      <p:ext uri="{BB962C8B-B14F-4D97-AF65-F5344CB8AC3E}">
        <p14:creationId xmlns:p14="http://schemas.microsoft.com/office/powerpoint/2010/main" val="21783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b="1" dirty="0">
                <a:solidFill>
                  <a:srgbClr val="D6648D"/>
                </a:solidFill>
                <a:latin typeface="Snap ITC" pitchFamily="82" charset="0"/>
              </a:rPr>
              <a:t>Вывод</a:t>
            </a:r>
            <a:r>
              <a:rPr lang="ru-RU" dirty="0">
                <a:solidFill>
                  <a:srgbClr val="D6648D"/>
                </a:solidFill>
              </a:rPr>
              <a:t> </a:t>
            </a:r>
            <a:r>
              <a:rPr lang="ru-RU" dirty="0" smtClean="0">
                <a:solidFill>
                  <a:srgbClr val="D6648D"/>
                </a:solidFill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lvl="0">
              <a:buClr>
                <a:srgbClr val="94C600"/>
              </a:buClr>
              <a:buNone/>
              <a:defRPr/>
            </a:pP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</a:rPr>
              <a:t>Самым страшным врагом своего времени Лермонтов считал мертвую душу, сонную волю и рабскую психологию.</a:t>
            </a:r>
          </a:p>
          <a:p>
            <a:pPr lvl="0">
              <a:buClr>
                <a:srgbClr val="94C600"/>
              </a:buClr>
              <a:buNone/>
              <a:defRPr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</a:rPr>
              <a:t>         Гражданский пафос «Думы» не вызывает сомнения, и в ней есть внутренняя перекличка не только с сокровенными раздумьями лирического героя о себе, но и с произведениями открытого социального протеста.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45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024744" cy="114300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992888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79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720080"/>
          </a:xfrm>
          <a:solidFill>
            <a:schemeClr val="bg2"/>
          </a:solidFill>
        </p:spPr>
        <p:txBody>
          <a:bodyPr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196752"/>
            <a:ext cx="7488948" cy="5256584"/>
          </a:xfrm>
          <a:solidFill>
            <a:schemeClr val="bg2"/>
          </a:solidFill>
        </p:spPr>
        <p:txBody>
          <a:bodyPr/>
          <a:lstStyle/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endParaRPr lang="ru-RU" b="1" spc="-55" dirty="0" smtClean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r>
              <a:rPr lang="ru-RU" b="1" spc="-55" dirty="0" smtClean="0">
                <a:latin typeface="Times New Roman"/>
                <a:ea typeface="Times New Roman"/>
              </a:rPr>
              <a:t>1.Родина </a:t>
            </a:r>
            <a:r>
              <a:rPr lang="ru-RU" b="1" spc="-55" dirty="0">
                <a:latin typeface="Times New Roman"/>
                <a:ea typeface="Times New Roman"/>
              </a:rPr>
              <a:t>— земля, давшая жизнь и страдание </a:t>
            </a:r>
            <a:endParaRPr lang="ru-RU" b="1" spc="-55" dirty="0" smtClean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endParaRPr lang="ru-RU" b="1" spc="-55" dirty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r>
              <a:rPr lang="ru-RU" b="1" spc="-55" dirty="0" smtClean="0">
                <a:latin typeface="Times New Roman"/>
                <a:ea typeface="Times New Roman"/>
              </a:rPr>
              <a:t>- </a:t>
            </a:r>
            <a:r>
              <a:rPr lang="ru-RU" b="1" spc="-55" dirty="0">
                <a:latin typeface="Times New Roman"/>
                <a:ea typeface="Times New Roman"/>
              </a:rPr>
              <a:t>«Смерть» 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pc="-55" dirty="0">
                <a:latin typeface="Times New Roman"/>
                <a:ea typeface="Times New Roman"/>
              </a:rPr>
              <a:t>			</a:t>
            </a:r>
            <a:r>
              <a:rPr lang="ru-RU" b="1" i="1" spc="-55" dirty="0">
                <a:latin typeface="Times New Roman"/>
                <a:ea typeface="Times New Roman"/>
              </a:rPr>
              <a:t>Оборвана цепь жизни </a:t>
            </a:r>
            <a:r>
              <a:rPr lang="ru-RU" b="1" i="1" spc="-55" dirty="0" smtClean="0">
                <a:latin typeface="Times New Roman"/>
                <a:ea typeface="Times New Roman"/>
              </a:rPr>
              <a:t>молодой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0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5" dirty="0">
                <a:latin typeface="Times New Roman"/>
                <a:ea typeface="Times New Roman"/>
              </a:rPr>
              <a:t>			…пора домой </a:t>
            </a:r>
            <a:r>
              <a:rPr lang="ru-RU" b="1" i="1" spc="-55" dirty="0" smtClean="0">
                <a:latin typeface="Times New Roman"/>
                <a:ea typeface="Times New Roman"/>
              </a:rPr>
              <a:t>…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000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0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5" dirty="0">
                <a:latin typeface="Times New Roman"/>
                <a:ea typeface="Times New Roman"/>
              </a:rPr>
              <a:t>			Пора туда, где будущего </a:t>
            </a:r>
            <a:r>
              <a:rPr lang="ru-RU" b="1" i="1" spc="-55" dirty="0" smtClean="0">
                <a:latin typeface="Times New Roman"/>
                <a:ea typeface="Times New Roman"/>
              </a:rPr>
              <a:t>нет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5" dirty="0" smtClean="0">
                <a:latin typeface="Times New Roman"/>
                <a:ea typeface="Times New Roman"/>
              </a:rPr>
              <a:t>.</a:t>
            </a:r>
            <a:endParaRPr lang="ru-RU" sz="20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5" dirty="0">
                <a:latin typeface="Times New Roman"/>
                <a:ea typeface="Times New Roman"/>
              </a:rPr>
              <a:t>			Ни прошлого, ни вечности, ни </a:t>
            </a:r>
            <a:r>
              <a:rPr lang="ru-RU" b="1" i="1" spc="-55" dirty="0" smtClean="0">
                <a:latin typeface="Times New Roman"/>
                <a:ea typeface="Times New Roman"/>
              </a:rPr>
              <a:t>лет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5" dirty="0" smtClean="0">
                <a:latin typeface="Times New Roman"/>
                <a:ea typeface="Times New Roman"/>
              </a:rPr>
              <a:t>.</a:t>
            </a:r>
            <a:endParaRPr lang="ru-RU" sz="20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5" dirty="0">
                <a:latin typeface="Times New Roman"/>
                <a:ea typeface="Times New Roman"/>
              </a:rPr>
              <a:t>			Ни горьких слез, ни славы, </a:t>
            </a:r>
            <a:r>
              <a:rPr lang="ru-RU" b="1" i="1" spc="-55" dirty="0" smtClean="0">
                <a:latin typeface="Times New Roman"/>
                <a:ea typeface="Times New Roman"/>
              </a:rPr>
              <a:t>ни </a:t>
            </a:r>
            <a:r>
              <a:rPr lang="ru-RU" b="1" i="1" spc="-55" dirty="0" err="1" smtClean="0">
                <a:latin typeface="Times New Roman"/>
                <a:ea typeface="Times New Roman"/>
              </a:rPr>
              <a:t>честей</a:t>
            </a:r>
            <a:r>
              <a:rPr lang="ru-RU" spc="-55" dirty="0" smtClean="0">
                <a:latin typeface="Times New Roman"/>
                <a:ea typeface="Times New Roman"/>
              </a:rPr>
              <a:t>…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000" spc="-55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000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50"/>
              </a:spcBef>
              <a:buFont typeface="+mj-lt"/>
              <a:buAutoNum type="arabicPeriod"/>
              <a:tabLst>
                <a:tab pos="494030" algn="l"/>
              </a:tabLst>
            </a:pPr>
            <a:r>
              <a:rPr lang="ru-RU" b="1" spc="-50" dirty="0" smtClean="0">
                <a:latin typeface="Times New Roman"/>
                <a:ea typeface="Times New Roman"/>
              </a:rPr>
              <a:t>2.Ощущение </a:t>
            </a:r>
            <a:r>
              <a:rPr lang="ru-RU" b="1" spc="-50" dirty="0">
                <a:latin typeface="Times New Roman"/>
                <a:ea typeface="Times New Roman"/>
              </a:rPr>
              <a:t>дисгармонии - «Монолог</a:t>
            </a:r>
            <a:r>
              <a:rPr lang="ru-RU" b="1" spc="-50" dirty="0" smtClean="0">
                <a:latin typeface="Times New Roman"/>
                <a:ea typeface="Times New Roman"/>
              </a:rPr>
              <a:t>»</a:t>
            </a:r>
          </a:p>
          <a:p>
            <a:pPr lvl="0" indent="-342900" algn="just">
              <a:lnSpc>
                <a:spcPts val="1080"/>
              </a:lnSpc>
              <a:spcBef>
                <a:spcPts val="50"/>
              </a:spcBef>
              <a:buFont typeface="+mj-lt"/>
              <a:buAutoNum type="arabicPeriod"/>
              <a:tabLst>
                <a:tab pos="494030" algn="l"/>
              </a:tabLst>
            </a:pP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pc="-50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pc="-50" dirty="0">
                <a:latin typeface="Times New Roman"/>
                <a:ea typeface="Times New Roman"/>
              </a:rPr>
              <a:t>			</a:t>
            </a:r>
            <a:r>
              <a:rPr lang="ru-RU" b="1" i="1" spc="-50" dirty="0">
                <a:latin typeface="Times New Roman"/>
                <a:ea typeface="Times New Roman"/>
              </a:rPr>
              <a:t>К чему глубокие познанья, жажда славы</a:t>
            </a:r>
            <a:r>
              <a:rPr lang="ru-RU" b="1" i="1" spc="-50" dirty="0" smtClean="0">
                <a:latin typeface="Times New Roman"/>
                <a:ea typeface="Times New Roman"/>
              </a:rPr>
              <a:t>,</a:t>
            </a: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0" dirty="0">
                <a:latin typeface="Times New Roman"/>
                <a:ea typeface="Times New Roman"/>
              </a:rPr>
              <a:t>			Талант и пылкая любовь свободы</a:t>
            </a:r>
            <a:r>
              <a:rPr lang="ru-RU" b="1" i="1" spc="-50" dirty="0" smtClean="0">
                <a:latin typeface="Times New Roman"/>
                <a:ea typeface="Times New Roman"/>
              </a:rPr>
              <a:t>,</a:t>
            </a: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0" dirty="0">
                <a:latin typeface="Times New Roman"/>
                <a:ea typeface="Times New Roman"/>
              </a:rPr>
              <a:t>			Когда мы их употребить не можем.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0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0" dirty="0">
                <a:latin typeface="Times New Roman"/>
                <a:ea typeface="Times New Roman"/>
              </a:rPr>
              <a:t>			……………………………………………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61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633" y="393778"/>
            <a:ext cx="7992888" cy="100811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Цель: осмыслить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, как развивается  тема Родины в творчестве поэта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8136904" cy="4851901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«Лермонтов – поэт русский в душе, в нем живет прошедшее и настоящее русской жизни».(В.Г. Белинский)               </a:t>
            </a:r>
          </a:p>
          <a:p>
            <a:endParaRPr lang="ru-RU" sz="3600" b="1" dirty="0"/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1343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024744" cy="45719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7776864" cy="5832648"/>
          </a:xfrm>
          <a:solidFill>
            <a:schemeClr val="bg2"/>
          </a:solidFill>
        </p:spPr>
        <p:txBody>
          <a:bodyPr>
            <a:normAutofit/>
          </a:bodyPr>
          <a:lstStyle/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endParaRPr lang="ru-RU" b="1" spc="-55" dirty="0" smtClean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r>
              <a:rPr lang="ru-RU" b="1" spc="-55" dirty="0" smtClean="0">
                <a:latin typeface="Times New Roman"/>
                <a:ea typeface="Times New Roman"/>
              </a:rPr>
              <a:t>3.Образ </a:t>
            </a:r>
            <a:r>
              <a:rPr lang="ru-RU" b="1" spc="-55" dirty="0">
                <a:latin typeface="Times New Roman"/>
                <a:ea typeface="Times New Roman"/>
              </a:rPr>
              <a:t>идеальной романтической </a:t>
            </a:r>
            <a:r>
              <a:rPr lang="ru-RU" b="1" spc="-55" dirty="0" smtClean="0">
                <a:latin typeface="Times New Roman"/>
                <a:ea typeface="Times New Roman"/>
              </a:rPr>
              <a:t>отчизны</a:t>
            </a:r>
          </a:p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endParaRPr lang="ru-RU" b="1" spc="-55" dirty="0" smtClean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25"/>
              </a:spcBef>
              <a:buFont typeface="+mj-lt"/>
              <a:buAutoNum type="arabicPeriod"/>
              <a:tabLst>
                <a:tab pos="494030" algn="l"/>
              </a:tabLst>
            </a:pPr>
            <a:r>
              <a:rPr lang="ru-RU" b="1" spc="-55" dirty="0" smtClean="0">
                <a:latin typeface="Times New Roman"/>
                <a:ea typeface="Times New Roman"/>
              </a:rPr>
              <a:t> </a:t>
            </a:r>
            <a:r>
              <a:rPr lang="ru-RU" b="1" spc="-55" dirty="0">
                <a:latin typeface="Times New Roman"/>
                <a:ea typeface="Times New Roman"/>
              </a:rPr>
              <a:t>— «Отрывок».</a:t>
            </a:r>
            <a:endParaRPr lang="ru-RU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spc="-55" dirty="0">
                <a:latin typeface="Times New Roman"/>
                <a:ea typeface="Times New Roman"/>
              </a:rPr>
              <a:t> </a:t>
            </a:r>
            <a:endParaRPr lang="ru-RU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spc="-55" dirty="0">
                <a:latin typeface="Times New Roman"/>
                <a:ea typeface="Times New Roman"/>
              </a:rPr>
              <a:t> Страшна конечность земного существования </a:t>
            </a:r>
            <a:r>
              <a:rPr lang="ru-RU" b="1" spc="-55" dirty="0" smtClean="0">
                <a:latin typeface="Times New Roman"/>
                <a:ea typeface="Times New Roman"/>
              </a:rPr>
              <a:t>и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spc="-55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spc="-55" dirty="0" smtClean="0">
                <a:latin typeface="Times New Roman"/>
                <a:ea typeface="Times New Roman"/>
              </a:rPr>
              <a:t> </a:t>
            </a:r>
            <a:r>
              <a:rPr lang="ru-RU" b="1" spc="-55" dirty="0">
                <a:latin typeface="Times New Roman"/>
                <a:ea typeface="Times New Roman"/>
              </a:rPr>
              <a:t>ничтожество жизни </a:t>
            </a:r>
            <a:r>
              <a:rPr lang="ru-RU" b="1" i="1" spc="-55" dirty="0">
                <a:latin typeface="Times New Roman"/>
                <a:ea typeface="Times New Roman"/>
              </a:rPr>
              <a:t>(«ничтожество есть </a:t>
            </a:r>
            <a:r>
              <a:rPr lang="ru-RU" b="1" i="1" spc="-55" dirty="0" smtClean="0">
                <a:latin typeface="Times New Roman"/>
                <a:ea typeface="Times New Roman"/>
              </a:rPr>
              <a:t>благо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i="1" spc="-55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spc="-55" dirty="0" smtClean="0">
                <a:latin typeface="Times New Roman"/>
                <a:ea typeface="Times New Roman"/>
              </a:rPr>
              <a:t> </a:t>
            </a:r>
            <a:r>
              <a:rPr lang="ru-RU" b="1" i="1" spc="-55" dirty="0">
                <a:latin typeface="Times New Roman"/>
                <a:ea typeface="Times New Roman"/>
              </a:rPr>
              <a:t>на земле»).</a:t>
            </a:r>
            <a:r>
              <a:rPr lang="ru-RU" b="1" spc="-55" dirty="0">
                <a:latin typeface="Times New Roman"/>
                <a:ea typeface="Times New Roman"/>
              </a:rPr>
              <a:t> Тяготение к небу – это </a:t>
            </a:r>
            <a:r>
              <a:rPr lang="ru-RU" b="1" spc="-55" dirty="0" smtClean="0">
                <a:latin typeface="Times New Roman"/>
                <a:ea typeface="Times New Roman"/>
              </a:rPr>
              <a:t>поиски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spc="-55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spc="-55" dirty="0" smtClean="0">
                <a:latin typeface="Times New Roman"/>
                <a:ea typeface="Times New Roman"/>
              </a:rPr>
              <a:t> </a:t>
            </a:r>
            <a:r>
              <a:rPr lang="ru-RU" b="1" spc="-55" dirty="0">
                <a:latin typeface="Times New Roman"/>
                <a:ea typeface="Times New Roman"/>
              </a:rPr>
              <a:t>духовной свободы, отрадного слияния с </a:t>
            </a:r>
            <a:r>
              <a:rPr lang="ru-RU" b="1" spc="-55" dirty="0" smtClean="0">
                <a:latin typeface="Times New Roman"/>
                <a:ea typeface="Times New Roman"/>
              </a:rPr>
              <a:t>природой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spc="-55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> 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>(«</a:t>
            </a:r>
            <a:r>
              <a:rPr lang="ru-RU" b="1" dirty="0">
                <a:latin typeface="Times New Roman"/>
                <a:ea typeface="Times New Roman"/>
              </a:rPr>
              <a:t>Хранится пламень неземной / Со дней </a:t>
            </a:r>
            <a:endParaRPr lang="ru-RU" b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>младенчества </a:t>
            </a:r>
            <a:r>
              <a:rPr lang="ru-RU" b="1" dirty="0">
                <a:latin typeface="Times New Roman"/>
                <a:ea typeface="Times New Roman"/>
              </a:rPr>
              <a:t>во мне»). Но и в этом </a:t>
            </a:r>
            <a:endParaRPr lang="ru-RU" b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>стихотворении </a:t>
            </a:r>
            <a:r>
              <a:rPr lang="ru-RU" b="1" dirty="0">
                <a:latin typeface="Times New Roman"/>
                <a:ea typeface="Times New Roman"/>
              </a:rPr>
              <a:t>образ небесного рая </a:t>
            </a:r>
            <a:r>
              <a:rPr lang="ru-RU" b="1" dirty="0" smtClean="0">
                <a:latin typeface="Times New Roman"/>
                <a:ea typeface="Times New Roman"/>
              </a:rPr>
              <a:t>сменяется 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>антитезой </a:t>
            </a:r>
            <a:r>
              <a:rPr lang="ru-RU" b="1" dirty="0">
                <a:latin typeface="Times New Roman"/>
                <a:ea typeface="Times New Roman"/>
              </a:rPr>
              <a:t>земле: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endParaRPr lang="ru-RU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 smtClean="0">
                <a:latin typeface="Times New Roman"/>
                <a:ea typeface="Times New Roman"/>
              </a:rPr>
              <a:t>                           </a:t>
            </a: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>
                <a:latin typeface="Times New Roman"/>
                <a:ea typeface="Times New Roman"/>
              </a:rPr>
              <a:t>Теперь я вижу: пышный свет</a:t>
            </a:r>
            <a:endParaRPr lang="ru-RU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>
                <a:latin typeface="Times New Roman"/>
                <a:ea typeface="Times New Roman"/>
              </a:rPr>
              <a:t>                            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 smtClean="0">
                <a:latin typeface="Times New Roman"/>
                <a:ea typeface="Times New Roman"/>
              </a:rPr>
              <a:t>Не </a:t>
            </a:r>
            <a:r>
              <a:rPr lang="ru-RU" b="1" i="1" dirty="0">
                <a:latin typeface="Times New Roman"/>
                <a:ea typeface="Times New Roman"/>
              </a:rPr>
              <a:t>для людей был сотворен.</a:t>
            </a:r>
            <a:endParaRPr lang="ru-RU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>
                <a:latin typeface="Times New Roman"/>
                <a:ea typeface="Times New Roman"/>
              </a:rPr>
              <a:t>                           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>
                <a:latin typeface="Times New Roman"/>
                <a:ea typeface="Times New Roman"/>
              </a:rPr>
              <a:t>Мы сгибнем, наш сотрется след,</a:t>
            </a:r>
            <a:endParaRPr lang="ru-RU" b="1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>
                <a:latin typeface="Times New Roman"/>
                <a:ea typeface="Times New Roman"/>
              </a:rPr>
              <a:t>                           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>
                <a:latin typeface="Times New Roman"/>
                <a:ea typeface="Times New Roman"/>
              </a:rPr>
              <a:t>Таков наш рок, таков закон;</a:t>
            </a:r>
            <a:endParaRPr lang="ru-RU" b="1" dirty="0">
              <a:latin typeface="Times New Roman"/>
              <a:ea typeface="Times New Roman"/>
            </a:endParaRPr>
          </a:p>
          <a:p>
            <a:pPr algn="just">
              <a:lnSpc>
                <a:spcPts val="1080"/>
              </a:lnSpc>
              <a:spcBef>
                <a:spcPts val="25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b="1" spc="-55" dirty="0">
                <a:latin typeface="Times New Roman"/>
                <a:ea typeface="Times New Roman"/>
              </a:rPr>
              <a:t>			</a:t>
            </a:r>
            <a:endParaRPr lang="ru-RU" b="1" dirty="0">
              <a:latin typeface="Times New Roman"/>
              <a:ea typeface="Times New Roman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0516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792088"/>
          </a:xfrm>
          <a:solidFill>
            <a:srgbClr val="92D050"/>
          </a:solidFill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064896" cy="504056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 indent="-342900" algn="just">
              <a:lnSpc>
                <a:spcPts val="1080"/>
              </a:lnSpc>
              <a:spcBef>
                <a:spcPts val="50"/>
              </a:spcBef>
              <a:buFont typeface="+mj-lt"/>
              <a:buAutoNum type="arabicPeriod"/>
              <a:tabLst>
                <a:tab pos="494030" algn="l"/>
              </a:tabLst>
            </a:pPr>
            <a:endParaRPr lang="ru-RU" sz="2800" spc="-25" dirty="0" smtClean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50"/>
              </a:spcBef>
              <a:buFont typeface="+mj-lt"/>
              <a:buAutoNum type="arabicPeriod"/>
              <a:tabLst>
                <a:tab pos="494030" algn="l"/>
              </a:tabLst>
            </a:pPr>
            <a:r>
              <a:rPr lang="ru-RU" sz="2800" spc="-25" dirty="0" smtClean="0">
                <a:latin typeface="Times New Roman"/>
                <a:ea typeface="Times New Roman"/>
              </a:rPr>
              <a:t>4.Отрицание </a:t>
            </a:r>
            <a:r>
              <a:rPr lang="ru-RU" sz="2800" spc="-25" dirty="0">
                <a:latin typeface="Times New Roman"/>
                <a:ea typeface="Times New Roman"/>
              </a:rPr>
              <a:t>той России, «где стонет человек от </a:t>
            </a:r>
            <a:endParaRPr lang="ru-RU" sz="2800" spc="-25" dirty="0" smtClean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50"/>
              </a:spcBef>
              <a:buFont typeface="+mj-lt"/>
              <a:buAutoNum type="arabicPeriod"/>
              <a:tabLst>
                <a:tab pos="494030" algn="l"/>
              </a:tabLst>
            </a:pPr>
            <a:endParaRPr lang="ru-RU" sz="2800" spc="-25" dirty="0" smtClean="0">
              <a:latin typeface="Times New Roman"/>
              <a:ea typeface="Times New Roman"/>
            </a:endParaRPr>
          </a:p>
          <a:p>
            <a:pPr lvl="0" indent="-342900" algn="just">
              <a:lnSpc>
                <a:spcPts val="1080"/>
              </a:lnSpc>
              <a:spcBef>
                <a:spcPts val="50"/>
              </a:spcBef>
              <a:buFont typeface="+mj-lt"/>
              <a:buAutoNum type="arabicPeriod"/>
              <a:tabLst>
                <a:tab pos="494030" algn="l"/>
              </a:tabLst>
            </a:pPr>
            <a:r>
              <a:rPr lang="ru-RU" sz="2800" spc="-25" dirty="0" smtClean="0">
                <a:latin typeface="Times New Roman"/>
                <a:ea typeface="Times New Roman"/>
              </a:rPr>
              <a:t>рабства </a:t>
            </a:r>
            <a:r>
              <a:rPr lang="ru-RU" sz="2800" spc="-25" dirty="0">
                <a:latin typeface="Times New Roman"/>
                <a:ea typeface="Times New Roman"/>
              </a:rPr>
              <a:t>и </a:t>
            </a:r>
            <a:r>
              <a:rPr lang="ru-RU" sz="2800" dirty="0" smtClean="0">
                <a:latin typeface="Times New Roman"/>
                <a:ea typeface="Times New Roman"/>
              </a:rPr>
              <a:t>цепей</a:t>
            </a:r>
            <a:r>
              <a:rPr lang="ru-RU" sz="2800" dirty="0">
                <a:latin typeface="Times New Roman"/>
                <a:ea typeface="Times New Roman"/>
              </a:rPr>
              <a:t>» — «Жалобы турка»</a:t>
            </a: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                               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b="1" i="1" dirty="0" smtClean="0">
                <a:latin typeface="Times New Roman"/>
                <a:ea typeface="Times New Roman"/>
              </a:rPr>
              <a:t>Там </a:t>
            </a:r>
            <a:r>
              <a:rPr lang="ru-RU" sz="2800" b="1" i="1" dirty="0">
                <a:latin typeface="Times New Roman"/>
                <a:ea typeface="Times New Roman"/>
              </a:rPr>
              <a:t>рано жизнь тяжка бывает для людей,</a:t>
            </a:r>
            <a:endParaRPr lang="ru-RU" sz="28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				</a:t>
            </a:r>
            <a:endParaRPr lang="ru-RU" sz="2800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b="1" i="1" dirty="0" smtClean="0">
                <a:latin typeface="Times New Roman"/>
                <a:ea typeface="Times New Roman"/>
              </a:rPr>
              <a:t>Там </a:t>
            </a:r>
            <a:r>
              <a:rPr lang="ru-RU" sz="2800" b="1" i="1" dirty="0">
                <a:latin typeface="Times New Roman"/>
                <a:ea typeface="Times New Roman"/>
              </a:rPr>
              <a:t>за утехами несется укоризна,</a:t>
            </a:r>
            <a:endParaRPr lang="ru-RU" sz="28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				</a:t>
            </a:r>
            <a:endParaRPr lang="ru-RU" sz="2800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b="1" i="1" dirty="0" smtClean="0">
              <a:latin typeface="Times New Roman"/>
              <a:ea typeface="Times New Roman"/>
            </a:endParaRPr>
          </a:p>
          <a:p>
            <a:pPr marL="45720" indent="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buNone/>
              <a:tabLst>
                <a:tab pos="49403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 </a:t>
            </a:r>
            <a:r>
              <a:rPr lang="ru-RU" sz="2800" b="1" i="1" dirty="0" smtClean="0">
                <a:latin typeface="Times New Roman"/>
                <a:ea typeface="Times New Roman"/>
              </a:rPr>
              <a:t>  Там </a:t>
            </a:r>
            <a:r>
              <a:rPr lang="ru-RU" sz="2800" b="1" i="1" dirty="0">
                <a:latin typeface="Times New Roman"/>
                <a:ea typeface="Times New Roman"/>
              </a:rPr>
              <a:t>стонет человек от рабства и цепей!..</a:t>
            </a:r>
            <a:endParaRPr lang="ru-RU" sz="28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				</a:t>
            </a:r>
            <a:endParaRPr lang="ru-RU" sz="2800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b="1" i="1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b="1" i="1" dirty="0" smtClean="0">
                <a:latin typeface="Times New Roman"/>
                <a:ea typeface="Times New Roman"/>
              </a:rPr>
              <a:t>Друг</a:t>
            </a:r>
            <a:r>
              <a:rPr lang="ru-RU" sz="2800" b="1" i="1" dirty="0">
                <a:latin typeface="Times New Roman"/>
                <a:ea typeface="Times New Roman"/>
              </a:rPr>
              <a:t>! этот край … моя отчизна</a:t>
            </a:r>
            <a:r>
              <a:rPr lang="ru-RU" sz="2800" dirty="0" smtClean="0">
                <a:latin typeface="Times New Roman"/>
                <a:ea typeface="Times New Roman"/>
              </a:rPr>
              <a:t>!</a:t>
            </a: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dirty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endParaRPr lang="ru-RU" sz="2800" dirty="0" smtClean="0">
              <a:latin typeface="Times New Roman"/>
              <a:ea typeface="Times New Roman"/>
            </a:endParaRPr>
          </a:p>
          <a:p>
            <a:pPr marL="320040" algn="just">
              <a:lnSpc>
                <a:spcPts val="1080"/>
              </a:lnSpc>
              <a:spcBef>
                <a:spcPts val="50"/>
              </a:spcBef>
              <a:spcAft>
                <a:spcPts val="0"/>
              </a:spcAft>
              <a:tabLst>
                <a:tab pos="494030" algn="l"/>
              </a:tabLst>
            </a:pPr>
            <a:r>
              <a:rPr lang="ru-RU" sz="2800" dirty="0" smtClean="0">
                <a:latin typeface="Times New Roman"/>
                <a:ea typeface="Times New Roman"/>
              </a:rPr>
              <a:t>5.Стихотворение «Бородино» - вера в народ.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0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3E3D2D"/>
                </a:solidFill>
                <a:latin typeface="Times New Roman"/>
                <a:ea typeface="Times New Roman"/>
                <a:cs typeface="+mn-cs"/>
              </a:rPr>
              <a:t>Завершение темы родины. 1841 год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23652"/>
            <a:ext cx="7488832" cy="4057676"/>
          </a:xfrm>
          <a:solidFill>
            <a:schemeClr val="bg2"/>
          </a:solidFill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Times New Roman"/>
              </a:rPr>
              <a:t>«</a:t>
            </a:r>
            <a:r>
              <a:rPr lang="ru-RU" b="1" i="1" dirty="0">
                <a:latin typeface="Times New Roman"/>
                <a:ea typeface="Times New Roman"/>
              </a:rPr>
              <a:t>Прощай, немытая Россия»	</a:t>
            </a:r>
            <a:r>
              <a:rPr lang="ru-RU" b="1" i="1" dirty="0">
                <a:solidFill>
                  <a:srgbClr val="3E3D2D"/>
                </a:solidFill>
                <a:latin typeface="Times New Roman"/>
                <a:ea typeface="Times New Roman"/>
              </a:rPr>
              <a:t> «</a:t>
            </a:r>
            <a:r>
              <a:rPr lang="ru-RU" b="1" i="1" dirty="0" smtClean="0">
                <a:solidFill>
                  <a:srgbClr val="3E3D2D"/>
                </a:solidFill>
                <a:latin typeface="Times New Roman"/>
                <a:ea typeface="Times New Roman"/>
              </a:rPr>
              <a:t>Родина»</a:t>
            </a:r>
          </a:p>
          <a:p>
            <a:pPr lvl="0" algn="just">
              <a:buClr>
                <a:srgbClr val="94C600"/>
              </a:buClr>
            </a:pPr>
            <a:r>
              <a:rPr lang="ru-RU" dirty="0" smtClean="0">
                <a:latin typeface="Times New Roman"/>
                <a:ea typeface="Times New Roman"/>
              </a:rPr>
              <a:t>презрение </a:t>
            </a:r>
            <a:r>
              <a:rPr lang="ru-RU" dirty="0">
                <a:latin typeface="Times New Roman"/>
                <a:ea typeface="Times New Roman"/>
              </a:rPr>
              <a:t>к стране </a:t>
            </a:r>
            <a:r>
              <a:rPr lang="ru-RU" dirty="0" smtClean="0">
                <a:latin typeface="Times New Roman"/>
                <a:ea typeface="Times New Roman"/>
              </a:rPr>
              <a:t>рабов,           </a:t>
            </a:r>
            <a:r>
              <a:rPr lang="ru-RU" dirty="0" smtClean="0">
                <a:solidFill>
                  <a:srgbClr val="3E3D2D"/>
                </a:solidFill>
                <a:latin typeface="Times New Roman"/>
                <a:ea typeface="Times New Roman"/>
              </a:rPr>
              <a:t>признание в любви</a:t>
            </a:r>
            <a:endParaRPr lang="ru-RU" sz="2000" dirty="0" smtClean="0">
              <a:solidFill>
                <a:srgbClr val="3E3D2D"/>
              </a:solidFill>
              <a:latin typeface="Times New Roman"/>
              <a:ea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    стране </a:t>
            </a:r>
            <a:r>
              <a:rPr lang="ru-RU" dirty="0">
                <a:latin typeface="Times New Roman"/>
                <a:ea typeface="Times New Roman"/>
              </a:rPr>
              <a:t>господ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0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432048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«РОДИНА»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7992888" cy="5760640"/>
          </a:xfrm>
          <a:solidFill>
            <a:schemeClr val="bg2"/>
          </a:solidFill>
        </p:spPr>
        <p:txBody>
          <a:bodyPr/>
          <a:lstStyle/>
          <a:p>
            <a:pPr lvl="0" indent="-342900" algn="just"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Какие два облика России рисует Лермонтов?  </a:t>
            </a:r>
            <a:endParaRPr lang="ru-RU" sz="2000" dirty="0">
              <a:latin typeface="Times New Roman"/>
              <a:ea typeface="Times New Roman"/>
              <a:cs typeface="Times New Roman"/>
            </a:endParaRPr>
          </a:p>
          <a:p>
            <a:r>
              <a:rPr lang="ru-RU" b="1" i="1" dirty="0" smtClean="0">
                <a:latin typeface="Times New Roman"/>
                <a:ea typeface="Times New Roman"/>
              </a:rPr>
              <a:t>Что </a:t>
            </a:r>
            <a:r>
              <a:rPr lang="ru-RU" b="1" i="1" dirty="0">
                <a:latin typeface="Times New Roman"/>
                <a:ea typeface="Times New Roman"/>
              </a:rPr>
              <a:t>же входит для Лермонтова в понятие Родина? </a:t>
            </a:r>
            <a:endParaRPr lang="ru-RU" b="1" i="1" dirty="0" smtClean="0">
              <a:latin typeface="Times New Roman"/>
              <a:ea typeface="Times New Roman"/>
            </a:endParaRPr>
          </a:p>
          <a:p>
            <a:r>
              <a:rPr lang="ru-RU" b="1" i="1" dirty="0">
                <a:latin typeface="Times New Roman"/>
                <a:ea typeface="Times New Roman"/>
              </a:rPr>
              <a:t>Что приходит на смену величественным картинам природы? 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b="1" i="1" dirty="0">
                <a:latin typeface="Times New Roman"/>
                <a:ea typeface="Times New Roman"/>
              </a:rPr>
              <a:t>Что вызывает у Лермонтова добрые, светлые чувства? На какие детали крестьянского быта он обращает внимание?</a:t>
            </a:r>
            <a:r>
              <a:rPr lang="ru-RU" dirty="0">
                <a:latin typeface="Times New Roman"/>
                <a:ea typeface="Times New Roman"/>
              </a:rPr>
              <a:t>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b="1" i="1" dirty="0">
                <a:latin typeface="Times New Roman"/>
                <a:ea typeface="Times New Roman"/>
              </a:rPr>
              <a:t>Объясните, как вы понимаете строки:</a:t>
            </a:r>
            <a:r>
              <a:rPr lang="ru-RU" dirty="0">
                <a:latin typeface="Times New Roman"/>
                <a:ea typeface="Times New Roman"/>
              </a:rPr>
              <a:t> «Дрожащие огни печальных деревень»?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b="1" i="1" dirty="0">
                <a:latin typeface="Times New Roman"/>
                <a:ea typeface="Times New Roman"/>
              </a:rPr>
              <a:t>Подведем итог:</a:t>
            </a:r>
            <a:r>
              <a:rPr lang="ru-RU" dirty="0">
                <a:latin typeface="Times New Roman"/>
                <a:ea typeface="Times New Roman"/>
              </a:rPr>
              <a:t> что не волнует поэта, а что он любит, в чем странность этой любви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51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«Прощай, немытая Россия»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201692"/>
          </a:xfrm>
          <a:solidFill>
            <a:schemeClr val="bg2"/>
          </a:solidFill>
        </p:spPr>
        <p:txBody>
          <a:bodyPr/>
          <a:lstStyle/>
          <a:p>
            <a:pPr marL="1090930" marR="975360" algn="just"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Прощай, немытая Россия,</a:t>
            </a:r>
            <a:endParaRPr lang="ru-RU" sz="2000" dirty="0">
              <a:latin typeface="Times New Roman"/>
              <a:ea typeface="Times New Roman"/>
            </a:endParaRPr>
          </a:p>
          <a:p>
            <a:pPr marL="1090930" marR="975360" algn="just"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Страна рабов, страна господ,</a:t>
            </a:r>
            <a:endParaRPr lang="ru-RU" sz="2000" dirty="0">
              <a:latin typeface="Times New Roman"/>
              <a:ea typeface="Times New Roman"/>
            </a:endParaRPr>
          </a:p>
          <a:p>
            <a:pPr marR="975360" algn="just"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      </a:t>
            </a:r>
            <a:r>
              <a:rPr lang="ru-RU" dirty="0" smtClean="0">
                <a:latin typeface="Times New Roman"/>
                <a:ea typeface="Times New Roman"/>
              </a:rPr>
              <a:t>  </a:t>
            </a:r>
            <a:r>
              <a:rPr lang="ru-RU" dirty="0">
                <a:latin typeface="Times New Roman"/>
                <a:ea typeface="Times New Roman"/>
              </a:rPr>
              <a:t>И вы, мундиры голубые,</a:t>
            </a:r>
            <a:endParaRPr lang="ru-RU" sz="2000" dirty="0">
              <a:latin typeface="Times New Roman"/>
              <a:ea typeface="Times New Roman"/>
            </a:endParaRPr>
          </a:p>
          <a:p>
            <a:pPr marL="1090930" marR="975360" algn="just"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И ты, им преданный</a:t>
            </a:r>
            <a:r>
              <a:rPr lang="ru-RU" baseline="30000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 народ.</a:t>
            </a:r>
            <a:endParaRPr lang="ru-RU" sz="2000" dirty="0">
              <a:latin typeface="Times New Roman"/>
              <a:ea typeface="Times New Roman"/>
            </a:endParaRPr>
          </a:p>
          <a:p>
            <a:pPr marL="1090930" marR="975360" algn="just">
              <a:spcBef>
                <a:spcPts val="695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Быть может, за стеной Кавказа </a:t>
            </a:r>
            <a:endParaRPr lang="ru-RU" sz="2000" dirty="0">
              <a:latin typeface="Times New Roman"/>
              <a:ea typeface="Times New Roman"/>
            </a:endParaRPr>
          </a:p>
          <a:p>
            <a:pPr marL="1090930" marR="975360" algn="just">
              <a:spcBef>
                <a:spcPts val="695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Сокроюсь от твоих пашей</a:t>
            </a:r>
            <a:r>
              <a:rPr lang="ru-RU" baseline="30000" dirty="0">
                <a:latin typeface="Times New Roman"/>
                <a:ea typeface="Times New Roman"/>
              </a:rPr>
              <a:t>3</a:t>
            </a:r>
            <a:r>
              <a:rPr lang="ru-RU" dirty="0">
                <a:latin typeface="Times New Roman"/>
                <a:ea typeface="Times New Roman"/>
              </a:rPr>
              <a:t>, </a:t>
            </a:r>
            <a:endParaRPr lang="ru-RU" sz="2000" dirty="0">
              <a:latin typeface="Times New Roman"/>
              <a:ea typeface="Times New Roman"/>
            </a:endParaRPr>
          </a:p>
          <a:p>
            <a:pPr marL="1090930" marR="975360" algn="just">
              <a:spcBef>
                <a:spcPts val="695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От их всевидящего глаза,</a:t>
            </a:r>
            <a:endParaRPr lang="ru-RU" sz="2000" dirty="0">
              <a:latin typeface="Times New Roman"/>
              <a:ea typeface="Times New Roman"/>
            </a:endParaRPr>
          </a:p>
          <a:p>
            <a:pPr marL="1090930" marR="975360" algn="just">
              <a:spcBef>
                <a:spcPts val="695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От их </a:t>
            </a:r>
            <a:r>
              <a:rPr lang="ru-RU" dirty="0" err="1">
                <a:latin typeface="Times New Roman"/>
                <a:ea typeface="Times New Roman"/>
              </a:rPr>
              <a:t>всеслышащих</a:t>
            </a:r>
            <a:r>
              <a:rPr lang="ru-RU" dirty="0">
                <a:latin typeface="Times New Roman"/>
                <a:ea typeface="Times New Roman"/>
              </a:rPr>
              <a:t> ушей.</a:t>
            </a:r>
            <a:endParaRPr lang="ru-RU" sz="2000" dirty="0">
              <a:latin typeface="Times New Roman"/>
              <a:ea typeface="Times New Roman"/>
            </a:endParaRPr>
          </a:p>
          <a:p>
            <a:pPr marR="975360" algn="just">
              <a:spcBef>
                <a:spcPts val="695"/>
              </a:spcBef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2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24936" cy="1656184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342900" marR="975360" lvl="0" indent="-342900">
              <a:spcBef>
                <a:spcPts val="695"/>
              </a:spcBef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Проанализируем эпитет «немытая Россия». Как вы понимаете его,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что, </a:t>
            </a:r>
            <a:r>
              <a:rPr lang="ru-RU" sz="24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 вашему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мнению, </a:t>
            </a:r>
            <a:r>
              <a:rPr lang="ru-RU" sz="24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имел в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виду поэт </a:t>
            </a:r>
            <a:r>
              <a:rPr lang="ru-RU" sz="24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?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8280920" cy="4680520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latin typeface="Times New Roman"/>
                <a:ea typeface="Times New Roman"/>
              </a:rPr>
              <a:t>Какую черту империи автор отмечает как главную</a:t>
            </a:r>
            <a:r>
              <a:rPr lang="ru-RU" b="1" i="1" dirty="0" smtClean="0">
                <a:latin typeface="Times New Roman"/>
                <a:ea typeface="Times New Roman"/>
              </a:rPr>
              <a:t>?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i="1" dirty="0">
                <a:latin typeface="Times New Roman"/>
                <a:ea typeface="Times New Roman"/>
              </a:rPr>
              <a:t>Как характеризуется реальность внутреннего мира народа?</a:t>
            </a:r>
            <a:r>
              <a:rPr lang="ru-RU" dirty="0">
                <a:latin typeface="Times New Roman"/>
                <a:ea typeface="Times New Roman"/>
              </a:rPr>
              <a:t>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b="1" i="1" dirty="0">
                <a:latin typeface="Times New Roman"/>
                <a:ea typeface="Times New Roman"/>
              </a:rPr>
              <a:t>Что, кроме биографической </a:t>
            </a:r>
            <a:r>
              <a:rPr lang="ru-RU" b="1" i="1" dirty="0" smtClean="0">
                <a:latin typeface="Times New Roman"/>
                <a:ea typeface="Times New Roman"/>
              </a:rPr>
              <a:t>мотивировки, </a:t>
            </a:r>
            <a:r>
              <a:rPr lang="ru-RU" b="1" i="1" dirty="0">
                <a:latin typeface="Times New Roman"/>
                <a:ea typeface="Times New Roman"/>
              </a:rPr>
              <a:t>вносит слово «Прощай…</a:t>
            </a:r>
            <a:r>
              <a:rPr lang="ru-RU" dirty="0">
                <a:latin typeface="Times New Roman"/>
                <a:ea typeface="Times New Roman"/>
              </a:rPr>
              <a:t>» </a:t>
            </a:r>
            <a:r>
              <a:rPr lang="ru-RU" b="1" i="1" dirty="0">
                <a:latin typeface="Times New Roman"/>
                <a:ea typeface="Times New Roman"/>
              </a:rPr>
              <a:t>в это стихотворение</a:t>
            </a:r>
            <a:r>
              <a:rPr lang="ru-RU" dirty="0">
                <a:latin typeface="Times New Roman"/>
                <a:ea typeface="Times New Roman"/>
              </a:rPr>
              <a:t>? </a:t>
            </a:r>
            <a:endParaRPr lang="ru-RU" dirty="0" smtClean="0">
              <a:latin typeface="Times New Roman"/>
              <a:ea typeface="Times New Roman"/>
            </a:endParaRPr>
          </a:p>
          <a:p>
            <a:pPr marR="975360" lvl="0" indent="-342900" algn="just">
              <a:spcBef>
                <a:spcPts val="695"/>
              </a:spcBef>
              <a:buFont typeface="Symbol"/>
              <a:buChar char=""/>
              <a:tabLst>
                <a:tab pos="457200" algn="l"/>
              </a:tabLst>
            </a:pPr>
            <a:r>
              <a:rPr lang="ru-RU" b="1" i="1" dirty="0">
                <a:latin typeface="Times New Roman"/>
                <a:ea typeface="Times New Roman"/>
              </a:rPr>
              <a:t>Какие качества стихотворения сближают его с эпиграммой?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(Эпиграмма – краткое сатирическое стихотворение, зло высмеивающее какое-либо лицо или общественное явление)</a:t>
            </a:r>
            <a:endParaRPr lang="ru-RU" sz="2000" b="1" dirty="0">
              <a:latin typeface="Times New Roman"/>
              <a:ea typeface="Times New Roman"/>
              <a:cs typeface="Times New Roman"/>
            </a:endParaRPr>
          </a:p>
          <a:p>
            <a:pPr marL="228600" marR="975360" algn="just">
              <a:spcBef>
                <a:spcPts val="695"/>
              </a:spcBef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Все, о чем мы сейчас говорили, наверное, и позволило С</a:t>
            </a:r>
            <a:r>
              <a:rPr lang="ru-RU" b="1" dirty="0" smtClean="0">
                <a:latin typeface="Times New Roman"/>
                <a:ea typeface="Times New Roman"/>
              </a:rPr>
              <a:t>. </a:t>
            </a:r>
            <a:r>
              <a:rPr lang="ru-RU" b="1" dirty="0" err="1" smtClean="0">
                <a:latin typeface="Times New Roman"/>
                <a:ea typeface="Times New Roman"/>
              </a:rPr>
              <a:t>Наровчатову</a:t>
            </a:r>
            <a:r>
              <a:rPr lang="ru-RU" b="1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назвать это стихотворение «…эпитафией всей николаевской России» (Эпитафия – надгробная надпись)</a:t>
            </a:r>
            <a:endParaRPr lang="ru-RU" sz="2000" b="1" dirty="0">
              <a:latin typeface="Times New Roman"/>
              <a:ea typeface="Times New Roman"/>
            </a:endParaRPr>
          </a:p>
          <a:p>
            <a:pPr marL="228600" marR="975360" algn="just">
              <a:spcBef>
                <a:spcPts val="695"/>
              </a:spcBef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 </a:t>
            </a:r>
            <a:endParaRPr lang="ru-RU" sz="20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560840" cy="576064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92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14300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Фронтальная беседа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136904" cy="5184576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2800" b="1" dirty="0" smtClean="0"/>
              <a:t>Назовите стихи, в которых отразились мотивы вольности и гордого одиночества.</a:t>
            </a:r>
          </a:p>
          <a:p>
            <a:r>
              <a:rPr lang="ru-RU" sz="2800" b="1" dirty="0" smtClean="0"/>
              <a:t>Каковы предпосылки написания подобных стихов?</a:t>
            </a:r>
          </a:p>
          <a:p>
            <a:r>
              <a:rPr lang="ru-RU" sz="2800" b="1" dirty="0" smtClean="0"/>
              <a:t>Послушайте стихотворение «Как часто, пестрою толпою окружен..»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- Особенности композиции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- Что чему противопоставлено?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- Каково отношение лирического героя к обществу?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- Каков он сам?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8804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64807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   Стихи о родине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7560840" cy="4779893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spc="-60" dirty="0" smtClean="0">
                <a:latin typeface="Times New Roman"/>
                <a:ea typeface="Times New Roman"/>
              </a:rPr>
              <a:t> </a:t>
            </a:r>
            <a:r>
              <a:rPr lang="ru-RU" sz="3200" spc="-60" dirty="0">
                <a:latin typeface="Times New Roman"/>
                <a:ea typeface="Times New Roman"/>
              </a:rPr>
              <a:t>«Два великана</a:t>
            </a:r>
            <a:r>
              <a:rPr lang="ru-RU" sz="3200" spc="-60" dirty="0" smtClean="0">
                <a:latin typeface="Times New Roman"/>
                <a:ea typeface="Times New Roman"/>
              </a:rPr>
              <a:t>» </a:t>
            </a:r>
          </a:p>
          <a:p>
            <a:r>
              <a:rPr lang="ru-RU" sz="3200" spc="-60" dirty="0">
                <a:latin typeface="Times New Roman"/>
                <a:ea typeface="Times New Roman"/>
              </a:rPr>
              <a:t> </a:t>
            </a:r>
            <a:r>
              <a:rPr lang="ru-RU" sz="3200" spc="-60" dirty="0" smtClean="0">
                <a:latin typeface="Times New Roman"/>
                <a:ea typeface="Times New Roman"/>
              </a:rPr>
              <a:t>«</a:t>
            </a:r>
            <a:r>
              <a:rPr lang="ru-RU" sz="3200" spc="-60" dirty="0">
                <a:latin typeface="Times New Roman"/>
                <a:ea typeface="Times New Roman"/>
              </a:rPr>
              <a:t>Бородино</a:t>
            </a:r>
            <a:r>
              <a:rPr lang="ru-RU" sz="3200" spc="-60" dirty="0" smtClean="0">
                <a:latin typeface="Times New Roman"/>
                <a:ea typeface="Times New Roman"/>
              </a:rPr>
              <a:t>» </a:t>
            </a:r>
            <a:endParaRPr lang="ru-RU" sz="3200" dirty="0" smtClean="0">
              <a:latin typeface="Times New Roman"/>
              <a:ea typeface="Times New Roman"/>
            </a:endParaRPr>
          </a:p>
          <a:p>
            <a:r>
              <a:rPr lang="ru-RU" sz="3200" dirty="0" smtClean="0">
                <a:latin typeface="Times New Roman"/>
                <a:ea typeface="Times New Roman"/>
              </a:rPr>
              <a:t> «</a:t>
            </a:r>
            <a:r>
              <a:rPr lang="ru-RU" sz="3200" dirty="0">
                <a:latin typeface="Times New Roman"/>
                <a:ea typeface="Times New Roman"/>
              </a:rPr>
              <a:t>Родина</a:t>
            </a:r>
            <a:r>
              <a:rPr lang="ru-RU" sz="3200" dirty="0" smtClean="0">
                <a:latin typeface="Times New Roman"/>
                <a:ea typeface="Times New Roman"/>
              </a:rPr>
              <a:t>»</a:t>
            </a:r>
          </a:p>
          <a:p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</a:rPr>
              <a:t>«Дума</a:t>
            </a:r>
            <a:r>
              <a:rPr lang="ru-RU" sz="3200" dirty="0" smtClean="0">
                <a:latin typeface="Times New Roman"/>
                <a:ea typeface="Times New Roman"/>
              </a:rPr>
              <a:t>» </a:t>
            </a:r>
          </a:p>
          <a:p>
            <a:r>
              <a:rPr lang="ru-RU" sz="3200" dirty="0" smtClean="0">
                <a:latin typeface="Times New Roman"/>
                <a:ea typeface="Times New Roman"/>
              </a:rPr>
              <a:t>Прощай</a:t>
            </a:r>
            <a:r>
              <a:rPr lang="ru-RU" sz="3200" dirty="0">
                <a:latin typeface="Times New Roman"/>
                <a:ea typeface="Times New Roman"/>
              </a:rPr>
              <a:t>, немытая Россия»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1114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79107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Какие общественно-политические вопросы волнуют современников М.Ю. Лермонтова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76872"/>
            <a:ext cx="8280920" cy="4104456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/>
              <a:t>Война 1812 года</a:t>
            </a:r>
          </a:p>
          <a:p>
            <a:r>
              <a:rPr lang="ru-RU" sz="3200" b="1" dirty="0" smtClean="0"/>
              <a:t>Восстание декабристов</a:t>
            </a:r>
          </a:p>
          <a:p>
            <a:pPr marL="68580" indent="0">
              <a:buNone/>
            </a:pPr>
            <a:r>
              <a:rPr lang="ru-RU" sz="3200" b="1" dirty="0" smtClean="0"/>
              <a:t> - Чем закончились? Почему?</a:t>
            </a:r>
          </a:p>
          <a:p>
            <a:pPr marL="68580" indent="0">
              <a:buNone/>
            </a:pPr>
            <a:endParaRPr lang="ru-RU" sz="3200" b="1" dirty="0" smtClean="0"/>
          </a:p>
          <a:p>
            <a:r>
              <a:rPr lang="ru-RU" sz="3200" b="1" dirty="0" smtClean="0"/>
              <a:t>Нет связи с народом. Углубился разрыв между Россией народной и официальной.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4842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gelkrlist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352928" cy="1143000"/>
          </a:xfrm>
          <a:solidFill>
            <a:schemeClr val="bg2"/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D6648D"/>
                </a:solidFill>
                <a:latin typeface="Snap ITC" pitchFamily="82" charset="0"/>
              </a:rPr>
              <a:t>Работа с опорной </a:t>
            </a:r>
            <a:r>
              <a:rPr lang="ru-RU" b="1" dirty="0" smtClean="0">
                <a:solidFill>
                  <a:srgbClr val="D6648D"/>
                </a:solidFill>
                <a:latin typeface="Snap ITC" pitchFamily="82" charset="0"/>
              </a:rPr>
              <a:t>схемой «Дума»</a:t>
            </a:r>
            <a:endParaRPr lang="ru-RU" b="1" dirty="0" smtClean="0">
              <a:solidFill>
                <a:srgbClr val="D6648D"/>
              </a:solidFill>
              <a:latin typeface="Snap ITC" pitchFamily="82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196752"/>
            <a:ext cx="8496944" cy="540060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Судьба поколения 30-х годов в лирике Лермонтова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Узко </a:t>
            </a: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литературный                               Историко-культурная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контекст                                                   перспектива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Общий романтический                           Расцвет творчества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конфликт Мечты и                                Лермонтова приходится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Реальности                                                на эпоху «безвременья»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                                         (</a:t>
            </a:r>
            <a:r>
              <a:rPr lang="ru-RU" b="1" dirty="0" err="1" smtClean="0">
                <a:solidFill>
                  <a:schemeClr val="tx1"/>
                </a:solidFill>
                <a:latin typeface="Monotype Corsiva" pitchFamily="66" charset="0"/>
              </a:rPr>
              <a:t>А.И.Герцен</a:t>
            </a: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), это ощущается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                                         поэтом как личная трагедия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39975" y="1916113"/>
            <a:ext cx="18716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4284663" y="1916113"/>
            <a:ext cx="15827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1763713" y="32131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227763" y="3141663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238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 animBg="1"/>
      <p:bldP spid="51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gelkrlist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2"/>
                </a:solidFill>
              </a:rPr>
              <a:t>Анализ стихотворения «Дума»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784976" cy="5141168"/>
          </a:xfrm>
          <a:solidFill>
            <a:srgbClr val="92D050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hlink"/>
                </a:solidFill>
                <a:latin typeface="Snap ITC" pitchFamily="82" charset="0"/>
              </a:rPr>
              <a:t>    </a:t>
            </a:r>
            <a:r>
              <a:rPr lang="ru-RU" sz="3600" b="1" dirty="0" smtClean="0">
                <a:solidFill>
                  <a:schemeClr val="bg1"/>
                </a:solidFill>
                <a:latin typeface="Snap ITC" pitchFamily="82" charset="0"/>
              </a:rPr>
              <a:t>Задание: составить цитатную характеристику поколения.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«Богаты… ошибками отцов»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«К добру и злу постыдно равнодушны»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«Перед опасностью… малодушны»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«Перед </a:t>
            </a:r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властию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… рабы»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«Иссушили ум наукою бесплодной»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«И ненавидим мы, и любим мы случайно»</a:t>
            </a:r>
          </a:p>
        </p:txBody>
      </p:sp>
    </p:spTree>
    <p:extLst>
      <p:ext uri="{BB962C8B-B14F-4D97-AF65-F5344CB8AC3E}">
        <p14:creationId xmlns:p14="http://schemas.microsoft.com/office/powerpoint/2010/main" val="1143783302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/>
              <a:t>Поэта огорчает то, что многие его современники живут « ошибками отцов и поздним их умом ». </a:t>
            </a:r>
          </a:p>
        </p:txBody>
      </p:sp>
    </p:spTree>
    <p:extLst>
      <p:ext uri="{BB962C8B-B14F-4D97-AF65-F5344CB8AC3E}">
        <p14:creationId xmlns:p14="http://schemas.microsoft.com/office/powerpoint/2010/main" val="2928895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024744" cy="1143000"/>
          </a:xfrm>
          <a:solidFill>
            <a:srgbClr val="92D05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«Дума»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rgbClr val="92D05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В самом начале стихотворения автор высказывает свои общие суждения о поколении 30х годов: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Печально и гляжу на наше поколенье!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Его грядущее - иль пусто, иль темно,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Меж тем, под бременем познанья и сомненья,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В бездействии состарится оно. </a:t>
            </a:r>
          </a:p>
        </p:txBody>
      </p:sp>
    </p:spTree>
    <p:extLst>
      <p:ext uri="{BB962C8B-B14F-4D97-AF65-F5344CB8AC3E}">
        <p14:creationId xmlns:p14="http://schemas.microsoft.com/office/powerpoint/2010/main" val="281939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148</TotalTime>
  <Words>930</Words>
  <Application>Microsoft Office PowerPoint</Application>
  <PresentationFormat>Экран (4:3)</PresentationFormat>
  <Paragraphs>184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Остин</vt:lpstr>
      <vt:lpstr>Разрез</vt:lpstr>
      <vt:lpstr>Тема родины в творчестве  М.Ю. Лермонтова</vt:lpstr>
      <vt:lpstr>Цель: осмыслить, как развивается  тема Родины в творчестве поэта </vt:lpstr>
      <vt:lpstr>Фронтальная беседа</vt:lpstr>
      <vt:lpstr>       Стихи о родине</vt:lpstr>
      <vt:lpstr>Какие общественно-политические вопросы волнуют современников М.Ю. Лермонтова</vt:lpstr>
      <vt:lpstr>Работа с опорной схемой «Дума»</vt:lpstr>
      <vt:lpstr>Анализ стихотворения «Дума»</vt:lpstr>
      <vt:lpstr>«Дума»</vt:lpstr>
      <vt:lpstr>«Дума»</vt:lpstr>
      <vt:lpstr>«Дума»</vt:lpstr>
      <vt:lpstr>«Дума»</vt:lpstr>
      <vt:lpstr>«Дума»</vt:lpstr>
      <vt:lpstr>«Дума»</vt:lpstr>
      <vt:lpstr>«Дума»</vt:lpstr>
      <vt:lpstr>«Дума»</vt:lpstr>
      <vt:lpstr>«Дума»</vt:lpstr>
      <vt:lpstr>Вывод :</vt:lpstr>
      <vt:lpstr>Презентация PowerPoint</vt:lpstr>
      <vt:lpstr>Презентация PowerPoint</vt:lpstr>
      <vt:lpstr>Презентация PowerPoint</vt:lpstr>
      <vt:lpstr>Презентация PowerPoint</vt:lpstr>
      <vt:lpstr>Завершение темы родины. 1841 год</vt:lpstr>
      <vt:lpstr>«РОДИНА»</vt:lpstr>
      <vt:lpstr>«Прощай, немытая Россия»</vt:lpstr>
      <vt:lpstr>Проанализируем эпитет «немытая Россия». Как вы понимаете его,  что, по вашему мнению, имел в виду поэт ?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родины в творчестве  М.Ю. Лермонтова</dc:title>
  <dc:creator>зав1</dc:creator>
  <cp:lastModifiedBy>зав1</cp:lastModifiedBy>
  <cp:revision>14</cp:revision>
  <dcterms:created xsi:type="dcterms:W3CDTF">2013-02-27T23:21:33Z</dcterms:created>
  <dcterms:modified xsi:type="dcterms:W3CDTF">2013-02-28T01:49:45Z</dcterms:modified>
</cp:coreProperties>
</file>