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8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FF66"/>
    <a:srgbClr val="FFFF99"/>
    <a:srgbClr val="1E6020"/>
    <a:srgbClr val="7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56910-65D3-432D-9683-B486CB20C5CE}" type="datetimeFigureOut">
              <a:rPr lang="ru-RU" smtClean="0"/>
              <a:pPr/>
              <a:t>22.02.2013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3F173-5CF1-4B2E-84DE-5937671DDB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56910-65D3-432D-9683-B486CB20C5CE}" type="datetimeFigureOut">
              <a:rPr lang="ru-RU" smtClean="0"/>
              <a:pPr/>
              <a:t>22.02.2013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3F173-5CF1-4B2E-84DE-5937671DDB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56910-65D3-432D-9683-B486CB20C5CE}" type="datetimeFigureOut">
              <a:rPr lang="ru-RU" smtClean="0"/>
              <a:pPr/>
              <a:t>22.02.2013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3F173-5CF1-4B2E-84DE-5937671DDB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56910-65D3-432D-9683-B486CB20C5CE}" type="datetimeFigureOut">
              <a:rPr lang="ru-RU" smtClean="0"/>
              <a:pPr/>
              <a:t>22.02.2013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3F173-5CF1-4B2E-84DE-5937671DDB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56910-65D3-432D-9683-B486CB20C5CE}" type="datetimeFigureOut">
              <a:rPr lang="ru-RU" smtClean="0"/>
              <a:pPr/>
              <a:t>22.02.2013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3F173-5CF1-4B2E-84DE-5937671DDB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56910-65D3-432D-9683-B486CB20C5CE}" type="datetimeFigureOut">
              <a:rPr lang="ru-RU" smtClean="0"/>
              <a:pPr/>
              <a:t>22.02.2013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3F173-5CF1-4B2E-84DE-5937671DDB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56910-65D3-432D-9683-B486CB20C5CE}" type="datetimeFigureOut">
              <a:rPr lang="ru-RU" smtClean="0"/>
              <a:pPr/>
              <a:t>22.02.2013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3F173-5CF1-4B2E-84DE-5937671DDB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56910-65D3-432D-9683-B486CB20C5CE}" type="datetimeFigureOut">
              <a:rPr lang="ru-RU" smtClean="0"/>
              <a:pPr/>
              <a:t>22.02.2013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3F173-5CF1-4B2E-84DE-5937671DDB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56910-65D3-432D-9683-B486CB20C5CE}" type="datetimeFigureOut">
              <a:rPr lang="ru-RU" smtClean="0"/>
              <a:pPr/>
              <a:t>22.02.2013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3F173-5CF1-4B2E-84DE-5937671DDB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56910-65D3-432D-9683-B486CB20C5CE}" type="datetimeFigureOut">
              <a:rPr lang="ru-RU" smtClean="0"/>
              <a:pPr/>
              <a:t>22.02.2013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3F173-5CF1-4B2E-84DE-5937671DDB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56910-65D3-432D-9683-B486CB20C5CE}" type="datetimeFigureOut">
              <a:rPr lang="ru-RU" smtClean="0"/>
              <a:pPr/>
              <a:t>22.02.2013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3F173-5CF1-4B2E-84DE-5937671DDB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456910-65D3-432D-9683-B486CB20C5CE}" type="datetimeFigureOut">
              <a:rPr lang="ru-RU" smtClean="0"/>
              <a:pPr/>
              <a:t>22.02.2013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F3F173-5CF1-4B2E-84DE-5937671DDB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p=7&amp;text=%D0%BA%D0%BE%D1%80%D0%B0%D0%B1%D0%BB%D0%B8%D0%BA&amp;pos=233&amp;rpt=simage&amp;img_url=http://forum.materinstvo.ru/uploads/1300546111/post-29417-1300634805.png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Звуки и буквы,Display Only,A,0,0,0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23528" y="404664"/>
            <a:ext cx="8496944" cy="6048672"/>
          </a:xfrm>
          <a:prstGeom prst="roundRect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с двумя скругленными противолежащими углами 11"/>
          <p:cNvSpPr/>
          <p:nvPr/>
        </p:nvSpPr>
        <p:spPr>
          <a:xfrm>
            <a:off x="611560" y="908720"/>
            <a:ext cx="7848872" cy="2377404"/>
          </a:xfrm>
          <a:prstGeom prst="round2DiagRect">
            <a:avLst/>
          </a:prstGeom>
          <a:solidFill>
            <a:schemeClr val="bg1"/>
          </a:solidFill>
          <a:ln cmpd="sng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Русский язык. 4 класс</a:t>
            </a:r>
          </a:p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Правописание</a:t>
            </a:r>
            <a:endParaRPr lang="ru-RU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36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dirty="0" smtClean="0">
                <a:solidFill>
                  <a:schemeClr val="tx2"/>
                </a:solidFill>
              </a:rPr>
              <a:t>Тест 2</a:t>
            </a:r>
            <a:endParaRPr lang="ru-RU" sz="3600" dirty="0">
              <a:solidFill>
                <a:schemeClr val="tx2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57713" y="3419475"/>
            <a:ext cx="28575" cy="1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 rot="20545166">
            <a:off x="2552756" y="5894721"/>
            <a:ext cx="1048026" cy="36004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4499992" y="6021288"/>
            <a:ext cx="1440160" cy="216024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6876256" y="5877272"/>
            <a:ext cx="1440160" cy="36004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2" descr="E:\картинки без фона\совунья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3236" y="1180580"/>
            <a:ext cx="3517236" cy="4948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E:\картинки без фона\Рисунок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9489" y="3420657"/>
            <a:ext cx="1767280" cy="2600631"/>
          </a:xfrm>
          <a:prstGeom prst="rect">
            <a:avLst/>
          </a:prstGeom>
          <a:noFill/>
          <a:ln cmpd="sng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№9,4 Answers,D,60,1,29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://photoshop4u.ru/uploads/posts/2009-04/1239984817_8.jpg"/>
          <p:cNvPicPr>
            <a:picLocks noChangeAspect="1" noChangeArrowheads="1"/>
          </p:cNvPicPr>
          <p:nvPr/>
        </p:nvPicPr>
        <p:blipFill>
          <a:blip r:embed="rId2" cstate="print"/>
          <a:srcRect r="12174" b="34376"/>
          <a:stretch>
            <a:fillRect/>
          </a:stretch>
        </p:blipFill>
        <p:spPr bwMode="auto">
          <a:xfrm>
            <a:off x="323528" y="260648"/>
            <a:ext cx="8496944" cy="626469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11560" y="548680"/>
            <a:ext cx="7920880" cy="2376264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692696"/>
            <a:ext cx="7704856" cy="208823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Вопрос № 9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Cambria" pitchFamily="18" charset="0"/>
              </a:rPr>
              <a:t>В </a:t>
            </a:r>
            <a:r>
              <a:rPr lang="ru-RU" sz="2800" dirty="0">
                <a:solidFill>
                  <a:schemeClr val="tx1"/>
                </a:solidFill>
                <a:latin typeface="Cambria" pitchFamily="18" charset="0"/>
              </a:rPr>
              <a:t>каком слове встречается разделительный мягкий знак (</a:t>
            </a:r>
            <a:r>
              <a:rPr lang="ru-RU" sz="2800" dirty="0" err="1">
                <a:solidFill>
                  <a:schemeClr val="tx1"/>
                </a:solidFill>
                <a:latin typeface="Cambria" pitchFamily="18" charset="0"/>
              </a:rPr>
              <a:t>ь</a:t>
            </a:r>
            <a:r>
              <a:rPr lang="ru-RU" sz="2800" dirty="0">
                <a:solidFill>
                  <a:schemeClr val="tx1"/>
                </a:solidFill>
                <a:latin typeface="Cambria" pitchFamily="18" charset="0"/>
              </a:rPr>
              <a:t>) ?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</a:p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83568" y="3429000"/>
            <a:ext cx="7920880" cy="295232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971600" y="3573017"/>
          <a:ext cx="7272808" cy="27363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8232"/>
                <a:gridCol w="5184576"/>
              </a:tblGrid>
              <a:tr h="67978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надымить</a:t>
                      </a:r>
                    </a:p>
                  </a:txBody>
                  <a:tcPr marL="68580" marR="68580" marT="0" marB="0"/>
                </a:tc>
              </a:tr>
              <a:tr h="67530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поскользнуться</a:t>
                      </a:r>
                    </a:p>
                  </a:txBody>
                  <a:tcPr marL="68580" marR="68580" marT="0" marB="0"/>
                </a:tc>
              </a:tr>
              <a:tr h="67530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укротитель</a:t>
                      </a:r>
                    </a:p>
                  </a:txBody>
                  <a:tcPr marL="68580" marR="68580" marT="0" marB="0"/>
                </a:tc>
              </a:tr>
              <a:tr h="70590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ненастье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1" name="Овал 10"/>
          <p:cNvSpPr/>
          <p:nvPr/>
        </p:nvSpPr>
        <p:spPr>
          <a:xfrm>
            <a:off x="1691680" y="3645024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A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1691680" y="4293096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B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1691680" y="5013176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C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1691680" y="5661248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D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№10,4 Answers,C,60,1,29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://photoshop4u.ru/uploads/posts/2009-04/1239984817_8.jpg"/>
          <p:cNvPicPr>
            <a:picLocks noChangeAspect="1" noChangeArrowheads="1"/>
          </p:cNvPicPr>
          <p:nvPr/>
        </p:nvPicPr>
        <p:blipFill>
          <a:blip r:embed="rId2" cstate="print"/>
          <a:srcRect r="12174" b="34376"/>
          <a:stretch>
            <a:fillRect/>
          </a:stretch>
        </p:blipFill>
        <p:spPr bwMode="auto">
          <a:xfrm>
            <a:off x="323528" y="260648"/>
            <a:ext cx="8496944" cy="626469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11560" y="548680"/>
            <a:ext cx="7920880" cy="2376264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692696"/>
            <a:ext cx="7704856" cy="208823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Вопрос № 10</a:t>
            </a:r>
          </a:p>
          <a:p>
            <a:pPr algn="ctr"/>
            <a:endParaRPr lang="ru-RU" sz="2800" b="1" dirty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Cambria" pitchFamily="18" charset="0"/>
              </a:rPr>
              <a:t>Отметь слова с окончанием </a:t>
            </a:r>
            <a:r>
              <a:rPr lang="ru-RU" sz="2800" b="1" dirty="0" smtClean="0">
                <a:solidFill>
                  <a:schemeClr val="tx1"/>
                </a:solidFill>
                <a:latin typeface="Cambria" pitchFamily="18" charset="0"/>
              </a:rPr>
              <a:t>и</a:t>
            </a:r>
            <a:endParaRPr lang="ru-RU" sz="2800" b="1" dirty="0">
              <a:solidFill>
                <a:schemeClr val="tx1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</a:p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83568" y="3429000"/>
            <a:ext cx="7920880" cy="295232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7247309"/>
              </p:ext>
            </p:extLst>
          </p:nvPr>
        </p:nvGraphicFramePr>
        <p:xfrm>
          <a:off x="971600" y="3501008"/>
          <a:ext cx="7272808" cy="273630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8232"/>
                <a:gridCol w="5184576"/>
              </a:tblGrid>
              <a:tr h="67978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стоять  у дорог .</a:t>
                      </a:r>
                      <a:endParaRPr lang="ru-RU" sz="2800" b="1" dirty="0">
                        <a:solidFill>
                          <a:schemeClr val="tx2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7530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увидеть на картин .</a:t>
                      </a:r>
                      <a:endParaRPr lang="ru-RU" sz="2800" b="1" dirty="0">
                        <a:solidFill>
                          <a:schemeClr val="tx2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7530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средство</a:t>
                      </a:r>
                      <a:r>
                        <a:rPr lang="ru-RU" sz="2800" b="1" baseline="0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 от бол . </a:t>
                      </a:r>
                      <a:endParaRPr lang="ru-RU" sz="2800" b="1" dirty="0">
                        <a:solidFill>
                          <a:schemeClr val="tx2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0590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поётся</a:t>
                      </a:r>
                      <a:r>
                        <a:rPr lang="ru-RU" sz="2800" b="1" baseline="0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 в </a:t>
                      </a:r>
                      <a:r>
                        <a:rPr lang="ru-RU" sz="2800" b="1" baseline="0" dirty="0" err="1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песн</a:t>
                      </a:r>
                      <a:r>
                        <a:rPr lang="ru-RU" sz="2800" b="1" baseline="0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 .</a:t>
                      </a:r>
                      <a:endParaRPr lang="ru-RU" sz="2800" b="1" dirty="0">
                        <a:solidFill>
                          <a:schemeClr val="tx2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1" name="Овал 10"/>
          <p:cNvSpPr/>
          <p:nvPr/>
        </p:nvSpPr>
        <p:spPr>
          <a:xfrm>
            <a:off x="1691680" y="3573016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A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1691680" y="4221088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B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1763688" y="4941168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C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1763688" y="5589240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D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://photoshop4u.ru/uploads/posts/2009-04/1239984817_8.jpg"/>
          <p:cNvPicPr>
            <a:picLocks noChangeAspect="1" noChangeArrowheads="1"/>
          </p:cNvPicPr>
          <p:nvPr/>
        </p:nvPicPr>
        <p:blipFill>
          <a:blip r:embed="rId2" cstate="print"/>
          <a:srcRect r="12174" b="34376"/>
          <a:stretch>
            <a:fillRect/>
          </a:stretch>
        </p:blipFill>
        <p:spPr bwMode="auto">
          <a:xfrm>
            <a:off x="323528" y="260648"/>
            <a:ext cx="8496944" cy="6264696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755576" y="764704"/>
            <a:ext cx="7632848" cy="547260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Литература: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Романова В.Ю.,</a:t>
            </a:r>
            <a:r>
              <a:rPr lang="ru-RU" sz="24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Петленко</a:t>
            </a:r>
            <a:r>
              <a:rPr lang="ru-RU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Л.В..Русский</a:t>
            </a:r>
            <a:r>
              <a:rPr lang="ru-RU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язык в начальной школе: Контрольные работы, тесты, диктанты, изложения /под редакцией С.В. Иванова – М: </a:t>
            </a:r>
            <a:r>
              <a:rPr lang="ru-RU" sz="24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Вентана-Графф</a:t>
            </a:r>
            <a:r>
              <a:rPr lang="ru-RU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2003г</a:t>
            </a:r>
          </a:p>
          <a:p>
            <a:pPr>
              <a:buFont typeface="Arial" pitchFamily="34" charset="0"/>
              <a:buChar char="•"/>
            </a:pP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endParaRPr lang="ru-RU" sz="2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Источники: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 </a:t>
            </a:r>
            <a:r>
              <a:rPr lang="en-US" sz="2400" dirty="0">
                <a:hlinkClick r:id="rId3"/>
              </a:rPr>
              <a:t> http://images.yandex.ru/yandsearch?p=7&amp;text=%D0%BA%D0%BE%D1%80%D0%B0%D0%B1%D0%BB%D0%B8%D0%BA&amp;pos=233&amp;rpt=simage&amp;img_url=http%3A%2F%2Fforum.materinstvo.ru%2Fuploads%2F1300546111%2Fpost-29417-1300634805.png</a:t>
            </a:r>
            <a:r>
              <a:rPr lang="ru-RU" sz="2400" dirty="0"/>
              <a:t> 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 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№1,4 Answers,D,60,1,29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://photoshop4u.ru/uploads/posts/2009-04/1239984817_8.jpg"/>
          <p:cNvPicPr>
            <a:picLocks noChangeAspect="1" noChangeArrowheads="1"/>
          </p:cNvPicPr>
          <p:nvPr/>
        </p:nvPicPr>
        <p:blipFill>
          <a:blip r:embed="rId2" cstate="print"/>
          <a:srcRect r="12174" b="34376"/>
          <a:stretch>
            <a:fillRect/>
          </a:stretch>
        </p:blipFill>
        <p:spPr bwMode="auto">
          <a:xfrm>
            <a:off x="323528" y="260648"/>
            <a:ext cx="8496944" cy="626469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11560" y="548680"/>
            <a:ext cx="7920880" cy="2376264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692696"/>
            <a:ext cx="7704856" cy="208823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Вопрос № </a:t>
            </a:r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1</a:t>
            </a:r>
          </a:p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Отметь слова с окончанием </a:t>
            </a:r>
            <a:r>
              <a:rPr lang="ru-RU" sz="2800" b="1" u="sng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и</a:t>
            </a:r>
            <a:endParaRPr lang="ru-RU" sz="2800" u="sng" dirty="0">
              <a:solidFill>
                <a:schemeClr val="tx2">
                  <a:lumMod val="75000"/>
                </a:schemeClr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Cambria" pitchFamily="18" charset="0"/>
              </a:rPr>
              <a:t>  </a:t>
            </a:r>
          </a:p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83568" y="3429000"/>
            <a:ext cx="7920880" cy="295232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9743080"/>
              </p:ext>
            </p:extLst>
          </p:nvPr>
        </p:nvGraphicFramePr>
        <p:xfrm>
          <a:off x="971600" y="3573017"/>
          <a:ext cx="7272808" cy="27363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8232"/>
                <a:gridCol w="5184576"/>
              </a:tblGrid>
              <a:tr h="67978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err="1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держ</a:t>
                      </a:r>
                      <a:r>
                        <a:rPr lang="ru-RU" sz="2800" b="1" baseline="0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 . м</a:t>
                      </a:r>
                      <a:endParaRPr lang="ru-RU" sz="2800" b="1" dirty="0">
                        <a:solidFill>
                          <a:schemeClr val="tx2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7530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err="1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уч</a:t>
                      </a:r>
                      <a:r>
                        <a:rPr lang="ru-RU" sz="2800" b="1" baseline="0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 .м</a:t>
                      </a:r>
                      <a:endParaRPr lang="ru-RU" sz="2800" b="1" dirty="0">
                        <a:solidFill>
                          <a:schemeClr val="tx2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7530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лета</a:t>
                      </a:r>
                      <a:r>
                        <a:rPr lang="ru-RU" sz="2800" b="1" baseline="0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 . м</a:t>
                      </a:r>
                      <a:endParaRPr lang="ru-RU" sz="2800" b="1" dirty="0">
                        <a:solidFill>
                          <a:schemeClr val="tx2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0590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err="1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скач</a:t>
                      </a:r>
                      <a:r>
                        <a:rPr lang="ru-RU" sz="2800" b="1" baseline="0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 . м</a:t>
                      </a:r>
                      <a:endParaRPr lang="ru-RU" sz="2800" b="1" dirty="0">
                        <a:solidFill>
                          <a:schemeClr val="tx2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1" name="Овал 10"/>
          <p:cNvSpPr/>
          <p:nvPr/>
        </p:nvSpPr>
        <p:spPr>
          <a:xfrm>
            <a:off x="1691680" y="3645024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A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1691680" y="4293096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B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1691680" y="5013176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C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1691680" y="5661248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D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№2,4 Answers,B,60,1,29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://photoshop4u.ru/uploads/posts/2009-04/1239984817_8.jpg"/>
          <p:cNvPicPr>
            <a:picLocks noChangeAspect="1" noChangeArrowheads="1"/>
          </p:cNvPicPr>
          <p:nvPr/>
        </p:nvPicPr>
        <p:blipFill>
          <a:blip r:embed="rId2" cstate="print"/>
          <a:srcRect r="12174" b="34376"/>
          <a:stretch>
            <a:fillRect/>
          </a:stretch>
        </p:blipFill>
        <p:spPr bwMode="auto">
          <a:xfrm>
            <a:off x="323528" y="260648"/>
            <a:ext cx="8496944" cy="626469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11560" y="548680"/>
            <a:ext cx="7920880" cy="2376264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692696"/>
            <a:ext cx="7704856" cy="208823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Вопрос № 2 </a:t>
            </a:r>
            <a:endParaRPr lang="ru-RU" sz="2800" b="1" dirty="0" smtClean="0">
              <a:solidFill>
                <a:schemeClr val="tx1"/>
              </a:solidFill>
              <a:latin typeface="Cambria" pitchFamily="18" charset="0"/>
            </a:endParaRPr>
          </a:p>
          <a:p>
            <a:pPr algn="ctr"/>
            <a:r>
              <a:rPr lang="ru-RU" sz="2800" dirty="0" smtClean="0">
                <a:solidFill>
                  <a:schemeClr val="tx1"/>
                </a:solidFill>
                <a:latin typeface="Cambria" pitchFamily="18" charset="0"/>
              </a:rPr>
              <a:t>Отметь слова, в которых пропущена буква </a:t>
            </a:r>
            <a:r>
              <a:rPr lang="ru-RU" sz="2800" b="1" dirty="0" smtClean="0">
                <a:solidFill>
                  <a:schemeClr val="tx1"/>
                </a:solidFill>
                <a:latin typeface="Cambria" pitchFamily="18" charset="0"/>
              </a:rPr>
              <a:t>ы</a:t>
            </a:r>
            <a:endParaRPr lang="ru-RU" sz="2800" b="1" dirty="0">
              <a:solidFill>
                <a:schemeClr val="tx1"/>
              </a:solidFill>
              <a:latin typeface="Cambria" pitchFamily="18" charset="0"/>
            </a:endParaRPr>
          </a:p>
          <a:p>
            <a:pPr algn="ctr"/>
            <a:r>
              <a:rPr lang="ru-RU" sz="2800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</a:p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83568" y="3429000"/>
            <a:ext cx="7920880" cy="295232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5744393"/>
              </p:ext>
            </p:extLst>
          </p:nvPr>
        </p:nvGraphicFramePr>
        <p:xfrm>
          <a:off x="971600" y="3573017"/>
          <a:ext cx="7272808" cy="27363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8232"/>
                <a:gridCol w="5184576"/>
              </a:tblGrid>
              <a:tr h="67978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err="1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беседов</a:t>
                      </a:r>
                      <a:r>
                        <a:rPr lang="ru-RU" sz="2800" b="1" baseline="0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 . </a:t>
                      </a:r>
                      <a:r>
                        <a:rPr lang="ru-RU" sz="2800" b="1" baseline="0" dirty="0" err="1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ть</a:t>
                      </a:r>
                      <a:endParaRPr lang="ru-RU" sz="2800" b="1" dirty="0">
                        <a:solidFill>
                          <a:schemeClr val="tx2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7530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err="1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разбрас</a:t>
                      </a:r>
                      <a:r>
                        <a:rPr lang="ru-RU" sz="2800" b="1" baseline="0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 . </a:t>
                      </a:r>
                      <a:r>
                        <a:rPr lang="ru-RU" sz="2800" b="1" baseline="0" dirty="0" err="1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вать</a:t>
                      </a:r>
                      <a:endParaRPr lang="ru-RU" sz="2800" b="1" dirty="0">
                        <a:solidFill>
                          <a:schemeClr val="tx2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7530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совет</a:t>
                      </a:r>
                      <a:r>
                        <a:rPr lang="ru-RU" sz="2800" b="1" baseline="0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 . </a:t>
                      </a:r>
                      <a:r>
                        <a:rPr lang="ru-RU" sz="2800" b="1" baseline="0" dirty="0" err="1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вать</a:t>
                      </a:r>
                      <a:endParaRPr lang="ru-RU" sz="2800" b="1" dirty="0">
                        <a:solidFill>
                          <a:schemeClr val="tx2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0590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err="1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опазд</a:t>
                      </a:r>
                      <a:r>
                        <a:rPr lang="ru-RU" sz="2800" b="1" baseline="0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 . </a:t>
                      </a:r>
                      <a:r>
                        <a:rPr lang="ru-RU" sz="2800" b="1" baseline="0" dirty="0" err="1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вать</a:t>
                      </a:r>
                      <a:endParaRPr lang="ru-RU" sz="2800" b="1" dirty="0">
                        <a:solidFill>
                          <a:schemeClr val="tx2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1" name="Овал 10"/>
          <p:cNvSpPr/>
          <p:nvPr/>
        </p:nvSpPr>
        <p:spPr>
          <a:xfrm>
            <a:off x="1691680" y="3645024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A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1691680" y="4293096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B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1691680" y="5013176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C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1691680" y="5661248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D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№3,4 Answers,C,60,1,29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://photoshop4u.ru/uploads/posts/2009-04/1239984817_8.jpg"/>
          <p:cNvPicPr>
            <a:picLocks noChangeAspect="1" noChangeArrowheads="1"/>
          </p:cNvPicPr>
          <p:nvPr/>
        </p:nvPicPr>
        <p:blipFill>
          <a:blip r:embed="rId2" cstate="print"/>
          <a:srcRect r="12174" b="34376"/>
          <a:stretch>
            <a:fillRect/>
          </a:stretch>
        </p:blipFill>
        <p:spPr bwMode="auto">
          <a:xfrm>
            <a:off x="251520" y="332656"/>
            <a:ext cx="8496944" cy="626469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11560" y="548680"/>
            <a:ext cx="7920880" cy="2376264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692696"/>
            <a:ext cx="7704856" cy="208823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Вопрос № 3 </a:t>
            </a:r>
            <a:endParaRPr lang="ru-RU" sz="2800" b="1" dirty="0" smtClean="0">
              <a:solidFill>
                <a:schemeClr val="tx1"/>
              </a:solidFill>
              <a:latin typeface="Cambria" pitchFamily="18" charset="0"/>
            </a:endParaRPr>
          </a:p>
          <a:p>
            <a:pPr algn="ctr"/>
            <a:r>
              <a:rPr lang="ru-RU" sz="2800" dirty="0" smtClean="0">
                <a:solidFill>
                  <a:schemeClr val="tx1"/>
                </a:solidFill>
                <a:latin typeface="Cambria" pitchFamily="18" charset="0"/>
              </a:rPr>
              <a:t>Отметь слова с ошибкой</a:t>
            </a:r>
            <a:endParaRPr lang="ru-RU" sz="2800" dirty="0" smtClean="0">
              <a:solidFill>
                <a:schemeClr val="tx1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</a:p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83568" y="3429000"/>
            <a:ext cx="7920880" cy="295232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5870325"/>
              </p:ext>
            </p:extLst>
          </p:nvPr>
        </p:nvGraphicFramePr>
        <p:xfrm>
          <a:off x="971600" y="3573017"/>
          <a:ext cx="7272808" cy="27363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8232"/>
                <a:gridCol w="5184576"/>
              </a:tblGrid>
              <a:tr h="67978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гонит</a:t>
                      </a:r>
                      <a:endParaRPr lang="ru-RU" sz="2800" b="1" dirty="0">
                        <a:solidFill>
                          <a:schemeClr val="tx2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7530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вертит</a:t>
                      </a:r>
                      <a:endParaRPr lang="ru-RU" sz="2800" b="1" dirty="0">
                        <a:solidFill>
                          <a:schemeClr val="tx2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7530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err="1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пишит</a:t>
                      </a:r>
                      <a:endParaRPr lang="ru-RU" sz="2800" b="1" dirty="0">
                        <a:solidFill>
                          <a:schemeClr val="tx2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0590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err="1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мечтаит</a:t>
                      </a:r>
                      <a:endParaRPr lang="ru-RU" sz="2800" b="1" dirty="0">
                        <a:solidFill>
                          <a:schemeClr val="tx2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1" name="Овал 10"/>
          <p:cNvSpPr/>
          <p:nvPr/>
        </p:nvSpPr>
        <p:spPr>
          <a:xfrm>
            <a:off x="1691680" y="3645024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A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1691680" y="4293096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B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1691680" y="5013176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C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1691680" y="5661248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D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№4,4 Answers,A,60,1,29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://photoshop4u.ru/uploads/posts/2009-04/1239984817_8.jpg"/>
          <p:cNvPicPr>
            <a:picLocks noChangeAspect="1" noChangeArrowheads="1"/>
          </p:cNvPicPr>
          <p:nvPr/>
        </p:nvPicPr>
        <p:blipFill>
          <a:blip r:embed="rId2" cstate="print"/>
          <a:srcRect r="12174" b="34376"/>
          <a:stretch>
            <a:fillRect/>
          </a:stretch>
        </p:blipFill>
        <p:spPr bwMode="auto">
          <a:xfrm>
            <a:off x="323528" y="260648"/>
            <a:ext cx="8496944" cy="626469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11560" y="548680"/>
            <a:ext cx="7920880" cy="2376264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692696"/>
            <a:ext cx="7704856" cy="208823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Вопрос № 4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Cambria" pitchFamily="18" charset="0"/>
              </a:rPr>
              <a:t>Отметь слова, в которых пропущена </a:t>
            </a:r>
            <a:r>
              <a:rPr lang="ru-RU" sz="2800" b="1" dirty="0" err="1" smtClean="0">
                <a:solidFill>
                  <a:schemeClr val="tx1"/>
                </a:solidFill>
                <a:latin typeface="Cambria" pitchFamily="18" charset="0"/>
              </a:rPr>
              <a:t>сс</a:t>
            </a:r>
            <a:endParaRPr lang="ru-RU" sz="2800" b="1" dirty="0">
              <a:solidFill>
                <a:schemeClr val="tx1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</a:p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83568" y="3429000"/>
            <a:ext cx="7920880" cy="295232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0350878"/>
              </p:ext>
            </p:extLst>
          </p:nvPr>
        </p:nvGraphicFramePr>
        <p:xfrm>
          <a:off x="971600" y="3573017"/>
          <a:ext cx="7272808" cy="27363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8232"/>
                <a:gridCol w="5184576"/>
              </a:tblGrid>
              <a:tr h="67978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baseline="0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иску..</a:t>
                      </a:r>
                      <a:r>
                        <a:rPr lang="ru-RU" sz="2800" b="1" baseline="0" dirty="0" err="1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тво</a:t>
                      </a:r>
                      <a:endParaRPr lang="ru-RU" sz="2800" b="1" dirty="0">
                        <a:solidFill>
                          <a:schemeClr val="tx2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7530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ба</a:t>
                      </a:r>
                      <a:r>
                        <a:rPr lang="ru-RU" sz="2800" b="1" baseline="0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 .. </a:t>
                      </a:r>
                      <a:r>
                        <a:rPr lang="ru-RU" sz="2800" b="1" baseline="0" dirty="0" err="1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ейн</a:t>
                      </a:r>
                      <a:endParaRPr lang="ru-RU" sz="2800" b="1" dirty="0">
                        <a:solidFill>
                          <a:schemeClr val="tx2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7530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err="1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проише</a:t>
                      </a:r>
                      <a:r>
                        <a:rPr lang="ru-RU" sz="2800" b="1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..</a:t>
                      </a:r>
                      <a:r>
                        <a:rPr lang="ru-RU" sz="2800" b="1" dirty="0" err="1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твие</a:t>
                      </a:r>
                      <a:endParaRPr lang="ru-RU" sz="2800" b="1" dirty="0">
                        <a:solidFill>
                          <a:schemeClr val="tx2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0590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err="1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шо</a:t>
                      </a:r>
                      <a:r>
                        <a:rPr lang="ru-RU" sz="2800" b="1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 ..</a:t>
                      </a:r>
                      <a:r>
                        <a:rPr lang="ru-RU" sz="2800" b="1" baseline="0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  е</a:t>
                      </a:r>
                      <a:endParaRPr lang="ru-RU" sz="2800" b="1" dirty="0">
                        <a:solidFill>
                          <a:schemeClr val="tx2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1" name="Овал 10"/>
          <p:cNvSpPr/>
          <p:nvPr/>
        </p:nvSpPr>
        <p:spPr>
          <a:xfrm>
            <a:off x="1691680" y="3645024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A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1691680" y="4293096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B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1691680" y="5013176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C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1691680" y="5661248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D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№5,4 Answers,C,60,1,29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://photoshop4u.ru/uploads/posts/2009-04/1239984817_8.jpg"/>
          <p:cNvPicPr>
            <a:picLocks noChangeAspect="1" noChangeArrowheads="1"/>
          </p:cNvPicPr>
          <p:nvPr/>
        </p:nvPicPr>
        <p:blipFill>
          <a:blip r:embed="rId2" cstate="print"/>
          <a:srcRect r="12174" b="34376"/>
          <a:stretch>
            <a:fillRect/>
          </a:stretch>
        </p:blipFill>
        <p:spPr bwMode="auto">
          <a:xfrm>
            <a:off x="323528" y="260648"/>
            <a:ext cx="8496944" cy="626469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11560" y="548680"/>
            <a:ext cx="7920880" cy="2376264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692696"/>
            <a:ext cx="7704856" cy="208823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Вопрос № 5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Cambria" pitchFamily="18" charset="0"/>
              </a:rPr>
              <a:t>Отметь слова, на конце которых нужно написать </a:t>
            </a:r>
            <a:r>
              <a:rPr lang="ru-RU" sz="2800" b="1" dirty="0" smtClean="0">
                <a:solidFill>
                  <a:schemeClr val="tx1"/>
                </a:solidFill>
                <a:latin typeface="Cambria" pitchFamily="18" charset="0"/>
              </a:rPr>
              <a:t>ь</a:t>
            </a:r>
            <a:endParaRPr lang="ru-RU" sz="2800" b="1" dirty="0">
              <a:solidFill>
                <a:schemeClr val="tx1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 </a:t>
            </a:r>
          </a:p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83568" y="3429000"/>
            <a:ext cx="7920880" cy="295232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1160654"/>
              </p:ext>
            </p:extLst>
          </p:nvPr>
        </p:nvGraphicFramePr>
        <p:xfrm>
          <a:off x="971600" y="3573017"/>
          <a:ext cx="7272808" cy="27363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8232"/>
                <a:gridCol w="5184576"/>
              </a:tblGrid>
              <a:tr h="67978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кирпич.</a:t>
                      </a:r>
                      <a:endParaRPr lang="ru-RU" sz="2800" b="1" dirty="0">
                        <a:solidFill>
                          <a:schemeClr val="tx2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7530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не</a:t>
                      </a:r>
                      <a:r>
                        <a:rPr lang="ru-RU" sz="2800" b="1" baseline="0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 плач.</a:t>
                      </a:r>
                      <a:endParaRPr lang="ru-RU" sz="2800" b="1" dirty="0">
                        <a:solidFill>
                          <a:schemeClr val="tx2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7530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могуч.</a:t>
                      </a:r>
                      <a:endParaRPr lang="ru-RU" sz="2800" b="1" dirty="0">
                        <a:solidFill>
                          <a:schemeClr val="tx2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0590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err="1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прилеч</a:t>
                      </a:r>
                      <a:r>
                        <a:rPr lang="ru-RU" sz="2800" b="1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.</a:t>
                      </a:r>
                      <a:endParaRPr lang="ru-RU" sz="2800" b="1" dirty="0">
                        <a:solidFill>
                          <a:schemeClr val="tx2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1" name="Овал 10"/>
          <p:cNvSpPr/>
          <p:nvPr/>
        </p:nvSpPr>
        <p:spPr>
          <a:xfrm>
            <a:off x="1691680" y="3645024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A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1691680" y="4293096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B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1691680" y="5013176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C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1691680" y="5661248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D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№6,3 Answers,B,60,1,29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://photoshop4u.ru/uploads/posts/2009-04/1239984817_8.jpg"/>
          <p:cNvPicPr>
            <a:picLocks noChangeAspect="1" noChangeArrowheads="1"/>
          </p:cNvPicPr>
          <p:nvPr/>
        </p:nvPicPr>
        <p:blipFill>
          <a:blip r:embed="rId2" cstate="print"/>
          <a:srcRect r="12174" b="34376"/>
          <a:stretch>
            <a:fillRect/>
          </a:stretch>
        </p:blipFill>
        <p:spPr bwMode="auto">
          <a:xfrm>
            <a:off x="323528" y="260648"/>
            <a:ext cx="8496944" cy="626469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11560" y="548680"/>
            <a:ext cx="7920880" cy="2376264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692696"/>
            <a:ext cx="7704856" cy="208823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Вопрос № 6 </a:t>
            </a:r>
          </a:p>
          <a:p>
            <a:pPr algn="ctr"/>
            <a:r>
              <a:rPr lang="ru-RU" sz="2800" dirty="0" smtClean="0">
                <a:solidFill>
                  <a:schemeClr val="tx1"/>
                </a:solidFill>
                <a:latin typeface="Cambria" pitchFamily="18" charset="0"/>
              </a:rPr>
              <a:t>С </a:t>
            </a:r>
            <a:r>
              <a:rPr lang="ru-RU" sz="2800" dirty="0">
                <a:solidFill>
                  <a:schemeClr val="tx1"/>
                </a:solidFill>
                <a:latin typeface="Cambria" pitchFamily="18" charset="0"/>
              </a:rPr>
              <a:t>какого звука начинаются слова </a:t>
            </a:r>
            <a:endParaRPr lang="ru-RU" sz="2800" dirty="0" smtClean="0">
              <a:solidFill>
                <a:schemeClr val="tx1"/>
              </a:solidFill>
              <a:latin typeface="Cambria" pitchFamily="18" charset="0"/>
            </a:endParaRPr>
          </a:p>
          <a:p>
            <a:pPr algn="ctr"/>
            <a:r>
              <a:rPr lang="ru-RU" sz="2800" i="1" dirty="0" smtClean="0">
                <a:solidFill>
                  <a:schemeClr val="tx2"/>
                </a:solidFill>
                <a:latin typeface="Cambria" pitchFamily="18" charset="0"/>
              </a:rPr>
              <a:t>яма</a:t>
            </a:r>
            <a:r>
              <a:rPr lang="ru-RU" sz="2800" i="1" dirty="0">
                <a:solidFill>
                  <a:schemeClr val="tx2"/>
                </a:solidFill>
                <a:latin typeface="Cambria" pitchFamily="18" charset="0"/>
              </a:rPr>
              <a:t>, Яша, якорь</a:t>
            </a:r>
            <a:r>
              <a:rPr lang="ru-RU" sz="2800" dirty="0" smtClean="0">
                <a:solidFill>
                  <a:schemeClr val="tx1"/>
                </a:solidFill>
                <a:latin typeface="Cambria" pitchFamily="18" charset="0"/>
              </a:rPr>
              <a:t>? </a:t>
            </a:r>
            <a:r>
              <a:rPr lang="ru-RU" sz="2800" b="1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</a:p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83568" y="3429000"/>
            <a:ext cx="7920880" cy="295232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971600" y="3573017"/>
          <a:ext cx="7272808" cy="233596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8232"/>
                <a:gridCol w="5184576"/>
              </a:tblGrid>
              <a:tr h="79208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[ </a:t>
                      </a:r>
                      <a:r>
                        <a:rPr lang="ru-RU" sz="2800" b="1" dirty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я ]</a:t>
                      </a:r>
                    </a:p>
                  </a:txBody>
                  <a:tcPr marL="68580" marR="68580" marT="0" marB="0"/>
                </a:tc>
              </a:tr>
              <a:tr h="79208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[ </a:t>
                      </a:r>
                      <a:r>
                        <a:rPr lang="ru-RU" sz="2800" b="1" dirty="0" err="1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й</a:t>
                      </a:r>
                      <a:r>
                        <a:rPr lang="ru-RU" sz="2800" b="1" dirty="0" smtClean="0">
                          <a:solidFill>
                            <a:schemeClr val="tx2"/>
                          </a:solidFill>
                          <a:latin typeface="Courier New"/>
                          <a:ea typeface="Calibri"/>
                          <a:cs typeface="Courier New"/>
                        </a:rPr>
                        <a:t>'</a:t>
                      </a:r>
                      <a:r>
                        <a:rPr lang="ru-RU" sz="2800" b="1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]</a:t>
                      </a:r>
                      <a:endParaRPr lang="ru-RU" sz="2800" b="1" dirty="0">
                        <a:solidFill>
                          <a:schemeClr val="tx2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5179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[ а ]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1" name="Овал 10"/>
          <p:cNvSpPr/>
          <p:nvPr/>
        </p:nvSpPr>
        <p:spPr>
          <a:xfrm>
            <a:off x="1691680" y="3717032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A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1691680" y="4509120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B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1691680" y="5301208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C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№7,4 Answers,A,60,1,29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://photoshop4u.ru/uploads/posts/2009-04/1239984817_8.jpg"/>
          <p:cNvPicPr>
            <a:picLocks noChangeAspect="1" noChangeArrowheads="1"/>
          </p:cNvPicPr>
          <p:nvPr/>
        </p:nvPicPr>
        <p:blipFill>
          <a:blip r:embed="rId2" cstate="print"/>
          <a:srcRect r="12174" b="34376"/>
          <a:stretch>
            <a:fillRect/>
          </a:stretch>
        </p:blipFill>
        <p:spPr bwMode="auto">
          <a:xfrm>
            <a:off x="323528" y="260648"/>
            <a:ext cx="8496944" cy="626469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11560" y="548680"/>
            <a:ext cx="7920880" cy="2376264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692696"/>
            <a:ext cx="7704856" cy="208823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Вопрос № 7</a:t>
            </a:r>
          </a:p>
          <a:p>
            <a:pPr algn="ctr"/>
            <a:endParaRPr lang="ru-RU" sz="2800" b="1" dirty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Cambria" pitchFamily="18" charset="0"/>
              </a:rPr>
              <a:t>Отметь все раздельные написания.</a:t>
            </a:r>
            <a:endParaRPr lang="ru-RU" sz="2800" dirty="0">
              <a:solidFill>
                <a:schemeClr val="tx1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</a:p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83568" y="3429000"/>
            <a:ext cx="7920880" cy="295232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0715971"/>
              </p:ext>
            </p:extLst>
          </p:nvPr>
        </p:nvGraphicFramePr>
        <p:xfrm>
          <a:off x="971600" y="3573017"/>
          <a:ext cx="7272808" cy="27363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8232"/>
                <a:gridCol w="5184576"/>
              </a:tblGrid>
              <a:tr h="67978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наклеить</a:t>
                      </a:r>
                      <a:endParaRPr lang="ru-RU" sz="2800" b="1" dirty="0">
                        <a:solidFill>
                          <a:schemeClr val="tx2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7530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err="1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наокне</a:t>
                      </a:r>
                      <a:endParaRPr lang="ru-RU" sz="2800" b="1" dirty="0">
                        <a:solidFill>
                          <a:schemeClr val="tx2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7530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навес</a:t>
                      </a:r>
                      <a:endParaRPr lang="ru-RU" sz="2800" b="1" dirty="0">
                        <a:solidFill>
                          <a:schemeClr val="tx2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0590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нарисовать</a:t>
                      </a:r>
                      <a:endParaRPr lang="ru-RU" sz="2800" b="1" dirty="0">
                        <a:solidFill>
                          <a:schemeClr val="tx2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1" name="Овал 10"/>
          <p:cNvSpPr/>
          <p:nvPr/>
        </p:nvSpPr>
        <p:spPr>
          <a:xfrm>
            <a:off x="1691680" y="3645024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A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1691680" y="4293096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B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1691680" y="5013176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C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1691680" y="5661248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D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№8,4 Answers,C,60,1,29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://photoshop4u.ru/uploads/posts/2009-04/1239984817_8.jpg"/>
          <p:cNvPicPr>
            <a:picLocks noChangeAspect="1" noChangeArrowheads="1"/>
          </p:cNvPicPr>
          <p:nvPr/>
        </p:nvPicPr>
        <p:blipFill>
          <a:blip r:embed="rId2" cstate="print"/>
          <a:srcRect r="12174" b="34376"/>
          <a:stretch>
            <a:fillRect/>
          </a:stretch>
        </p:blipFill>
        <p:spPr bwMode="auto">
          <a:xfrm>
            <a:off x="323528" y="260648"/>
            <a:ext cx="8496944" cy="626469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11560" y="548680"/>
            <a:ext cx="7920880" cy="2376264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692696"/>
            <a:ext cx="7704856" cy="208823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Вопрос № 8</a:t>
            </a:r>
          </a:p>
          <a:p>
            <a:pPr algn="ctr"/>
            <a:r>
              <a:rPr lang="ru-RU" sz="2800" dirty="0" smtClean="0">
                <a:solidFill>
                  <a:schemeClr val="tx1"/>
                </a:solidFill>
                <a:latin typeface="Cambria" pitchFamily="18" charset="0"/>
              </a:rPr>
              <a:t>Отметь слова, в которых пропущен разделительный </a:t>
            </a:r>
            <a:r>
              <a:rPr lang="ru-RU" sz="2800" b="1" dirty="0" smtClean="0">
                <a:solidFill>
                  <a:schemeClr val="tx1"/>
                </a:solidFill>
                <a:latin typeface="Cambria" pitchFamily="18" charset="0"/>
              </a:rPr>
              <a:t>ь</a:t>
            </a:r>
            <a:endParaRPr lang="ru-RU" sz="2800" b="1" dirty="0">
              <a:solidFill>
                <a:schemeClr val="tx1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 </a:t>
            </a:r>
          </a:p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83568" y="3429000"/>
            <a:ext cx="7920880" cy="295232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9448339"/>
              </p:ext>
            </p:extLst>
          </p:nvPr>
        </p:nvGraphicFramePr>
        <p:xfrm>
          <a:off x="971600" y="3573017"/>
          <a:ext cx="7272808" cy="27363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8232"/>
                <a:gridCol w="5184576"/>
              </a:tblGrid>
              <a:tr h="67978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err="1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сош</a:t>
                      </a:r>
                      <a:r>
                        <a:rPr lang="ru-RU" sz="2800" b="1" baseline="0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 . </a:t>
                      </a:r>
                      <a:r>
                        <a:rPr lang="ru-RU" sz="2800" b="1" baseline="0" dirty="0" err="1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ёт</a:t>
                      </a:r>
                      <a:endParaRPr lang="ru-RU" sz="2800" b="1" dirty="0">
                        <a:solidFill>
                          <a:schemeClr val="tx2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7530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baseline="0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с ..ёмка</a:t>
                      </a:r>
                      <a:endParaRPr lang="ru-RU" sz="2800" b="1" dirty="0">
                        <a:solidFill>
                          <a:schemeClr val="tx2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7530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раз</a:t>
                      </a:r>
                      <a:r>
                        <a:rPr lang="ru-RU" sz="2800" b="1" baseline="0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 . ярённый</a:t>
                      </a:r>
                      <a:endParaRPr lang="ru-RU" sz="2800" b="1" dirty="0">
                        <a:solidFill>
                          <a:schemeClr val="tx2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0590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err="1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солов</a:t>
                      </a:r>
                      <a:r>
                        <a:rPr lang="ru-RU" sz="2800" b="1" baseline="0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 . и</a:t>
                      </a:r>
                      <a:endParaRPr lang="ru-RU" sz="2800" b="1" dirty="0">
                        <a:solidFill>
                          <a:schemeClr val="tx2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1" name="Овал 10"/>
          <p:cNvSpPr/>
          <p:nvPr/>
        </p:nvSpPr>
        <p:spPr>
          <a:xfrm>
            <a:off x="1691680" y="3645024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A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1691680" y="4293096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B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1691680" y="5013176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C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1691680" y="5661248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D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296</Words>
  <Application>Microsoft Office PowerPoint</Application>
  <PresentationFormat>Экран (4:3)</PresentationFormat>
  <Paragraphs>132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MURZIK</dc:creator>
  <cp:lastModifiedBy>admin</cp:lastModifiedBy>
  <cp:revision>21</cp:revision>
  <dcterms:created xsi:type="dcterms:W3CDTF">2011-09-19T03:42:55Z</dcterms:created>
  <dcterms:modified xsi:type="dcterms:W3CDTF">2013-02-22T07:14:50Z</dcterms:modified>
</cp:coreProperties>
</file>