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42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543800" cy="152400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CCFF"/>
                </a:solidFill>
              </a:rPr>
              <a:t>Конспект урока русского языка по теме:</a:t>
            </a:r>
            <a:endParaRPr lang="ru-RU" sz="4800" dirty="0">
              <a:solidFill>
                <a:srgbClr val="FFCC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429000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«Суффиксы  </a:t>
            </a:r>
            <a:r>
              <a:rPr lang="ru-RU" sz="4800" dirty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-</a:t>
            </a:r>
            <a:r>
              <a:rPr lang="ru-RU" sz="4800" dirty="0" err="1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ец</a:t>
            </a:r>
            <a:r>
              <a:rPr lang="ru-RU" sz="4800" dirty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-, -</a:t>
            </a:r>
            <a:r>
              <a:rPr lang="ru-RU" sz="4800" dirty="0" err="1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иц</a:t>
            </a:r>
            <a:r>
              <a:rPr lang="ru-RU" sz="4800" dirty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-</a:t>
            </a:r>
          </a:p>
          <a:p>
            <a:pPr algn="ctr"/>
            <a:r>
              <a:rPr lang="ru-RU" sz="4800" dirty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Сочетания –</a:t>
            </a:r>
            <a:r>
              <a:rPr lang="ru-RU" sz="4800" dirty="0" err="1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ичк</a:t>
            </a:r>
            <a:r>
              <a:rPr lang="ru-RU" sz="4800" dirty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-, -</a:t>
            </a:r>
            <a:r>
              <a:rPr lang="ru-RU" sz="4800" dirty="0" err="1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ечк</a:t>
            </a:r>
            <a:r>
              <a:rPr lang="ru-RU" sz="4800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-»</a:t>
            </a:r>
            <a:endParaRPr lang="ru-RU" sz="4800" dirty="0">
              <a:solidFill>
                <a:srgbClr val="8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6777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1035" y="1700808"/>
            <a:ext cx="245323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братец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красавец 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певец 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мудрец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молодец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44493" y="1700808"/>
            <a:ext cx="271946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сестрица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красавица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умница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певица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девица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241035" y="883903"/>
            <a:ext cx="2453236" cy="584775"/>
            <a:chOff x="1259632" y="832356"/>
            <a:chExt cx="2453236" cy="58477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259632" y="908720"/>
              <a:ext cx="2453236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50101" y="83235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</a:rPr>
                <a:t>?</a:t>
              </a:r>
              <a:endParaRPr lang="ru-RU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177606" y="919949"/>
            <a:ext cx="2453236" cy="584775"/>
            <a:chOff x="5177606" y="829213"/>
            <a:chExt cx="2453236" cy="58477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177606" y="908720"/>
              <a:ext cx="2453236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00192" y="829213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</a:rPr>
                <a:t>?</a:t>
              </a:r>
              <a:endParaRPr lang="ru-RU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299811" y="837740"/>
            <a:ext cx="2453236" cy="584775"/>
            <a:chOff x="1115616" y="5160389"/>
            <a:chExt cx="2453236" cy="584775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115616" y="5301208"/>
              <a:ext cx="2453236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50605" y="5160389"/>
              <a:ext cx="99899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</a:rPr>
                <a:t>м. р.</a:t>
              </a:r>
              <a:endParaRPr lang="ru-RU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5142895" y="883902"/>
            <a:ext cx="2453236" cy="584775"/>
            <a:chOff x="5191494" y="5404821"/>
            <a:chExt cx="2453236" cy="584775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5191494" y="5517232"/>
              <a:ext cx="2453236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95621" y="5404821"/>
              <a:ext cx="10182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</a:rPr>
                <a:t>ж. р.</a:t>
              </a:r>
              <a:endParaRPr lang="ru-RU" sz="3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885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84249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Вывод:</a:t>
            </a:r>
          </a:p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В именах существительных мужского рода пишется суффикс  -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</a:rPr>
              <a:t>ец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  <a:p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В именах существительных 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женского 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рода пишется суффикс  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</a:rPr>
              <a:t>иц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13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770" y="476672"/>
            <a:ext cx="8424935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Учись  применять  правило.</a:t>
            </a:r>
          </a:p>
          <a:p>
            <a:endParaRPr lang="ru-RU" sz="1200" dirty="0" smtClean="0">
              <a:solidFill>
                <a:srgbClr val="FF0000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Выдели корень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Если в слове после корня в безударном положении слышишь  -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иц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-, определи род имени существительного.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В именах существительных мужского рода пишется суффикс  -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ец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     В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именах существительных женского рода пишется суффикс  -</a:t>
            </a:r>
            <a:r>
              <a:rPr lang="ru-RU" sz="3200" dirty="0" err="1">
                <a:solidFill>
                  <a:schemeClr val="accent6">
                    <a:lumMod val="75000"/>
                  </a:schemeClr>
                </a:solidFill>
              </a:rPr>
              <a:t>иц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  <a:p>
            <a:pPr marL="742950" indent="-742950">
              <a:buFont typeface="+mj-lt"/>
              <a:buAutoNum type="arabicPeriod"/>
            </a:pP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742950" indent="-742950">
              <a:buFont typeface="+mj-lt"/>
              <a:buAutoNum type="arabicPeriod"/>
            </a:pP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7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473" y="980728"/>
            <a:ext cx="85286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стар…ц,  голуб…ц, 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сквор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…ц,  луж…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ца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,  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лис…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ца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,  кур…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ца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,  холод…ц, 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умн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…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ца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тигр…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ца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, 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бо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…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ец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,  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орл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…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ца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, 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льв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…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ца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</a:p>
          <a:p>
            <a:pPr algn="ctr"/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красав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…ц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79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2772" y="1340768"/>
            <a:ext cx="449199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сестрица – сестричка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водица – водичка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лисица – лисичка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пуговица - пуговичка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30576" y="3789040"/>
            <a:ext cx="486203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ватрушка – ватрушечка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дочка – дочечка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книжка – книжечка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чашка- чашечка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548680"/>
            <a:ext cx="8233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Понаблюдай за сочетаниями  -</a:t>
            </a:r>
            <a:r>
              <a:rPr lang="ru-RU" sz="3600" dirty="0" err="1">
                <a:solidFill>
                  <a:srgbClr val="FF0000"/>
                </a:solidFill>
              </a:rPr>
              <a:t>ичк</a:t>
            </a:r>
            <a:r>
              <a:rPr lang="ru-RU" sz="3600" dirty="0">
                <a:solidFill>
                  <a:srgbClr val="FF0000"/>
                </a:solidFill>
              </a:rPr>
              <a:t>-, -</a:t>
            </a:r>
            <a:r>
              <a:rPr lang="ru-RU" sz="3600" dirty="0" err="1">
                <a:solidFill>
                  <a:srgbClr val="FF0000"/>
                </a:solidFill>
              </a:rPr>
              <a:t>ечк</a:t>
            </a:r>
            <a:r>
              <a:rPr lang="ru-RU" sz="3600" dirty="0">
                <a:solidFill>
                  <a:srgbClr val="FF0000"/>
                </a:solidFill>
              </a:rPr>
              <a:t>-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755576" y="1627058"/>
            <a:ext cx="729206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сочетание  -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ичк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- пишется в словах, 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образованных от слов на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–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ица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сестр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ица –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сестр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ичк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а</a:t>
            </a:r>
          </a:p>
          <a:p>
            <a:pPr algn="ctr"/>
            <a:endParaRPr lang="ru-RU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В остальных случаях пишется 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сочетание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ечк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804632"/>
            <a:ext cx="20686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Вывод: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3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01" y="764704"/>
            <a:ext cx="8003852" cy="990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</a:rPr>
              <a:t>Записать слова в два столбика: в первый-с ь на конце, во второй- без ь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2701" y="1989137"/>
            <a:ext cx="7993062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</a:pPr>
            <a:r>
              <a:rPr lang="ru-RU" sz="3600" dirty="0" smtClean="0">
                <a:solidFill>
                  <a:srgbClr val="3A001D"/>
                </a:solidFill>
                <a:latin typeface="Arial Narrow" pitchFamily="34" charset="0"/>
              </a:rPr>
              <a:t>пейзаж?,  чертёж?,  </a:t>
            </a:r>
            <a:r>
              <a:rPr lang="ru-RU" sz="3600" dirty="0" err="1" smtClean="0">
                <a:solidFill>
                  <a:srgbClr val="3A001D"/>
                </a:solidFill>
                <a:latin typeface="Arial Narrow" pitchFamily="34" charset="0"/>
              </a:rPr>
              <a:t>помощ</a:t>
            </a:r>
            <a:r>
              <a:rPr lang="ru-RU" sz="3600" dirty="0" smtClean="0">
                <a:solidFill>
                  <a:srgbClr val="3A001D"/>
                </a:solidFill>
                <a:latin typeface="Arial Narrow" pitchFamily="34" charset="0"/>
              </a:rPr>
              <a:t>?,  </a:t>
            </a:r>
            <a:r>
              <a:rPr lang="ru-RU" sz="3600" dirty="0" err="1" smtClean="0">
                <a:solidFill>
                  <a:srgbClr val="3A001D"/>
                </a:solidFill>
                <a:latin typeface="Arial Narrow" pitchFamily="34" charset="0"/>
              </a:rPr>
              <a:t>реч</a:t>
            </a:r>
            <a:r>
              <a:rPr lang="ru-RU" sz="3600" dirty="0" smtClean="0">
                <a:solidFill>
                  <a:srgbClr val="3A001D"/>
                </a:solidFill>
                <a:latin typeface="Arial Narrow" pitchFamily="34" charset="0"/>
              </a:rPr>
              <a:t>?, ландыш?,  вещ?,  лещ?,  сторож?,  </a:t>
            </a:r>
            <a:r>
              <a:rPr lang="ru-RU" sz="3600" dirty="0" err="1" smtClean="0">
                <a:solidFill>
                  <a:srgbClr val="3A001D"/>
                </a:solidFill>
                <a:latin typeface="Arial Narrow" pitchFamily="34" charset="0"/>
              </a:rPr>
              <a:t>глуш</a:t>
            </a:r>
            <a:r>
              <a:rPr lang="ru-RU" sz="3600" dirty="0" smtClean="0">
                <a:solidFill>
                  <a:srgbClr val="3A001D"/>
                </a:solidFill>
                <a:latin typeface="Arial Narrow" pitchFamily="34" charset="0"/>
              </a:rPr>
              <a:t>?, товарищ?,  шалаш?,  </a:t>
            </a:r>
            <a:r>
              <a:rPr lang="ru-RU" sz="3600" dirty="0" err="1" smtClean="0">
                <a:solidFill>
                  <a:srgbClr val="3A001D"/>
                </a:solidFill>
                <a:latin typeface="Arial Narrow" pitchFamily="34" charset="0"/>
              </a:rPr>
              <a:t>ноч</a:t>
            </a:r>
            <a:r>
              <a:rPr lang="ru-RU" sz="3600" smtClean="0">
                <a:solidFill>
                  <a:srgbClr val="3A001D"/>
                </a:solidFill>
                <a:latin typeface="Arial Narrow" pitchFamily="34" charset="0"/>
              </a:rPr>
              <a:t>?,  </a:t>
            </a:r>
            <a:r>
              <a:rPr lang="ru-RU" sz="3600" dirty="0" err="1" smtClean="0">
                <a:solidFill>
                  <a:srgbClr val="3A001D"/>
                </a:solidFill>
                <a:latin typeface="Arial Narrow" pitchFamily="34" charset="0"/>
              </a:rPr>
              <a:t>полноч</a:t>
            </a:r>
            <a:r>
              <a:rPr lang="ru-RU" sz="3600" dirty="0" smtClean="0">
                <a:solidFill>
                  <a:srgbClr val="3A001D"/>
                </a:solidFill>
                <a:latin typeface="Arial Narrow" pitchFamily="34" charset="0"/>
              </a:rPr>
              <a:t>?,  </a:t>
            </a:r>
            <a:r>
              <a:rPr lang="ru-RU" sz="3600" dirty="0" err="1" smtClean="0">
                <a:solidFill>
                  <a:srgbClr val="3A001D"/>
                </a:solidFill>
                <a:latin typeface="Arial Narrow" pitchFamily="34" charset="0"/>
              </a:rPr>
              <a:t>доч</a:t>
            </a:r>
            <a:r>
              <a:rPr lang="ru-RU" sz="3600" dirty="0" smtClean="0">
                <a:solidFill>
                  <a:srgbClr val="3A001D"/>
                </a:solidFill>
                <a:latin typeface="Arial Narrow" pitchFamily="34" charset="0"/>
              </a:rPr>
              <a:t>?, карандаш?</a:t>
            </a:r>
            <a:endParaRPr lang="ru-RU" sz="3600" dirty="0" smtClean="0">
              <a:solidFill>
                <a:srgbClr val="3A001D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18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58</TotalTime>
  <Words>230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Конспект урока русского языка по теме: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Записать слова в два столбика: в первый-с ь на конце, во второй- без 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урока русского языка по теме:</dc:title>
  <dc:creator>USER</dc:creator>
  <cp:lastModifiedBy>USER</cp:lastModifiedBy>
  <cp:revision>6</cp:revision>
  <dcterms:created xsi:type="dcterms:W3CDTF">2012-01-25T17:09:53Z</dcterms:created>
  <dcterms:modified xsi:type="dcterms:W3CDTF">2012-01-25T18:18:53Z</dcterms:modified>
</cp:coreProperties>
</file>