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2" r:id="rId4"/>
    <p:sldId id="265" r:id="rId5"/>
    <p:sldId id="263" r:id="rId6"/>
    <p:sldId id="267" r:id="rId7"/>
    <p:sldId id="266" r:id="rId8"/>
    <p:sldId id="268" r:id="rId9"/>
    <p:sldId id="269" r:id="rId10"/>
    <p:sldId id="264" r:id="rId11"/>
    <p:sldId id="271" r:id="rId12"/>
    <p:sldId id="270" r:id="rId13"/>
    <p:sldId id="258" r:id="rId14"/>
    <p:sldId id="262" r:id="rId15"/>
    <p:sldId id="259" r:id="rId16"/>
    <p:sldId id="260" r:id="rId17"/>
    <p:sldId id="261"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2821" autoAdjust="0"/>
  </p:normalViewPr>
  <p:slideViewPr>
    <p:cSldViewPr>
      <p:cViewPr varScale="1">
        <p:scale>
          <a:sx n="68" d="100"/>
          <a:sy n="68" d="100"/>
        </p:scale>
        <p:origin x="-144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BC8B1C-53BC-4F4A-A694-DB0F1AD36C1B}" type="datetimeFigureOut">
              <a:rPr lang="ru-RU" smtClean="0"/>
              <a:pPr/>
              <a:t>01.03.2013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587998-BCC1-4D3E-A2D3-1A0DD367FA0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BC8B1C-53BC-4F4A-A694-DB0F1AD36C1B}" type="datetimeFigureOut">
              <a:rPr lang="ru-RU" smtClean="0"/>
              <a:pPr/>
              <a:t>01.03.2013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587998-BCC1-4D3E-A2D3-1A0DD367FA0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BC8B1C-53BC-4F4A-A694-DB0F1AD36C1B}" type="datetimeFigureOut">
              <a:rPr lang="ru-RU" smtClean="0"/>
              <a:pPr/>
              <a:t>01.03.2013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587998-BCC1-4D3E-A2D3-1A0DD367FA0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BC8B1C-53BC-4F4A-A694-DB0F1AD36C1B}" type="datetimeFigureOut">
              <a:rPr lang="ru-RU" smtClean="0"/>
              <a:pPr/>
              <a:t>01.03.2013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587998-BCC1-4D3E-A2D3-1A0DD367FA0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BC8B1C-53BC-4F4A-A694-DB0F1AD36C1B}" type="datetimeFigureOut">
              <a:rPr lang="ru-RU" smtClean="0"/>
              <a:pPr/>
              <a:t>01.03.2013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587998-BCC1-4D3E-A2D3-1A0DD367FA0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BC8B1C-53BC-4F4A-A694-DB0F1AD36C1B}" type="datetimeFigureOut">
              <a:rPr lang="ru-RU" smtClean="0"/>
              <a:pPr/>
              <a:t>01.03.2013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587998-BCC1-4D3E-A2D3-1A0DD367FA0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BC8B1C-53BC-4F4A-A694-DB0F1AD36C1B}" type="datetimeFigureOut">
              <a:rPr lang="ru-RU" smtClean="0"/>
              <a:pPr/>
              <a:t>01.03.2013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6587998-BCC1-4D3E-A2D3-1A0DD367FA0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BC8B1C-53BC-4F4A-A694-DB0F1AD36C1B}" type="datetimeFigureOut">
              <a:rPr lang="ru-RU" smtClean="0"/>
              <a:pPr/>
              <a:t>01.03.2013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6587998-BCC1-4D3E-A2D3-1A0DD367FA0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BC8B1C-53BC-4F4A-A694-DB0F1AD36C1B}" type="datetimeFigureOut">
              <a:rPr lang="ru-RU" smtClean="0"/>
              <a:pPr/>
              <a:t>01.03.2013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6587998-BCC1-4D3E-A2D3-1A0DD367FA0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BC8B1C-53BC-4F4A-A694-DB0F1AD36C1B}" type="datetimeFigureOut">
              <a:rPr lang="ru-RU" smtClean="0"/>
              <a:pPr/>
              <a:t>01.03.2013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587998-BCC1-4D3E-A2D3-1A0DD367FA0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BC8B1C-53BC-4F4A-A694-DB0F1AD36C1B}" type="datetimeFigureOut">
              <a:rPr lang="ru-RU" smtClean="0"/>
              <a:pPr/>
              <a:t>01.03.2013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587998-BCC1-4D3E-A2D3-1A0DD367FA0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BC8B1C-53BC-4F4A-A694-DB0F1AD36C1B}" type="datetimeFigureOut">
              <a:rPr lang="ru-RU" smtClean="0"/>
              <a:pPr/>
              <a:t>01.03.2013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587998-BCC1-4D3E-A2D3-1A0DD367FA0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hyperlink" Target="http://images.yandex.ru/yandsearch?ed=1&amp;text=%D0%9D%D0%9B%D0%9E&amp;p=36&amp;img_url=medem.kiev.ua/files/images/0,,14277428-EX,00.jpg&amp;rpt=simage" TargetMode="Externa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www.sovmusic.ru/download.php?fname=zemlyaze" TargetMode="External"/><Relationship Id="rId7" Type="http://schemas.openxmlformats.org/officeDocument/2006/relationships/hyperlink" Target="http://www.youtube.com/watch?v=KMAP2wK8amA" TargetMode="External"/><Relationship Id="rId2" Type="http://schemas.openxmlformats.org/officeDocument/2006/relationships/hyperlink" Target="http://www.sovmusic.ru/download.php?fname=pokosmos" TargetMode="External"/><Relationship Id="rId1" Type="http://schemas.openxmlformats.org/officeDocument/2006/relationships/slideLayout" Target="../slideLayouts/slideLayout7.xml"/><Relationship Id="rId6" Type="http://schemas.openxmlformats.org/officeDocument/2006/relationships/hyperlink" Target="http://www.sovmusic.ru/sam_download.php?fname=s6974" TargetMode="External"/><Relationship Id="rId5" Type="http://schemas.openxmlformats.org/officeDocument/2006/relationships/hyperlink" Target="http://www.sovmusic.ru/download.php?fname=iamearth" TargetMode="External"/><Relationship Id="rId4" Type="http://schemas.openxmlformats.org/officeDocument/2006/relationships/hyperlink" Target="http://www.sovmusic.ru/download.php?fname=yazemly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hochu.vkosmos.ru/?p=196" TargetMode="External"/><Relationship Id="rId2" Type="http://schemas.openxmlformats.org/officeDocument/2006/relationships/hyperlink" Target="http://video.oboz.ua/movie.php?dmE9MSZpZD0yMTE4JnRhZz01NTQmdnQ9MA=="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учитель\Мои документы\Мои рисунки\1.bmp"/>
          <p:cNvPicPr>
            <a:picLocks noChangeAspect="1" noChangeArrowheads="1"/>
          </p:cNvPicPr>
          <p:nvPr/>
        </p:nvPicPr>
        <p:blipFill>
          <a:blip r:embed="rId2"/>
          <a:srcRect/>
          <a:stretch>
            <a:fillRect/>
          </a:stretch>
        </p:blipFill>
        <p:spPr bwMode="auto">
          <a:xfrm>
            <a:off x="2071670" y="3429000"/>
            <a:ext cx="3286148" cy="2959884"/>
          </a:xfrm>
          <a:prstGeom prst="rect">
            <a:avLst/>
          </a:prstGeom>
          <a:noFill/>
        </p:spPr>
      </p:pic>
      <p:sp>
        <p:nvSpPr>
          <p:cNvPr id="5" name="Прямоугольник 4"/>
          <p:cNvSpPr/>
          <p:nvPr/>
        </p:nvSpPr>
        <p:spPr>
          <a:xfrm>
            <a:off x="785786" y="1428736"/>
            <a:ext cx="7215238" cy="1446550"/>
          </a:xfrm>
          <a:prstGeom prst="rect">
            <a:avLst/>
          </a:prstGeom>
        </p:spPr>
        <p:txBody>
          <a:bodyPr wrap="square">
            <a:spAutoFit/>
          </a:bodyPr>
          <a:lstStyle/>
          <a:p>
            <a:pPr algn="ctr"/>
            <a:r>
              <a:rPr lang="tt-RU" sz="4400" b="1" cap="all" spc="0" dirty="0" smtClean="0">
                <a:ln w="9000" cmpd="sng">
                  <a:solidFill>
                    <a:schemeClr val="accent4">
                      <a:shade val="50000"/>
                      <a:satMod val="120000"/>
                    </a:schemeClr>
                  </a:solidFill>
                  <a:prstDash val="solid"/>
                </a:ln>
                <a:solidFill>
                  <a:srgbClr val="00B0F0"/>
                </a:solidFill>
                <a:effectLst>
                  <a:reflection blurRad="12700" stA="28000" endPos="45000" dist="1000" dir="5400000" sy="-100000" algn="bl" rotWithShape="0"/>
                </a:effectLst>
                <a:latin typeface="Times New Roman" pitchFamily="18" charset="0"/>
                <a:cs typeface="Times New Roman" pitchFamily="18" charset="0"/>
              </a:rPr>
              <a:t>Галәмдә – </a:t>
            </a:r>
          </a:p>
          <a:p>
            <a:pPr algn="ctr"/>
            <a:r>
              <a:rPr lang="tt-RU" sz="4400" b="1" cap="all" spc="0" dirty="0" smtClean="0">
                <a:ln w="9000" cmpd="sng">
                  <a:solidFill>
                    <a:schemeClr val="accent4">
                      <a:shade val="50000"/>
                      <a:satMod val="120000"/>
                    </a:schemeClr>
                  </a:solidFill>
                  <a:prstDash val="solid"/>
                </a:ln>
                <a:solidFill>
                  <a:srgbClr val="00B0F0"/>
                </a:solidFill>
                <a:effectLst>
                  <a:reflection blurRad="12700" stA="28000" endPos="45000" dist="1000" dir="5400000" sy="-100000" algn="bl" rotWithShape="0"/>
                </a:effectLst>
                <a:latin typeface="Times New Roman" pitchFamily="18" charset="0"/>
                <a:cs typeface="Times New Roman" pitchFamily="18" charset="0"/>
              </a:rPr>
              <a:t>кеше батырлыгы</a:t>
            </a:r>
            <a:endParaRPr lang="ru-RU" sz="4400" b="1" cap="all" spc="0" dirty="0">
              <a:ln w="9000" cmpd="sng">
                <a:solidFill>
                  <a:schemeClr val="accent4">
                    <a:shade val="50000"/>
                    <a:satMod val="120000"/>
                  </a:schemeClr>
                </a:solidFill>
                <a:prstDash val="solid"/>
              </a:ln>
              <a:solidFill>
                <a:srgbClr val="00B0F0"/>
              </a:solidFill>
              <a:effectLst>
                <a:reflection blurRad="12700" stA="28000" endPos="45000" dist="1000" dir="5400000" sy="-100000" algn="bl" rotWithShape="0"/>
              </a:effectLst>
              <a:latin typeface="Times New Roman" pitchFamily="18" charset="0"/>
              <a:cs typeface="Times New Roman" pitchFamily="18" charset="0"/>
            </a:endParaRPr>
          </a:p>
        </p:txBody>
      </p:sp>
      <p:sp>
        <p:nvSpPr>
          <p:cNvPr id="17409" name="Rectangle 1"/>
          <p:cNvSpPr>
            <a:spLocks noChangeArrowheads="1"/>
          </p:cNvSpPr>
          <p:nvPr/>
        </p:nvSpPr>
        <p:spPr bwMode="auto">
          <a:xfrm>
            <a:off x="1357290" y="428604"/>
            <a:ext cx="657229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tt-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Татарстан Республикасы Сарман муни</a:t>
            </a:r>
            <a:r>
              <a:rPr kumimoji="0" lang="ru-RU"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ципаль</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районы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МБББУ </a:t>
            </a:r>
            <a:r>
              <a:rPr kumimoji="0" lang="tt-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ru-RU"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Азалак</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tt-RU" sz="2000" dirty="0" smtClean="0">
                <a:latin typeface="Times New Roman" pitchFamily="18" charset="0"/>
                <a:ea typeface="Calibri" pitchFamily="34" charset="0"/>
                <a:cs typeface="Times New Roman" pitchFamily="18" charset="0"/>
              </a:rPr>
              <a:t>төп</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гомумбелем</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бир</a:t>
            </a:r>
            <a:r>
              <a:rPr kumimoji="0" lang="tt-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ү мәктәбе”</a:t>
            </a:r>
            <a:endParaRPr kumimoji="0" lang="tt-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7410" name="Rectangle 2"/>
          <p:cNvSpPr>
            <a:spLocks noChangeArrowheads="1"/>
          </p:cNvSpPr>
          <p:nvPr/>
        </p:nvSpPr>
        <p:spPr bwMode="auto">
          <a:xfrm>
            <a:off x="5143504" y="5072074"/>
            <a:ext cx="3286148" cy="1154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lang="tt-RU" sz="2000" dirty="0" smtClean="0">
                <a:latin typeface="Times New Roman" pitchFamily="18" charset="0"/>
                <a:ea typeface="Calibri" pitchFamily="34" charset="0"/>
                <a:cs typeface="Times New Roman" pitchFamily="18" charset="0"/>
              </a:rPr>
              <a:t>6 нчы</a:t>
            </a:r>
            <a:r>
              <a:rPr kumimoji="0" lang="tt-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tt-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класс җитәкчесе</a:t>
            </a:r>
            <a:endParaRPr kumimoji="0" lang="ru-RU" sz="900" b="0" i="0" u="none" strike="noStrike" cap="none" normalizeH="0" baseline="0" dirty="0" smtClean="0">
              <a:ln>
                <a:noFill/>
              </a:ln>
              <a:solidFill>
                <a:schemeClr val="tx1"/>
              </a:solidFill>
              <a:effectLst/>
              <a:latin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tt-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Мубаракшина Л.С.</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tt-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2012 </a:t>
            </a:r>
            <a:r>
              <a:rPr kumimoji="0" lang="tt-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нче ел, апрел</a:t>
            </a:r>
            <a:r>
              <a:rPr kumimoji="0" lang="ru-RU"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ь</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214282" y="214290"/>
            <a:ext cx="871543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t-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“Без дөньяда ялгызмы?” “Күктә ни булмас дисең, очсыз –кырыйсыз күк бит ул ”,-дигән бөек Тукаебыз. Борынгы заманнардан ук кешкләр күктәге йолдызларны күзәтеп, аларга исемнәр биреп, аларны төрле фигураларга охшатып легендалар чыгарганнар. Моннан300 еллар элек Римдагы Чәчәкләр мәйданында Джордано Бруноны инквизиция утта яндырып үтерә. Җәзалау алдыннан инквизитор Бруноны үгетли: “Джордано, бәлки, син хаклыдыр, безгә охшаш кешеләр чит йолдызларда да яшидер, ләкин халык мондый белемнәргә әлегә ия түгел. Чиркәү халыкны котыртмаска һәм үз фикерләреңнән кире кайтырга чакыра. Үз фикереңнән баш тарт,алай эшләмәсәң –сиңа үлем!” Джордано үз фикереннән кире кайтмый, ялкын аша үзенә сузылган тәрене кире кага һәм янып үлә.</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Хәзерге вакытта бары тик безнең Җирдә генә җан ияләре бар дип тәкърарлаучы галимне табу мөмкин түгел.Галимнәр бары тик безнең Галактикада ничә цивилизация барлыгын ачыклаганда гына бәхәскә керә.</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Эфирда “акыл буенча безгә иш” җан ияләренең сигналларын эзләү бара. Хәтта Бөтендөнья астронавтика академиясендә махсус комиссия эшли, әгәр чит планетаныкылар безгә мөрәҗәгать итсәләр,нишләргә дигән сорауга җавап эзлиләр. Кеше космоска оча башлагач,чит планетадагылар белән аралашу туар дигән фикер дә әлегә чынга ашмады. Ә кайбер галимнәр фикеренчә, Җиргә чит планета вәкилләре аз дигәндә 10 мең тапкыр килгән. Бу күктән уйлап чыгарылган саннар түгел, нәкъ менә фәнни дәлилләргә нигезләнгән саннар.</a:t>
            </a:r>
            <a:endParaRPr kumimoji="0" lang="tt-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WordArt 2"/>
          <p:cNvSpPr>
            <a:spLocks noChangeArrowheads="1" noChangeShapeType="1" noTextEdit="1"/>
          </p:cNvSpPr>
          <p:nvPr/>
        </p:nvSpPr>
        <p:spPr bwMode="auto">
          <a:xfrm>
            <a:off x="928662" y="1285860"/>
            <a:ext cx="7239025" cy="1238241"/>
          </a:xfrm>
          <a:prstGeom prst="rect">
            <a:avLst/>
          </a:prstGeom>
        </p:spPr>
        <p:txBody>
          <a:bodyPr wrap="none" fromWordArt="1">
            <a:prstTxWarp prst="textPlain">
              <a:avLst>
                <a:gd name="adj" fmla="val 50000"/>
              </a:avLst>
            </a:prstTxWarp>
          </a:bodyPr>
          <a:lstStyle/>
          <a:p>
            <a:pPr algn="ctr" rtl="0"/>
            <a:r>
              <a:rPr lang="ru-RU" sz="3600" b="1" kern="10" spc="0" dirty="0" smtClean="0">
                <a:ln w="12700">
                  <a:solidFill>
                    <a:srgbClr val="3333CC"/>
                  </a:solidFill>
                  <a:round/>
                  <a:headEnd/>
                  <a:tailEnd/>
                </a:ln>
                <a:solidFill>
                  <a:srgbClr val="B2B2B2">
                    <a:alpha val="50000"/>
                  </a:srgbClr>
                </a:solidFill>
                <a:effectLst>
                  <a:outerShdw dist="45791" dir="2021404" algn="ctr" rotWithShape="0">
                    <a:srgbClr val="9999FF"/>
                  </a:outerShdw>
                </a:effectLst>
                <a:latin typeface="Times New Roman"/>
                <a:cs typeface="Times New Roman"/>
              </a:rPr>
              <a:t>Без </a:t>
            </a:r>
            <a:r>
              <a:rPr lang="ru-RU" sz="3600" b="1" kern="10" spc="0" dirty="0" err="1" smtClean="0">
                <a:ln w="12700">
                  <a:solidFill>
                    <a:srgbClr val="3333CC"/>
                  </a:solidFill>
                  <a:round/>
                  <a:headEnd/>
                  <a:tailEnd/>
                </a:ln>
                <a:solidFill>
                  <a:srgbClr val="B2B2B2">
                    <a:alpha val="50000"/>
                  </a:srgbClr>
                </a:solidFill>
                <a:effectLst>
                  <a:outerShdw dist="45791" dir="2021404" algn="ctr" rotWithShape="0">
                    <a:srgbClr val="9999FF"/>
                  </a:outerShdw>
                </a:effectLst>
                <a:latin typeface="Times New Roman"/>
                <a:cs typeface="Times New Roman"/>
              </a:rPr>
              <a:t>дөньяда ялгызмы</a:t>
            </a:r>
            <a:endParaRPr lang="ru-RU" sz="3600" b="1" kern="10" spc="0" dirty="0">
              <a:ln w="12700">
                <a:solidFill>
                  <a:srgbClr val="3333CC"/>
                </a:solidFill>
                <a:round/>
                <a:headEnd/>
                <a:tailEnd/>
              </a:ln>
              <a:solidFill>
                <a:srgbClr val="B2B2B2">
                  <a:alpha val="50000"/>
                </a:srgbClr>
              </a:solidFill>
              <a:effectLst>
                <a:outerShdw dist="45791" dir="2021404" algn="ctr" rotWithShape="0">
                  <a:srgbClr val="9999FF"/>
                </a:outerShdw>
              </a:effectLst>
              <a:latin typeface="Times New Roman"/>
              <a:cs typeface="Times New Roman"/>
            </a:endParaRPr>
          </a:p>
        </p:txBody>
      </p:sp>
      <p:sp>
        <p:nvSpPr>
          <p:cNvPr id="2051" name="Rectangle 3"/>
          <p:cNvSpPr>
            <a:spLocks noChangeArrowheads="1"/>
          </p:cNvSpPr>
          <p:nvPr/>
        </p:nvSpPr>
        <p:spPr bwMode="auto">
          <a:xfrm>
            <a:off x="1071538" y="3714752"/>
            <a:ext cx="671517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tt-RU" sz="24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a:t>
            </a:r>
            <a:r>
              <a:rPr kumimoji="0" lang="tt-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үктә ни булмас дисең, очсыз-кырыйсыз күк бит ул</a:t>
            </a:r>
            <a:r>
              <a:rPr kumimoji="0" lang="tt-RU" sz="24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tt-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дигән бөек Тукаебыз</a:t>
            </a:r>
            <a:endParaRPr kumimoji="0" lang="tt-RU" sz="2400" b="1"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500034" y="369332"/>
            <a:ext cx="864396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t>
            </a:r>
            <a:r>
              <a:rPr kumimoji="0" lang="ru-RU" sz="1800" b="0" i="0" u="none" strike="noStrike" cap="none" normalizeH="0" baseline="0" dirty="0" err="1" smtClean="0">
                <a:ln>
                  <a:noFill/>
                </a:ln>
                <a:solidFill>
                  <a:schemeClr val="tx1"/>
                </a:solidFill>
                <a:effectLst/>
                <a:latin typeface="Times New Roman" pitchFamily="18" charset="0"/>
                <a:cs typeface="Times New Roman" pitchFamily="18" charset="0"/>
              </a:rPr>
              <a:t>Бразилиядә фермага</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НЛО </a:t>
            </a:r>
            <a:r>
              <a:rPr kumimoji="0" lang="ru-RU" sz="1800" i="0" u="none" strike="noStrike" cap="none" normalizeH="0" baseline="0" dirty="0" err="1" smtClean="0">
                <a:ln>
                  <a:noFill/>
                </a:ln>
                <a:solidFill>
                  <a:schemeClr val="tx1"/>
                </a:solidFill>
                <a:effectLst/>
                <a:latin typeface="Times New Roman" pitchFamily="18" charset="0"/>
                <a:cs typeface="Times New Roman" pitchFamily="18" charset="0"/>
              </a:rPr>
              <a:t>төшә</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p>
        </p:txBody>
      </p:sp>
      <p:pic>
        <p:nvPicPr>
          <p:cNvPr id="27651" name="Picture 3" descr="http://im4-tub.yandex.net/i?id=298884729-07-24">
            <a:hlinkClick r:id="rId2"/>
          </p:cNvPr>
          <p:cNvPicPr>
            <a:picLocks noChangeAspect="1" noChangeArrowheads="1"/>
          </p:cNvPicPr>
          <p:nvPr/>
        </p:nvPicPr>
        <p:blipFill>
          <a:blip r:embed="rId3"/>
          <a:srcRect/>
          <a:stretch>
            <a:fillRect/>
          </a:stretch>
        </p:blipFill>
        <p:spPr bwMode="auto">
          <a:xfrm>
            <a:off x="642909" y="785794"/>
            <a:ext cx="2487571" cy="1857388"/>
          </a:xfrm>
          <a:prstGeom prst="rect">
            <a:avLst/>
          </a:prstGeom>
          <a:noFill/>
        </p:spPr>
      </p:pic>
      <p:pic>
        <p:nvPicPr>
          <p:cNvPr id="27653" name="Picture 5" descr="http://im2-tub.yandex.net/i?id=310329732-03-24"/>
          <p:cNvPicPr>
            <a:picLocks noChangeAspect="1" noChangeArrowheads="1"/>
          </p:cNvPicPr>
          <p:nvPr/>
        </p:nvPicPr>
        <p:blipFill>
          <a:blip r:embed="rId4"/>
          <a:srcRect/>
          <a:stretch>
            <a:fillRect/>
          </a:stretch>
        </p:blipFill>
        <p:spPr bwMode="auto">
          <a:xfrm>
            <a:off x="5929321" y="214290"/>
            <a:ext cx="2296219" cy="1714512"/>
          </a:xfrm>
          <a:prstGeom prst="rect">
            <a:avLst/>
          </a:prstGeom>
          <a:noFill/>
        </p:spPr>
      </p:pic>
      <p:sp>
        <p:nvSpPr>
          <p:cNvPr id="27654" name="Rectangle 6"/>
          <p:cNvSpPr>
            <a:spLocks noChangeArrowheads="1"/>
          </p:cNvSpPr>
          <p:nvPr/>
        </p:nvSpPr>
        <p:spPr bwMode="auto">
          <a:xfrm>
            <a:off x="5500694" y="2143116"/>
            <a:ext cx="307183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t>
            </a:r>
            <a:r>
              <a:rPr kumimoji="0" lang="ru-RU" sz="1800" b="0" i="0" u="none" strike="noStrike" cap="none" normalizeH="0" baseline="0" dirty="0" err="1" smtClean="0">
                <a:ln>
                  <a:noFill/>
                </a:ln>
                <a:solidFill>
                  <a:schemeClr val="tx1"/>
                </a:solidFill>
                <a:effectLst/>
                <a:latin typeface="Times New Roman" pitchFamily="18" charset="0"/>
                <a:cs typeface="Times New Roman" pitchFamily="18" charset="0"/>
              </a:rPr>
              <a:t>Крымда</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НЛО</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p>
        </p:txBody>
      </p:sp>
      <p:pic>
        <p:nvPicPr>
          <p:cNvPr id="27656" name="Picture 8" descr="http://im6-tub.yandex.net/i?id=338598324-10-24"/>
          <p:cNvPicPr>
            <a:picLocks noChangeAspect="1" noChangeArrowheads="1"/>
          </p:cNvPicPr>
          <p:nvPr/>
        </p:nvPicPr>
        <p:blipFill>
          <a:blip r:embed="rId5"/>
          <a:srcRect/>
          <a:stretch>
            <a:fillRect/>
          </a:stretch>
        </p:blipFill>
        <p:spPr bwMode="auto">
          <a:xfrm>
            <a:off x="714348" y="4429132"/>
            <a:ext cx="2002805" cy="1495429"/>
          </a:xfrm>
          <a:prstGeom prst="rect">
            <a:avLst/>
          </a:prstGeom>
          <a:noFill/>
        </p:spPr>
      </p:pic>
      <p:sp>
        <p:nvSpPr>
          <p:cNvPr id="27657" name="Rectangle 9"/>
          <p:cNvSpPr>
            <a:spLocks noChangeArrowheads="1"/>
          </p:cNvSpPr>
          <p:nvPr/>
        </p:nvSpPr>
        <p:spPr bwMode="auto">
          <a:xfrm>
            <a:off x="571472" y="6000768"/>
            <a:ext cx="3500462" cy="301036"/>
          </a:xfrm>
          <a:prstGeom prst="rect">
            <a:avLst/>
          </a:prstGeom>
          <a:noFill/>
          <a:ln w="9525">
            <a:noFill/>
            <a:miter lim="800000"/>
            <a:headEnd/>
            <a:tailEnd/>
          </a:ln>
          <a:effectLst/>
        </p:spPr>
        <p:txBody>
          <a:bodyPr vert="horz" wrap="square" lIns="0" tIns="0" rIns="0" bIns="23805"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ru-RU" b="1" i="0" u="none" strike="noStrike" cap="none" normalizeH="0" baseline="0" dirty="0" err="1" smtClean="0">
                <a:ln>
                  <a:noFill/>
                </a:ln>
                <a:solidFill>
                  <a:schemeClr val="tx1"/>
                </a:solidFill>
                <a:effectLst/>
                <a:latin typeface="Times New Roman" pitchFamily="18" charset="0"/>
                <a:cs typeface="Times New Roman" pitchFamily="18" charset="0"/>
              </a:rPr>
              <a:t>НЛО</a:t>
            </a:r>
            <a:r>
              <a:rPr lang="ru-RU" dirty="0" err="1" smtClean="0">
                <a:latin typeface="Times New Roman" pitchFamily="18" charset="0"/>
                <a:cs typeface="Times New Roman" pitchFamily="18" charset="0"/>
              </a:rPr>
              <a:t>ны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күрүчеләрнең фотолары</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8" name="Picture 2" descr="C:\Documents and Settings\учитель\Мои документы\Мои рисунки\4.bmp"/>
          <p:cNvPicPr>
            <a:picLocks noChangeAspect="1" noChangeArrowheads="1"/>
          </p:cNvPicPr>
          <p:nvPr/>
        </p:nvPicPr>
        <p:blipFill>
          <a:blip r:embed="rId6">
            <a:lum bright="36000" contrast="1000"/>
          </a:blip>
          <a:srcRect/>
          <a:stretch>
            <a:fillRect/>
          </a:stretch>
        </p:blipFill>
        <p:spPr bwMode="auto">
          <a:xfrm>
            <a:off x="5786446" y="4214818"/>
            <a:ext cx="2786077" cy="2098845"/>
          </a:xfrm>
          <a:prstGeom prst="rect">
            <a:avLst/>
          </a:prstGeom>
          <a:noFill/>
        </p:spPr>
      </p:pic>
      <p:pic>
        <p:nvPicPr>
          <p:cNvPr id="27659" name="Picture 11" descr="http://im0-tub.yandex.net/i?id=76896593-17-24"/>
          <p:cNvPicPr>
            <a:picLocks noChangeAspect="1" noChangeArrowheads="1"/>
          </p:cNvPicPr>
          <p:nvPr/>
        </p:nvPicPr>
        <p:blipFill>
          <a:blip r:embed="rId7"/>
          <a:srcRect/>
          <a:stretch>
            <a:fillRect/>
          </a:stretch>
        </p:blipFill>
        <p:spPr bwMode="auto">
          <a:xfrm>
            <a:off x="3428992" y="2000240"/>
            <a:ext cx="2136419" cy="1690693"/>
          </a:xfrm>
          <a:prstGeom prst="rect">
            <a:avLst/>
          </a:prstGeom>
          <a:noFill/>
        </p:spPr>
      </p:pic>
      <p:sp>
        <p:nvSpPr>
          <p:cNvPr id="27660" name="Rectangle 12"/>
          <p:cNvSpPr>
            <a:spLocks noChangeArrowheads="1"/>
          </p:cNvSpPr>
          <p:nvPr/>
        </p:nvSpPr>
        <p:spPr bwMode="auto">
          <a:xfrm>
            <a:off x="2428860" y="3786190"/>
            <a:ext cx="442912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err="1" smtClean="0">
                <a:ln>
                  <a:noFill/>
                </a:ln>
                <a:solidFill>
                  <a:schemeClr val="tx1"/>
                </a:solidFill>
                <a:effectLst/>
                <a:latin typeface="Times New Roman" pitchFamily="18" charset="0"/>
                <a:cs typeface="Times New Roman" pitchFamily="18" charset="0"/>
              </a:rPr>
              <a:t>Кытай</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1800" b="0" i="0" u="none" strike="noStrike" cap="none" normalizeH="0" baseline="0" dirty="0" err="1" smtClean="0">
                <a:ln>
                  <a:noFill/>
                </a:ln>
                <a:solidFill>
                  <a:schemeClr val="tx1"/>
                </a:solidFill>
                <a:effectLst/>
                <a:latin typeface="Times New Roman" pitchFamily="18" charset="0"/>
                <a:cs typeface="Times New Roman" pitchFamily="18" charset="0"/>
              </a:rPr>
              <a:t>шахтерлары</a:t>
            </a: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НЛО </a:t>
            </a:r>
            <a:r>
              <a:rPr kumimoji="0" lang="ru-RU" sz="1800" i="0" u="none" strike="noStrike" cap="none" normalizeH="0" baseline="0" dirty="0" err="1" smtClean="0">
                <a:ln>
                  <a:noFill/>
                </a:ln>
                <a:solidFill>
                  <a:schemeClr val="tx1"/>
                </a:solidFill>
                <a:effectLst/>
                <a:latin typeface="Times New Roman" pitchFamily="18" charset="0"/>
                <a:cs typeface="Times New Roman" pitchFamily="18" charset="0"/>
              </a:rPr>
              <a:t>калдыкларын</a:t>
            </a:r>
            <a:r>
              <a:rPr kumimoji="0" lang="ru-RU" sz="180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1800" i="0" u="none" strike="noStrike" cap="none" normalizeH="0" baseline="0" dirty="0" err="1" smtClean="0">
                <a:ln>
                  <a:noFill/>
                </a:ln>
                <a:solidFill>
                  <a:schemeClr val="tx1"/>
                </a:solidFill>
                <a:effectLst/>
                <a:latin typeface="Times New Roman" pitchFamily="18" charset="0"/>
                <a:cs typeface="Times New Roman" pitchFamily="18" charset="0"/>
              </a:rPr>
              <a:t>казып</a:t>
            </a:r>
            <a:r>
              <a:rPr kumimoji="0" lang="ru-RU" sz="180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1800" i="0" u="none" strike="noStrike" cap="none" normalizeH="0" baseline="0" dirty="0" err="1" smtClean="0">
                <a:ln>
                  <a:noFill/>
                </a:ln>
                <a:solidFill>
                  <a:schemeClr val="tx1"/>
                </a:solidFill>
                <a:effectLst/>
                <a:latin typeface="Times New Roman" pitchFamily="18" charset="0"/>
                <a:cs typeface="Times New Roman" pitchFamily="18" charset="0"/>
              </a:rPr>
              <a:t>табалар</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C:\Documents and Settings\Учитель\Мои документы\Мои рисунки\й.jpeg"/>
          <p:cNvPicPr>
            <a:picLocks noChangeAspect="1" noChangeArrowheads="1"/>
          </p:cNvPicPr>
          <p:nvPr/>
        </p:nvPicPr>
        <p:blipFill>
          <a:blip r:embed="rId2"/>
          <a:srcRect/>
          <a:stretch>
            <a:fillRect/>
          </a:stretch>
        </p:blipFill>
        <p:spPr bwMode="auto">
          <a:xfrm>
            <a:off x="357158" y="1785926"/>
            <a:ext cx="2846529" cy="1973594"/>
          </a:xfrm>
          <a:prstGeom prst="rect">
            <a:avLst/>
          </a:prstGeom>
          <a:noFill/>
        </p:spPr>
      </p:pic>
      <p:pic>
        <p:nvPicPr>
          <p:cNvPr id="7170" name="Picture 2" descr="C:\Documents and Settings\Учитель\Мои документы\Мои рисунки\ө.jpeg"/>
          <p:cNvPicPr>
            <a:picLocks noChangeAspect="1" noChangeArrowheads="1"/>
          </p:cNvPicPr>
          <p:nvPr/>
        </p:nvPicPr>
        <p:blipFill>
          <a:blip r:embed="rId3"/>
          <a:srcRect/>
          <a:stretch>
            <a:fillRect/>
          </a:stretch>
        </p:blipFill>
        <p:spPr bwMode="auto">
          <a:xfrm>
            <a:off x="6072198" y="1714488"/>
            <a:ext cx="2768547" cy="2071702"/>
          </a:xfrm>
          <a:prstGeom prst="rect">
            <a:avLst/>
          </a:prstGeom>
          <a:noFill/>
        </p:spPr>
      </p:pic>
      <p:sp>
        <p:nvSpPr>
          <p:cNvPr id="3" name="Содержимое 2"/>
          <p:cNvSpPr>
            <a:spLocks noGrp="1"/>
          </p:cNvSpPr>
          <p:nvPr>
            <p:ph idx="1"/>
          </p:nvPr>
        </p:nvSpPr>
        <p:spPr>
          <a:xfrm>
            <a:off x="457200" y="428604"/>
            <a:ext cx="8229600" cy="5857916"/>
          </a:xfrm>
        </p:spPr>
        <p:txBody>
          <a:bodyPr/>
          <a:lstStyle/>
          <a:p>
            <a:pPr>
              <a:buNone/>
            </a:pPr>
            <a:r>
              <a:rPr lang="ru-RU" dirty="0" smtClean="0">
                <a:latin typeface="Times New Roman" pitchFamily="18" charset="0"/>
                <a:cs typeface="Times New Roman" pitchFamily="18" charset="0"/>
              </a:rPr>
              <a:t>    Алексей Леонов – </a:t>
            </a:r>
            <a:r>
              <a:rPr lang="ru-RU" dirty="0" err="1" smtClean="0">
                <a:latin typeface="Times New Roman" pitchFamily="18" charset="0"/>
                <a:cs typeface="Times New Roman" pitchFamily="18" charset="0"/>
              </a:rPr>
              <a:t>ачык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космоска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чыгучы</a:t>
            </a:r>
            <a:r>
              <a:rPr lang="ru-RU" dirty="0" smtClean="0">
                <a:latin typeface="Times New Roman" pitchFamily="18" charset="0"/>
                <a:cs typeface="Times New Roman" pitchFamily="18" charset="0"/>
              </a:rPr>
              <a:t>  </a:t>
            </a:r>
          </a:p>
          <a:p>
            <a:pPr>
              <a:buNone/>
            </a:pP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беренче</a:t>
            </a:r>
            <a:r>
              <a:rPr lang="ru-RU" dirty="0" smtClean="0">
                <a:latin typeface="Times New Roman" pitchFamily="18" charset="0"/>
                <a:cs typeface="Times New Roman" pitchFamily="18" charset="0"/>
              </a:rPr>
              <a:t> космонавт</a:t>
            </a:r>
            <a:endParaRPr lang="ru-RU" dirty="0">
              <a:latin typeface="Times New Roman" pitchFamily="18" charset="0"/>
              <a:cs typeface="Times New Roman" pitchFamily="18" charset="0"/>
            </a:endParaRPr>
          </a:p>
        </p:txBody>
      </p:sp>
      <p:pic>
        <p:nvPicPr>
          <p:cNvPr id="3073" name="Picture 1" descr="C:\Documents and Settings\учитель\Мои документы\Мои рисунки\7.bmp"/>
          <p:cNvPicPr>
            <a:picLocks noChangeAspect="1" noChangeArrowheads="1"/>
          </p:cNvPicPr>
          <p:nvPr/>
        </p:nvPicPr>
        <p:blipFill>
          <a:blip r:embed="rId4"/>
          <a:srcRect/>
          <a:stretch>
            <a:fillRect/>
          </a:stretch>
        </p:blipFill>
        <p:spPr bwMode="auto">
          <a:xfrm>
            <a:off x="2928926" y="4000504"/>
            <a:ext cx="3553715" cy="265924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857224" y="285728"/>
            <a:ext cx="800105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Валентина Терешкова - </a:t>
            </a:r>
            <a:r>
              <a:rPr kumimoji="0" lang="ru-RU" sz="2400" b="1" i="0" u="none" strike="noStrike" cap="none" normalizeH="0" baseline="0" dirty="0" err="1" smtClean="0">
                <a:ln>
                  <a:noFill/>
                </a:ln>
                <a:solidFill>
                  <a:schemeClr val="tx1"/>
                </a:solidFill>
                <a:effectLst/>
                <a:latin typeface="Times New Roman" pitchFamily="18" charset="0"/>
                <a:cs typeface="Times New Roman" pitchFamily="18" charset="0"/>
              </a:rPr>
              <a:t>беренче</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1" i="0" u="none" strike="noStrike" cap="none" normalizeH="0" baseline="0" dirty="0" err="1" smtClean="0">
                <a:ln>
                  <a:noFill/>
                </a:ln>
                <a:solidFill>
                  <a:schemeClr val="tx1"/>
                </a:solidFill>
                <a:effectLst/>
                <a:latin typeface="Times New Roman" pitchFamily="18" charset="0"/>
                <a:cs typeface="Times New Roman" pitchFamily="18" charset="0"/>
              </a:rPr>
              <a:t>хатын-кыз</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космонавт</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p>
        </p:txBody>
      </p:sp>
      <p:pic>
        <p:nvPicPr>
          <p:cNvPr id="17411" name="Picture 3" descr="C:\Documents and Settings\учитель\Мои документы\Мои рисунки\11.bmp"/>
          <p:cNvPicPr>
            <a:picLocks noChangeAspect="1" noChangeArrowheads="1"/>
          </p:cNvPicPr>
          <p:nvPr/>
        </p:nvPicPr>
        <p:blipFill>
          <a:blip r:embed="rId2"/>
          <a:srcRect/>
          <a:stretch>
            <a:fillRect/>
          </a:stretch>
        </p:blipFill>
        <p:spPr bwMode="auto">
          <a:xfrm>
            <a:off x="5286380" y="1857364"/>
            <a:ext cx="3086118" cy="3886222"/>
          </a:xfrm>
          <a:prstGeom prst="rect">
            <a:avLst/>
          </a:prstGeom>
          <a:noFill/>
        </p:spPr>
      </p:pic>
      <p:pic>
        <p:nvPicPr>
          <p:cNvPr id="17412" name="Picture 4" descr="C:\Documents and Settings\учитель\Мои документы\Мои рисунки\2.bmp"/>
          <p:cNvPicPr>
            <a:picLocks noChangeAspect="1" noChangeArrowheads="1"/>
          </p:cNvPicPr>
          <p:nvPr/>
        </p:nvPicPr>
        <p:blipFill>
          <a:blip r:embed="rId3"/>
          <a:srcRect/>
          <a:stretch>
            <a:fillRect/>
          </a:stretch>
        </p:blipFill>
        <p:spPr bwMode="auto">
          <a:xfrm>
            <a:off x="2143108" y="776864"/>
            <a:ext cx="2000264" cy="3125412"/>
          </a:xfrm>
          <a:prstGeom prst="rect">
            <a:avLst/>
          </a:prstGeom>
          <a:noFill/>
        </p:spPr>
      </p:pic>
      <p:pic>
        <p:nvPicPr>
          <p:cNvPr id="3073" name="Picture 1" descr="C:\Documents and Settings\Учитель\Мои документы\Мои рисунки\а.jpeg"/>
          <p:cNvPicPr>
            <a:picLocks noChangeAspect="1" noChangeArrowheads="1"/>
          </p:cNvPicPr>
          <p:nvPr/>
        </p:nvPicPr>
        <p:blipFill>
          <a:blip r:embed="rId4"/>
          <a:srcRect/>
          <a:stretch>
            <a:fillRect/>
          </a:stretch>
        </p:blipFill>
        <p:spPr bwMode="auto">
          <a:xfrm>
            <a:off x="1214414" y="4143380"/>
            <a:ext cx="3105167" cy="232887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1357290" y="4786322"/>
            <a:ext cx="6715172"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r>
            <a:br>
              <a:rPr kumimoji="0" lang="ru-RU" sz="1800" b="0" i="0" u="none" strike="noStrike" cap="none" normalizeH="0" baseline="0" dirty="0" smtClean="0">
                <a:ln>
                  <a:noFill/>
                </a:ln>
                <a:solidFill>
                  <a:schemeClr val="tx1"/>
                </a:solidFill>
                <a:effectLst/>
                <a:latin typeface="Arial" pitchFamily="34" charset="0"/>
              </a:rPr>
            </a:br>
            <a:r>
              <a:rPr kumimoji="0" lang="ru-RU" sz="1800" b="0" i="0" u="none" strike="noStrike" cap="none" normalizeH="0" baseline="0" dirty="0" smtClean="0">
                <a:ln>
                  <a:noFill/>
                </a:ln>
                <a:solidFill>
                  <a:schemeClr val="tx1"/>
                </a:solidFill>
                <a:effectLst/>
                <a:latin typeface="Arial" pitchFamily="34" charset="0"/>
              </a:rPr>
              <a:t/>
            </a:r>
            <a:br>
              <a:rPr kumimoji="0" lang="ru-RU" sz="1800" b="0" i="0" u="none" strike="noStrike" cap="none" normalizeH="0" baseline="0" dirty="0" smtClean="0">
                <a:ln>
                  <a:noFill/>
                </a:ln>
                <a:solidFill>
                  <a:schemeClr val="tx1"/>
                </a:solidFill>
                <a:effectLst/>
                <a:latin typeface="Arial" pitchFamily="34" charset="0"/>
              </a:rPr>
            </a:br>
            <a:r>
              <a:rPr kumimoji="0" lang="ru-RU" sz="2000" b="1" i="0" u="none" strike="noStrike" cap="none" normalizeH="0" baseline="0" dirty="0" smtClean="0">
                <a:ln>
                  <a:noFill/>
                </a:ln>
                <a:solidFill>
                  <a:schemeClr val="tx1"/>
                </a:solidFill>
                <a:effectLst/>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Балаларга</a:t>
            </a:r>
            <a:r>
              <a:rPr lang="ru-RU" sz="2400" b="1" dirty="0" smtClean="0">
                <a:latin typeface="Times New Roman" pitchFamily="18" charset="0"/>
                <a:cs typeface="Times New Roman" pitchFamily="18" charset="0"/>
              </a:rPr>
              <a:t> </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космонавтика  </a:t>
            </a:r>
            <a:r>
              <a:rPr kumimoji="0" lang="ru-RU" sz="2400" b="1" i="0" u="none" strike="noStrike" cap="none" normalizeH="0" baseline="0" dirty="0" err="1" smtClean="0">
                <a:ln>
                  <a:noFill/>
                </a:ln>
                <a:solidFill>
                  <a:schemeClr val="tx1"/>
                </a:solidFill>
                <a:effectLst/>
                <a:latin typeface="Times New Roman" pitchFamily="18" charset="0"/>
                <a:cs typeface="Times New Roman" pitchFamily="18" charset="0"/>
              </a:rPr>
              <a:t>турында</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Электрон </a:t>
            </a:r>
            <a:r>
              <a:rPr kumimoji="0" lang="ru-RU" sz="2400" b="1" i="0" u="none" strike="noStrike" cap="none" normalizeH="0" baseline="0" dirty="0" err="1" smtClean="0">
                <a:ln>
                  <a:noFill/>
                </a:ln>
                <a:solidFill>
                  <a:schemeClr val="tx1"/>
                </a:solidFill>
                <a:effectLst/>
                <a:latin typeface="Times New Roman" pitchFamily="18" charset="0"/>
                <a:cs typeface="Times New Roman" pitchFamily="18" charset="0"/>
              </a:rPr>
              <a:t>китап</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2050" name="Picture 2" descr="http://viki.rdf.ru/media/upload/preview/kosmos_vi.jpg"/>
          <p:cNvPicPr>
            <a:picLocks noChangeAspect="1" noChangeArrowheads="1"/>
          </p:cNvPicPr>
          <p:nvPr/>
        </p:nvPicPr>
        <p:blipFill>
          <a:blip r:embed="rId2"/>
          <a:srcRect/>
          <a:stretch>
            <a:fillRect/>
          </a:stretch>
        </p:blipFill>
        <p:spPr bwMode="auto">
          <a:xfrm>
            <a:off x="1785918" y="642918"/>
            <a:ext cx="5582431" cy="4143404"/>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571480"/>
            <a:ext cx="8572560" cy="5078313"/>
          </a:xfrm>
          <a:prstGeom prst="rect">
            <a:avLst/>
          </a:prstGeom>
        </p:spPr>
        <p:txBody>
          <a:bodyPr wrap="square">
            <a:spAutoFit/>
          </a:bodyPr>
          <a:lstStyle/>
          <a:p>
            <a:r>
              <a:rPr lang="ru-RU" sz="2000" b="1"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Космонавтика </a:t>
            </a:r>
            <a:r>
              <a:rPr lang="ru-RU" sz="2400" b="1" dirty="0" err="1" smtClean="0">
                <a:latin typeface="Times New Roman" pitchFamily="18" charset="0"/>
                <a:cs typeface="Times New Roman" pitchFamily="18" charset="0"/>
              </a:rPr>
              <a:t>турында</a:t>
            </a: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җырлар</a:t>
            </a:r>
            <a:endParaRPr lang="ru-RU" sz="2400" b="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Музыка</a:t>
            </a:r>
            <a:r>
              <a:rPr lang="ru-RU" sz="2000" b="1" dirty="0">
                <a:latin typeface="Times New Roman" pitchFamily="18" charset="0"/>
                <a:cs typeface="Times New Roman" pitchFamily="18" charset="0"/>
              </a:rPr>
              <a:t>:</a:t>
            </a:r>
            <a:r>
              <a:rPr lang="ru-RU" sz="2000" dirty="0">
                <a:latin typeface="Times New Roman" pitchFamily="18" charset="0"/>
                <a:cs typeface="Times New Roman" pitchFamily="18" charset="0"/>
              </a:rPr>
              <a:t>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Гр. Земляне «Земля в иллюминаторе»</a:t>
            </a:r>
            <a:br>
              <a:rPr lang="ru-RU" sz="2000" dirty="0">
                <a:latin typeface="Times New Roman" pitchFamily="18" charset="0"/>
                <a:cs typeface="Times New Roman" pitchFamily="18" charset="0"/>
              </a:rPr>
            </a:br>
            <a:r>
              <a:rPr lang="ru-RU" sz="2000" dirty="0" err="1">
                <a:latin typeface="Times New Roman" pitchFamily="18" charset="0"/>
                <a:cs typeface="Times New Roman" pitchFamily="18" charset="0"/>
              </a:rPr>
              <a:t>Ундервуд</a:t>
            </a:r>
            <a:r>
              <a:rPr lang="ru-RU" sz="2000" dirty="0">
                <a:latin typeface="Times New Roman" pitchFamily="18" charset="0"/>
                <a:cs typeface="Times New Roman" pitchFamily="18" charset="0"/>
              </a:rPr>
              <a:t> «Гагарин, я Вас любила…»</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ATB</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Л.Зыкина «По космосу пешком»: </a:t>
            </a:r>
            <a:r>
              <a:rPr lang="ru-RU" sz="2000" dirty="0">
                <a:latin typeface="Times New Roman" pitchFamily="18" charset="0"/>
                <a:cs typeface="Times New Roman" pitchFamily="18" charset="0"/>
                <a:hlinkClick r:id="rId2"/>
              </a:rPr>
              <a:t>http://www.sovmusic.ru/download.php?fname=pokosmos</a:t>
            </a:r>
            <a:r>
              <a:rPr lang="ru-RU" sz="2000" dirty="0">
                <a:latin typeface="Times New Roman" pitchFamily="18" charset="0"/>
                <a:cs typeface="Times New Roman" pitchFamily="18" charset="0"/>
              </a:rPr>
              <a:t>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«Земля, Земля»: </a:t>
            </a:r>
            <a:r>
              <a:rPr lang="ru-RU" sz="2000" dirty="0">
                <a:latin typeface="Times New Roman" pitchFamily="18" charset="0"/>
                <a:cs typeface="Times New Roman" pitchFamily="18" charset="0"/>
                <a:hlinkClick r:id="rId3"/>
              </a:rPr>
              <a:t>http://www.sovmusic.ru/download.php?fname=zemlyaze</a:t>
            </a:r>
            <a:r>
              <a:rPr lang="ru-RU" sz="2000" dirty="0">
                <a:latin typeface="Times New Roman" pitchFamily="18" charset="0"/>
                <a:cs typeface="Times New Roman" pitchFamily="18" charset="0"/>
              </a:rPr>
              <a:t>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«Я – Земля» ("...ты ушел со звездною ракетой...": </a:t>
            </a:r>
            <a:r>
              <a:rPr lang="ru-RU" sz="2000" dirty="0">
                <a:latin typeface="Times New Roman" pitchFamily="18" charset="0"/>
                <a:cs typeface="Times New Roman" pitchFamily="18" charset="0"/>
                <a:hlinkClick r:id="rId4"/>
              </a:rPr>
              <a:t>http://www.sovmusic.ru/download.php?fname=yazemly1</a:t>
            </a:r>
            <a:r>
              <a:rPr lang="ru-RU" sz="2000" dirty="0">
                <a:latin typeface="Times New Roman" pitchFamily="18" charset="0"/>
                <a:cs typeface="Times New Roman" pitchFamily="18" charset="0"/>
              </a:rPr>
              <a:t>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«Я - Земля, я своих провожаю питомцев, сыновей, дочерей...», </a:t>
            </a:r>
            <a:r>
              <a:rPr lang="ru-RU" sz="2000" dirty="0" err="1">
                <a:latin typeface="Times New Roman" pitchFamily="18" charset="0"/>
                <a:cs typeface="Times New Roman" pitchFamily="18" charset="0"/>
              </a:rPr>
              <a:t>исп</a:t>
            </a:r>
            <a:r>
              <a:rPr lang="ru-RU" sz="2000" dirty="0">
                <a:latin typeface="Times New Roman" pitchFamily="18" charset="0"/>
                <a:cs typeface="Times New Roman" pitchFamily="18" charset="0"/>
              </a:rPr>
              <a:t>: Ольга Воронец: </a:t>
            </a:r>
            <a:r>
              <a:rPr lang="ru-RU" sz="2000" dirty="0">
                <a:latin typeface="Times New Roman" pitchFamily="18" charset="0"/>
                <a:cs typeface="Times New Roman" pitchFamily="18" charset="0"/>
                <a:hlinkClick r:id="rId5"/>
              </a:rPr>
              <a:t>http://www.sovmusic.ru/download.php?fname=iamearth</a:t>
            </a:r>
            <a:r>
              <a:rPr lang="ru-RU" sz="2000" dirty="0">
                <a:latin typeface="Times New Roman" pitchFamily="18" charset="0"/>
                <a:cs typeface="Times New Roman" pitchFamily="18" charset="0"/>
              </a:rPr>
              <a:t>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«Космонавты»: </a:t>
            </a:r>
            <a:r>
              <a:rPr lang="ru-RU" sz="2000" dirty="0">
                <a:latin typeface="Times New Roman" pitchFamily="18" charset="0"/>
                <a:cs typeface="Times New Roman" pitchFamily="18" charset="0"/>
                <a:hlinkClick r:id="rId6"/>
              </a:rPr>
              <a:t>http://www.sovmusic.ru/sam_download.php?fname=s6974</a:t>
            </a:r>
            <a:r>
              <a:rPr lang="ru-RU" sz="2000" dirty="0">
                <a:latin typeface="Times New Roman" pitchFamily="18" charset="0"/>
                <a:cs typeface="Times New Roman" pitchFamily="18" charset="0"/>
              </a:rPr>
              <a:t>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А.Пугачева «Расскажите птицы»: нашла только ссылку на клип - </a:t>
            </a:r>
            <a:r>
              <a:rPr lang="ru-RU" sz="2000" dirty="0">
                <a:latin typeface="Times New Roman" pitchFamily="18" charset="0"/>
                <a:cs typeface="Times New Roman" pitchFamily="18" charset="0"/>
                <a:hlinkClick r:id="rId7"/>
              </a:rPr>
              <a:t>http://www.youtube.com/watch?v=KMAP2wK8amA</a:t>
            </a:r>
            <a:r>
              <a:rPr lang="ru-RU" sz="2000" dirty="0">
                <a:latin typeface="Times New Roman" pitchFamily="18" charset="0"/>
                <a:cs typeface="Times New Roman" pitchFamily="18" charset="0"/>
              </a:rPr>
              <a:t> </a:t>
            </a:r>
            <a:br>
              <a:rPr lang="ru-RU" sz="2000" dirty="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662" y="714356"/>
            <a:ext cx="7429552" cy="4339650"/>
          </a:xfrm>
          <a:prstGeom prst="rect">
            <a:avLst/>
          </a:prstGeom>
        </p:spPr>
        <p:txBody>
          <a:bodyPr wrap="square">
            <a:spAutoFit/>
          </a:bodyPr>
          <a:lstStyle/>
          <a:p>
            <a:r>
              <a:rPr lang="ru-RU" b="1" dirty="0" smtClean="0"/>
              <a:t>         </a:t>
            </a:r>
          </a:p>
          <a:p>
            <a:r>
              <a:rPr lang="ru-RU" b="1" dirty="0" smtClean="0"/>
              <a:t>                       </a:t>
            </a:r>
            <a:r>
              <a:rPr lang="ru-RU" sz="2400" b="1" dirty="0" err="1" smtClean="0">
                <a:latin typeface="Times New Roman" pitchFamily="18" charset="0"/>
                <a:cs typeface="Times New Roman" pitchFamily="18" charset="0"/>
              </a:rPr>
              <a:t>Балаларга</a:t>
            </a: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мультфильмнар</a:t>
            </a:r>
            <a:r>
              <a:rPr lang="ru-RU" sz="2400" b="1"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a:t>
            </a:r>
          </a:p>
          <a:p>
            <a:endParaRPr lang="ru-RU" sz="2400" dirty="0" smtClean="0">
              <a:latin typeface="Times New Roman" pitchFamily="18" charset="0"/>
              <a:cs typeface="Times New Roman" pitchFamily="18" charset="0"/>
            </a:endParaRPr>
          </a:p>
          <a:p>
            <a:r>
              <a:rPr lang="ru-RU" dirty="0" smtClean="0"/>
              <a:t/>
            </a:r>
            <a:br>
              <a:rPr lang="ru-RU" dirty="0" smtClean="0"/>
            </a:br>
            <a:r>
              <a:rPr lang="ru-RU" sz="2400" dirty="0" smtClean="0">
                <a:latin typeface="Times New Roman" pitchFamily="18" charset="0"/>
                <a:cs typeface="Times New Roman" pitchFamily="18" charset="0"/>
              </a:rPr>
              <a:t>Мультик про букашку, которая хотела летать: </a:t>
            </a:r>
            <a:r>
              <a:rPr lang="ru-RU" sz="2400" dirty="0" smtClean="0">
                <a:latin typeface="Times New Roman" pitchFamily="18" charset="0"/>
                <a:cs typeface="Times New Roman" pitchFamily="18" charset="0"/>
                <a:hlinkClick r:id="rId2"/>
              </a:rPr>
              <a:t>http://video.oboz.ua/movie.php?dmE9MSZp ... QmdnQ9MA==</a:t>
            </a:r>
            <a:r>
              <a:rPr lang="ru-RU" sz="2400" dirty="0" smtClean="0">
                <a:latin typeface="Times New Roman" pitchFamily="18" charset="0"/>
                <a:cs typeface="Times New Roman" pitchFamily="18" charset="0"/>
              </a:rPr>
              <a:t> </a:t>
            </a:r>
          </a:p>
          <a:p>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a:t>
            </a:r>
            <a:r>
              <a:rPr lang="ru-RU" sz="2400" dirty="0" err="1" smtClean="0">
                <a:latin typeface="Times New Roman" pitchFamily="18" charset="0"/>
                <a:cs typeface="Times New Roman" pitchFamily="18" charset="0"/>
              </a:rPr>
              <a:t>Союзмультфильм</a:t>
            </a:r>
            <a:r>
              <a:rPr lang="ru-RU" sz="2400" dirty="0" smtClean="0">
                <a:latin typeface="Times New Roman" pitchFamily="18" charset="0"/>
                <a:cs typeface="Times New Roman" pitchFamily="18" charset="0"/>
              </a:rPr>
              <a:t>” показывает: “Новеллы о космосе”: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(Новелла первая: “Космонавт, который вылетел с опозданием или Земная девочка”, Новелла вторая: “Космическая девочка”) </a:t>
            </a:r>
            <a:r>
              <a:rPr lang="ru-RU" sz="2400" dirty="0" smtClean="0">
                <a:latin typeface="Times New Roman" pitchFamily="18" charset="0"/>
                <a:cs typeface="Times New Roman" pitchFamily="18" charset="0"/>
                <a:hlinkClick r:id="rId3"/>
              </a:rPr>
              <a:t>http://hochu.vkosmos.ru/?p=196</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268931"/>
          </a:xfrm>
        </p:spPr>
        <p:txBody>
          <a:bodyPr/>
          <a:lstStyle/>
          <a:p>
            <a:pPr algn="just">
              <a:buNone/>
            </a:pPr>
            <a:r>
              <a:rPr lang="tt-RU" b="1" i="1" dirty="0" smtClean="0">
                <a:latin typeface="Times New Roman" pitchFamily="18" charset="0"/>
                <a:cs typeface="Times New Roman" pitchFamily="18" charset="0"/>
              </a:rPr>
              <a:t>Максат: </a:t>
            </a:r>
            <a:r>
              <a:rPr lang="tt-RU" sz="2000" dirty="0" smtClean="0">
                <a:latin typeface="Times New Roman" pitchFamily="18" charset="0"/>
                <a:cs typeface="Times New Roman" pitchFamily="18" charset="0"/>
              </a:rPr>
              <a:t>Ю.А.Гагарин биографиясе, космоска беренче очыш тарихы, биоспутниклар белән танышу; космосны өйрәнүнең әһәмиятен аңлату; укучыларның төрле фәннәр белән кызыксынучынлыгын арттыру, дөн</a:t>
            </a:r>
            <a:r>
              <a:rPr lang="ru-RU" sz="2000" dirty="0" smtClean="0">
                <a:latin typeface="Times New Roman" pitchFamily="18" charset="0"/>
                <a:cs typeface="Times New Roman" pitchFamily="18" charset="0"/>
              </a:rPr>
              <a:t>ь</a:t>
            </a:r>
            <a:r>
              <a:rPr lang="tt-RU" sz="2000" dirty="0" smtClean="0">
                <a:latin typeface="Times New Roman" pitchFamily="18" charset="0"/>
                <a:cs typeface="Times New Roman" pitchFamily="18" charset="0"/>
              </a:rPr>
              <a:t>яны танып-белү эшчәнлеген үстерү, әйләнә-тирәдә баручы күренешләрне аңлауларына юнәлеш бирү; мәктәптә өйрәнелә торган фәннәр арасындагы бәйләнешне күрсәтү; профессия сайлауга этәргеч бирү; укучыларны матурлыкны күрә белергә өйрәтү; туган җиргә мәхәббәт тәрбияләү; милли-патриотик тәрбия бирү.</a:t>
            </a:r>
          </a:p>
          <a:p>
            <a:pPr algn="just">
              <a:buNone/>
            </a:pPr>
            <a:r>
              <a:rPr lang="tt-RU" b="1" i="1" dirty="0" smtClean="0">
                <a:latin typeface="Times New Roman" pitchFamily="18" charset="0"/>
                <a:cs typeface="Times New Roman" pitchFamily="18" charset="0"/>
              </a:rPr>
              <a:t>Җиһазлау: </a:t>
            </a:r>
            <a:r>
              <a:rPr lang="tt-RU" sz="2000" dirty="0" smtClean="0">
                <a:latin typeface="Times New Roman" pitchFamily="18" charset="0"/>
                <a:cs typeface="Times New Roman" pitchFamily="18" charset="0"/>
              </a:rPr>
              <a:t>Космонавтларның портретлары, табли</a:t>
            </a:r>
            <a:r>
              <a:rPr lang="ru-RU" sz="2000" dirty="0" err="1" smtClean="0">
                <a:latin typeface="Times New Roman" pitchFamily="18" charset="0"/>
                <a:cs typeface="Times New Roman" pitchFamily="18" charset="0"/>
              </a:rPr>
              <a:t>ц</a:t>
            </a:r>
            <a:r>
              <a:rPr lang="tt-RU" sz="2000" dirty="0" smtClean="0">
                <a:latin typeface="Times New Roman" pitchFamily="18" charset="0"/>
                <a:cs typeface="Times New Roman" pitchFamily="18" charset="0"/>
              </a:rPr>
              <a:t>алар, “Знаете, каким он парнем был” җырының музыкасы, “Күк йөзе һәм космик очышлар” темасына рәсем күргәзмәсе, “Байконур” истәлекләре “Звездный причал” мул</a:t>
            </a:r>
            <a:r>
              <a:rPr lang="ru-RU" sz="2000" dirty="0" smtClean="0">
                <a:latin typeface="Times New Roman" pitchFamily="18" charset="0"/>
                <a:cs typeface="Times New Roman" pitchFamily="18" charset="0"/>
              </a:rPr>
              <a:t>ь</a:t>
            </a:r>
            <a:r>
              <a:rPr lang="tt-RU" sz="2000" dirty="0" smtClean="0">
                <a:latin typeface="Times New Roman" pitchFamily="18" charset="0"/>
                <a:cs typeface="Times New Roman" pitchFamily="18" charset="0"/>
              </a:rPr>
              <a:t>тимедиа программасы,  эн</a:t>
            </a:r>
            <a:r>
              <a:rPr lang="ru-RU" sz="2000" dirty="0" err="1" smtClean="0">
                <a:latin typeface="Times New Roman" pitchFamily="18" charset="0"/>
                <a:cs typeface="Times New Roman" pitchFamily="18" charset="0"/>
              </a:rPr>
              <a:t>циклопедиял</a:t>
            </a:r>
            <a:r>
              <a:rPr lang="tt-RU" sz="2000" dirty="0" smtClean="0">
                <a:latin typeface="Times New Roman" pitchFamily="18" charset="0"/>
                <a:cs typeface="Times New Roman" pitchFamily="18" charset="0"/>
              </a:rPr>
              <a:t>әр </a:t>
            </a:r>
            <a:endParaRPr lang="tt-RU" b="1" i="1" dirty="0" smtClean="0">
              <a:latin typeface="Times New Roman" pitchFamily="18" charset="0"/>
              <a:cs typeface="Times New Roman" pitchFamily="18" charset="0"/>
            </a:endParaRPr>
          </a:p>
          <a:p>
            <a:pPr algn="just">
              <a:buNone/>
            </a:pPr>
            <a:endParaRPr lang="ru-RU"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5984" y="5143512"/>
            <a:ext cx="4572000" cy="1015663"/>
          </a:xfrm>
          <a:prstGeom prst="rect">
            <a:avLst/>
          </a:prstGeom>
        </p:spPr>
        <p:txBody>
          <a:bodyPr>
            <a:spAutoFit/>
          </a:bodyPr>
          <a:lstStyle/>
          <a:p>
            <a:r>
              <a:rPr lang="ru-RU" sz="2000" b="1" dirty="0" smtClean="0">
                <a:latin typeface="Times New Roman" pitchFamily="18" charset="0"/>
                <a:cs typeface="Times New Roman" pitchFamily="18" charset="0"/>
              </a:rPr>
              <a:t>Реактив </a:t>
            </a:r>
            <a:r>
              <a:rPr lang="ru-RU" sz="2000" b="1" dirty="0" err="1" smtClean="0">
                <a:latin typeface="Times New Roman" pitchFamily="18" charset="0"/>
                <a:cs typeface="Times New Roman" pitchFamily="18" charset="0"/>
              </a:rPr>
              <a:t>хәрәкәт теориясенә нигез</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салучы</a:t>
            </a:r>
            <a:r>
              <a:rPr lang="ru-RU" sz="2000" b="1" dirty="0" smtClean="0">
                <a:latin typeface="Times New Roman" pitchFamily="18" charset="0"/>
                <a:cs typeface="Times New Roman" pitchFamily="18" charset="0"/>
              </a:rPr>
              <a:t> Константин Эдуардович Циолковский. (1857 — 1935)</a:t>
            </a:r>
            <a:endParaRPr lang="ru-RU" sz="2000" b="1" dirty="0">
              <a:latin typeface="Times New Roman" pitchFamily="18" charset="0"/>
              <a:cs typeface="Times New Roman" pitchFamily="18" charset="0"/>
            </a:endParaRPr>
          </a:p>
        </p:txBody>
      </p:sp>
      <p:pic>
        <p:nvPicPr>
          <p:cNvPr id="1026" name="Picture 2" descr="C:\Documents and Settings\Учитель\Мои документы\Мои рисунки\1.jpeg"/>
          <p:cNvPicPr>
            <a:picLocks noChangeAspect="1" noChangeArrowheads="1"/>
          </p:cNvPicPr>
          <p:nvPr/>
        </p:nvPicPr>
        <p:blipFill>
          <a:blip r:embed="rId2"/>
          <a:srcRect/>
          <a:stretch>
            <a:fillRect/>
          </a:stretch>
        </p:blipFill>
        <p:spPr bwMode="auto">
          <a:xfrm>
            <a:off x="2928926" y="571480"/>
            <a:ext cx="3016418" cy="398465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Documents and Settings\учитель\Мои документы\Мои рисунки\3.bmp"/>
          <p:cNvPicPr>
            <a:picLocks noChangeAspect="1" noChangeArrowheads="1"/>
          </p:cNvPicPr>
          <p:nvPr/>
        </p:nvPicPr>
        <p:blipFill>
          <a:blip r:embed="rId2"/>
          <a:srcRect/>
          <a:stretch>
            <a:fillRect/>
          </a:stretch>
        </p:blipFill>
        <p:spPr bwMode="auto">
          <a:xfrm>
            <a:off x="428596" y="219075"/>
            <a:ext cx="8358246" cy="64198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lstStyle/>
          <a:p>
            <a:pPr>
              <a:buNone/>
            </a:pPr>
            <a:r>
              <a:rPr lang="ru-RU" dirty="0" smtClean="0">
                <a:latin typeface="Times New Roman" pitchFamily="18" charset="0"/>
                <a:cs typeface="Times New Roman" pitchFamily="18" charset="0"/>
              </a:rPr>
              <a:t>       "Восток" космик </a:t>
            </a:r>
            <a:r>
              <a:rPr lang="ru-RU" dirty="0" err="1" smtClean="0">
                <a:latin typeface="Times New Roman" pitchFamily="18" charset="0"/>
                <a:cs typeface="Times New Roman" pitchFamily="18" charset="0"/>
              </a:rPr>
              <a:t>кораблендә беренче</a:t>
            </a:r>
            <a:r>
              <a:rPr lang="ru-RU" dirty="0" smtClean="0">
                <a:latin typeface="Times New Roman" pitchFamily="18" charset="0"/>
                <a:cs typeface="Times New Roman" pitchFamily="18" charset="0"/>
              </a:rPr>
              <a:t> космонавт Юрий Алексеевич Гагарин бел</a:t>
            </a:r>
            <a:r>
              <a:rPr lang="tt-RU" dirty="0" smtClean="0">
                <a:latin typeface="Times New Roman" pitchFamily="18" charset="0"/>
                <a:cs typeface="Times New Roman" pitchFamily="18" charset="0"/>
              </a:rPr>
              <a:t>ән</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pic>
        <p:nvPicPr>
          <p:cNvPr id="20481" name="Picture 1" descr="C:\Documents and Settings\учитель\Мои документы\Мои рисунки\6.bmp"/>
          <p:cNvPicPr>
            <a:picLocks noChangeAspect="1" noChangeArrowheads="1"/>
          </p:cNvPicPr>
          <p:nvPr/>
        </p:nvPicPr>
        <p:blipFill>
          <a:blip r:embed="rId2"/>
          <a:srcRect/>
          <a:stretch>
            <a:fillRect/>
          </a:stretch>
        </p:blipFill>
        <p:spPr bwMode="auto">
          <a:xfrm>
            <a:off x="5214942" y="2643182"/>
            <a:ext cx="1952635" cy="2662684"/>
          </a:xfrm>
          <a:prstGeom prst="rect">
            <a:avLst/>
          </a:prstGeom>
          <a:noFill/>
        </p:spPr>
      </p:pic>
      <p:pic>
        <p:nvPicPr>
          <p:cNvPr id="5" name="Picture 5" descr="C:\Documents and Settings\учитель\Мои документы\Мои рисунки\5.bmp"/>
          <p:cNvPicPr>
            <a:picLocks noChangeAspect="1" noChangeArrowheads="1"/>
          </p:cNvPicPr>
          <p:nvPr/>
        </p:nvPicPr>
        <p:blipFill>
          <a:blip r:embed="rId3"/>
          <a:srcRect/>
          <a:stretch>
            <a:fillRect/>
          </a:stretch>
        </p:blipFill>
        <p:spPr bwMode="auto">
          <a:xfrm>
            <a:off x="1000100" y="2071678"/>
            <a:ext cx="2357454" cy="360834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учитель\Мои документы\Мои рисунки\9.bmp"/>
          <p:cNvPicPr>
            <a:picLocks noChangeAspect="1" noChangeArrowheads="1"/>
          </p:cNvPicPr>
          <p:nvPr/>
        </p:nvPicPr>
        <p:blipFill>
          <a:blip r:embed="rId2"/>
          <a:srcRect/>
          <a:stretch>
            <a:fillRect/>
          </a:stretch>
        </p:blipFill>
        <p:spPr bwMode="auto">
          <a:xfrm>
            <a:off x="2285984" y="3786190"/>
            <a:ext cx="3413851" cy="2571768"/>
          </a:xfrm>
          <a:prstGeom prst="rect">
            <a:avLst/>
          </a:prstGeom>
          <a:noFill/>
        </p:spPr>
      </p:pic>
      <p:sp>
        <p:nvSpPr>
          <p:cNvPr id="3" name="Прямоугольник 2"/>
          <p:cNvSpPr/>
          <p:nvPr/>
        </p:nvSpPr>
        <p:spPr>
          <a:xfrm>
            <a:off x="3214678" y="571480"/>
            <a:ext cx="2613658" cy="461665"/>
          </a:xfrm>
          <a:prstGeom prst="rect">
            <a:avLst/>
          </a:prstGeom>
        </p:spPr>
        <p:txBody>
          <a:bodyPr wrap="square">
            <a:spAutoFit/>
          </a:bodyPr>
          <a:lstStyle/>
          <a:p>
            <a:r>
              <a:rPr lang="tt-RU" sz="2400" b="1" dirty="0" smtClean="0">
                <a:latin typeface="Times New Roman" pitchFamily="18" charset="0"/>
                <a:cs typeface="Times New Roman" pitchFamily="18" charset="0"/>
              </a:rPr>
              <a:t>“Кеше галәмдә” </a:t>
            </a:r>
            <a:endParaRPr lang="ru-RU" sz="2400" b="1" dirty="0">
              <a:latin typeface="Times New Roman" pitchFamily="18" charset="0"/>
              <a:cs typeface="Times New Roman" pitchFamily="18" charset="0"/>
            </a:endParaRPr>
          </a:p>
        </p:txBody>
      </p:sp>
      <p:sp>
        <p:nvSpPr>
          <p:cNvPr id="24577" name="Rectangle 1"/>
          <p:cNvSpPr>
            <a:spLocks noChangeArrowheads="1"/>
          </p:cNvSpPr>
          <p:nvPr/>
        </p:nvSpPr>
        <p:spPr bwMode="auto">
          <a:xfrm>
            <a:off x="428596" y="1142984"/>
            <a:ext cx="71438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t-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Тышта яз иде                          Юрий Гагарин           Ул, галәм гизеп</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Күкләр зәп-зәңгәр                  Исеме аның                Исән-сау төште</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Таралды кинәт                        Ул хәбәр итә              Ни бар соң җирдә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Шатлыклы хәбәр.                   Биектән барын.         Кешедән көчле!</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Кеше галәмдә!                        Таулар,елгалар,</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Бу нинди яхшы                       Шәһәрләр күркәм:</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Димәк ,ул аның                      Дала һәм кырлар</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t-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Ишеген ачты.                         Ямь-яшел үлән.</a:t>
            </a:r>
            <a:endParaRPr kumimoji="0" lang="tt-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57158" y="428604"/>
            <a:ext cx="792961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80"/>
                </a:solidFill>
                <a:effectLst/>
                <a:latin typeface="Times New Roman" pitchFamily="18" charset="0"/>
                <a:ea typeface="Times New Roman" pitchFamily="18" charset="0"/>
                <a:cs typeface="Times New Roman" pitchFamily="18" charset="0"/>
              </a:rPr>
              <a:t>12 АПРЕЛЬ – КОСМОНАВТИКА КӨНЕ</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p>
          <a:p>
            <a:pPr marL="0" marR="0" lvl="0" indent="685800" algn="just"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1961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елның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12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апрелендә бөтен Җир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шары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Советлар</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Союзының орбитага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Галәм корабы</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очыруына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шаһит булды</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аның бортында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кеше</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булуын</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да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ишетеп</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аһ</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итте</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Кораб</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җиһанга күтәре­леп, ул</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вакытта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күз алдына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да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китереп</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булмаслык</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тизлектә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сәгатенә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25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мең чакрым</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Җирне урап</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чыкты</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Ләкин беренче</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космонавт 1968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елның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27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мартында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Владимир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өлкәсендә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"МиГ-15"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машинасында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күнекмә үткән вакытында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һәлак тә булды</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Квалификациясен</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югалтмау</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Галәмдәге үз урынын</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ныклы</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тотып</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тору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өчен</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Юрий Гагарин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тагын</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да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җиһанга очарга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ниятли</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һәм</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билгесез</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сәбәпләр аркасында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шулай</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бөтенләй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юкка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чыга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142844" y="214290"/>
            <a:ext cx="8715436"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Урта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һәм өлкән буын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Гагаринны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яхшы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хәтерли.</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Безнең өчен, ягъни</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урта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буын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вәкилләренә ул</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үрнәк, аның кебек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булырга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тырышу</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омтылыш</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идеалы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булса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өлкән буын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беренче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тапкыр</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космоска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аяк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баскан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Юрий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Гагаринны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1961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елның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12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апрелен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яңа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эпоха, коммунизм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башлануы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итеп</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кабул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иткән иде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Бу</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очу</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бөтен дөнья өчен зур</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сенсация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була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СССР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Аме­риканы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узып</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китте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Галәмдәге тәүге кеше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СССРдан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Гагариннан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соң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да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космоска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һәр очыш</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Совет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илендә зур</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казаныш</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итеп</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кабул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ителде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Әле хәтерлим: берәрсе орбитага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чыкканнан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соң, нәкъ менә шул</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космонавтны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ишетүне, очыш</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турында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сөйләүне көтеп,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телевизор экраны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каршына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“Время”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программасын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карарга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җыела идек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Бөтен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Совет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халкы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шулай</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итте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Без,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балалар</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икенче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көнне күрше авылдагы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мәктәпкә тәпиләгәндә юлда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мәктәптә шул</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космонавтлар</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турында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гына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сөйләшәбез.</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Кем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яшермичә</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кем</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яшереп</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космонавт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булырга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хыяллана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Ул</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вакытта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патриотизм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тәрбияләү аерым</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затларны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идеаллаштыру</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Алла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урынына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күрү</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идоллаштыру</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бик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оста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эшләнә иде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шул</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Гагаринга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кадәр күпме уңышсыз очышлар</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ялгышулар</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булганын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әле бүген дә анык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кына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белеп</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бетермибез</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Аннан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соңгы уңышсызлыклар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да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халык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теленнән яшерелде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Космоска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очканнан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соң берничә сәгать үткәч кенә, кайчагында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икенче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көнне генә орбитага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кеше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чыкканын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белә идек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Барысы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да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уңышлы булырмы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шартламасмы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үлмәсләрме дип</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көтәләр</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ЧП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булса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хәбәр таралмый</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214282" y="142852"/>
            <a:ext cx="8715436"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Инде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менә шундый</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көчле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мәҗбүри</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ясалма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идеология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машинасы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эшләгән заманда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Юрий Гагарин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табыну</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объектына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әйләнә</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Кем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ничектер</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мин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үзем</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мәсәлән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шундый</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шартларда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Юрий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Гагаринның киләчәк язмышын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күз алдына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китерә алмыйм</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Чөнки илдә Лениннан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Брежневтан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да популяр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шәхес булырга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тиеш</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түгел иде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ә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Гагарин,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халыкның кумирына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әйләнде, елмаюы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белән бөтен дөньяны әсир итте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Моннан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40 ел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элек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27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мартта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Гагаринның һәлак булуы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котылгысыз</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язмыш</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кебек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тоела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Бу</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чынлап</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та,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бәхетсезлек очрагымы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әллә махсус</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планлаштырылган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операцияме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бу</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хакта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бәхәсләр бүгенгәчә дәвам итә.</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Төрле мифлар</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имеш-мимешләр тарала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Хәер, ул</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имеш-мимешләр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без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кечкенә чакта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ук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инде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колактан-колакка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йөрде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Гагарин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исән дигәннәре дә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бар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иде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Һәм шунысы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гаҗәп: анык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ышандырырлык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расланган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дәлилләр булмаганлыктан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бу</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имеш-мимешләргә ышанырга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җирлек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бар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иде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Хәтта чит</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планета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вәкилләре алып</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киткән дигән әллә нинди</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риваятьләргә кадәр ышандык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Чынлыкта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Юрий Гагарин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галәмне айкап</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чыккач</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аның хезмәтен җәмәгатьчелеккә җиткерү өчен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алдан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ук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өч вариантлы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мәгълүмат әзерләнгән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Беренчесе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танта­налы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уңышлы.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Икенчесе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орбитага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чыга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алмыйча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тайга яки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океанга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төшкән очрак</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өчен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ан­да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хөкүмәттән космонавтны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эзләүдә ярдәм сорау</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да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теркәлгән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Ә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инде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өченчесе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космонавтның үлемен хәбәр итүче мәгълүмат булган</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Бәхеткә, икенче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өченче вариантларны</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кулланырга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туры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килми</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TotalTime>
  <Words>1079</Words>
  <Application>Microsoft Office PowerPoint</Application>
  <PresentationFormat>Экран (4:3)</PresentationFormat>
  <Paragraphs>48</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Company>школа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учитель</dc:creator>
  <cp:lastModifiedBy>1</cp:lastModifiedBy>
  <cp:revision>16</cp:revision>
  <dcterms:created xsi:type="dcterms:W3CDTF">2011-04-13T07:52:41Z</dcterms:created>
  <dcterms:modified xsi:type="dcterms:W3CDTF">2013-03-01T16:28:20Z</dcterms:modified>
</cp:coreProperties>
</file>