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7" r:id="rId12"/>
    <p:sldId id="272" r:id="rId13"/>
    <p:sldId id="259" r:id="rId14"/>
    <p:sldId id="273" r:id="rId15"/>
    <p:sldId id="275" r:id="rId16"/>
    <p:sldId id="271" r:id="rId17"/>
    <p:sldId id="276" r:id="rId18"/>
    <p:sldId id="278" r:id="rId19"/>
    <p:sldId id="277" r:id="rId20"/>
    <p:sldId id="283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2A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9E832-DFD1-4118-B737-A7B5D86B45B2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421DB-276B-4663-872F-73EFB6223D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421DB-276B-4663-872F-73EFB6223D8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 advClick="0" advTm="6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hyperlink" Target="http://images.yandex.ru/yandsearch?p=4&amp;text=%D0%B8%D0%BD%D1%82%D0%B5%D1%80%D0%BD%D0%B5%D1%82&amp;img_url=s4.hubimg.com/u/3122107_f520.jpg&amp;pos=130&amp;rpt=simag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6120680" cy="1553344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INTERNET: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248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332AA6"/>
                </a:solidFill>
                <a:latin typeface="Times New Roman" pitchFamily="18" charset="0"/>
                <a:cs typeface="Times New Roman" pitchFamily="18" charset="0"/>
              </a:rPr>
              <a:t>les pour </a:t>
            </a:r>
          </a:p>
          <a:p>
            <a:r>
              <a:rPr lang="en-US" sz="6600" dirty="0" smtClean="0">
                <a:solidFill>
                  <a:srgbClr val="332AA6"/>
                </a:solidFill>
                <a:latin typeface="Times New Roman" pitchFamily="18" charset="0"/>
                <a:cs typeface="Times New Roman" pitchFamily="18" charset="0"/>
              </a:rPr>
              <a:t>et les contre</a:t>
            </a:r>
            <a:endParaRPr lang="ru-RU" sz="6600" dirty="0" smtClean="0">
              <a:solidFill>
                <a:srgbClr val="332AA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332AA6"/>
                </a:solidFill>
                <a:latin typeface="Times New Roman" pitchFamily="18" charset="0"/>
                <a:cs typeface="Times New Roman" pitchFamily="18" charset="0"/>
              </a:rPr>
              <a:t>Любина Ирина Михайловна ГБОУ ЦО 1048</a:t>
            </a:r>
            <a:endParaRPr lang="ru-RU" sz="3200" dirty="0">
              <a:solidFill>
                <a:srgbClr val="332AA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MYNET01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60648"/>
            <a:ext cx="2447925" cy="2663825"/>
          </a:xfrm>
          <a:prstGeom prst="rect">
            <a:avLst/>
          </a:prstGeom>
          <a:noFill/>
        </p:spPr>
      </p:pic>
      <p:pic>
        <p:nvPicPr>
          <p:cNvPr id="5" name="Picture 4" descr="C:\Documents and Settings\UserXP\Мои документы\Мои рисунки\2020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924944"/>
            <a:ext cx="3757640" cy="28189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4401688" cy="108012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LES JEUX, LA MUSIQUE,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LES FILMS, LES LIVRES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332656"/>
            <a:ext cx="7772400" cy="1296144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LOISIRS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1\Desktop\0_604d6_b7afd758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73720" y="4365104"/>
            <a:ext cx="3470280" cy="2238889"/>
          </a:xfrm>
          <a:prstGeom prst="rect">
            <a:avLst/>
          </a:prstGeom>
          <a:noFill/>
        </p:spPr>
      </p:pic>
      <p:pic>
        <p:nvPicPr>
          <p:cNvPr id="24579" name="Picture 3" descr="C:\Users\1\Desktop\b_75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2"/>
            <a:ext cx="2887403" cy="3456384"/>
          </a:xfrm>
          <a:prstGeom prst="rect">
            <a:avLst/>
          </a:prstGeom>
          <a:noFill/>
        </p:spPr>
      </p:pic>
      <p:pic>
        <p:nvPicPr>
          <p:cNvPr id="24581" name="Picture 5" descr="C:\Users\1\Desktop\Новая папка\49000_vbig.jpg"/>
          <p:cNvPicPr>
            <a:picLocks noChangeAspect="1" noChangeArrowheads="1"/>
          </p:cNvPicPr>
          <p:nvPr/>
        </p:nvPicPr>
        <p:blipFill>
          <a:blip r:embed="rId4" cstate="screen"/>
          <a:srcRect b="-1377"/>
          <a:stretch>
            <a:fillRect/>
          </a:stretch>
        </p:blipFill>
        <p:spPr bwMode="auto">
          <a:xfrm>
            <a:off x="3203848" y="2924944"/>
            <a:ext cx="2448272" cy="3933056"/>
          </a:xfrm>
          <a:prstGeom prst="rect">
            <a:avLst/>
          </a:prstGeom>
          <a:noFill/>
        </p:spPr>
      </p:pic>
      <p:pic>
        <p:nvPicPr>
          <p:cNvPr id="24585" name="Picture 9" descr="http://userserve-ak.last.fm/serve/174s/69380506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1844824"/>
            <a:ext cx="2448271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5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83568" y="188640"/>
            <a:ext cx="367240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Internet dans la science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123728" y="1700808"/>
            <a:ext cx="7006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780928"/>
            <a:ext cx="43008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4932040" y="188640"/>
            <a:ext cx="338437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Internet dans la famille</a:t>
            </a:r>
            <a:endParaRPr lang="ru-RU" sz="32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6300192" y="1772816"/>
            <a:ext cx="62864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C:\Users\1\Desktop\406Depositphotos_4768568_M-%20reduce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250" y="2708920"/>
            <a:ext cx="4419750" cy="309634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67544" y="5733257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l'efficacité et la rapidité de la communication scientifique 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5877272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Les loisirs de la famille</a:t>
            </a:r>
            <a:endParaRPr lang="ru-RU" sz="2400" dirty="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4473696" cy="2592288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r-FR" sz="320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L'Internet c’est un réseau mondial </a:t>
            </a:r>
            <a:r>
              <a:rPr lang="fr-FR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où</a:t>
            </a:r>
            <a:r>
              <a:rPr lang="fr-FR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FR" sz="3200" dirty="0" smtClean="0">
                <a:ln/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l’on </a:t>
            </a:r>
            <a:r>
              <a:rPr lang="fr-FR" sz="320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peut trouver tout. Mais il ne faut pas oublier qu’</a:t>
            </a:r>
            <a:r>
              <a:rPr lang="en-US" sz="320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fr-FR" sz="320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peut </a:t>
            </a:r>
            <a:r>
              <a:rPr lang="fr-FR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être</a:t>
            </a:r>
            <a:r>
              <a:rPr lang="ru-RU" sz="3200" dirty="0" smtClean="0"/>
              <a:t> </a:t>
            </a:r>
            <a:r>
              <a:rPr lang="fr-FR" sz="320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dangereux</a:t>
            </a:r>
            <a:endParaRPr lang="ru-RU" sz="320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332656"/>
            <a:ext cx="4248472" cy="2448272"/>
          </a:xfrm>
        </p:spPr>
        <p:txBody>
          <a:bodyPr>
            <a:noAutofit/>
          </a:bodyPr>
          <a:lstStyle/>
          <a:p>
            <a:r>
              <a:rPr lang="fr-FR" sz="2800" dirty="0" smtClean="0"/>
              <a:t>. </a:t>
            </a:r>
            <a:endParaRPr lang="ru-RU" sz="2800" dirty="0"/>
          </a:p>
        </p:txBody>
      </p:sp>
      <p:pic>
        <p:nvPicPr>
          <p:cNvPr id="30722" name="Picture 2" descr="C:\Users\1\Desktop\Новая папка\0_36a44_8dcca5d5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3140968"/>
            <a:ext cx="3995936" cy="3329946"/>
          </a:xfrm>
          <a:prstGeom prst="rect">
            <a:avLst/>
          </a:prstGeom>
          <a:noFill/>
        </p:spPr>
      </p:pic>
      <p:pic>
        <p:nvPicPr>
          <p:cNvPr id="30723" name="Picture 3" descr="C:\Users\1\Desktop\Новая папка\bezopasnii_intern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12976"/>
            <a:ext cx="5004048" cy="3205503"/>
          </a:xfrm>
          <a:prstGeom prst="rect">
            <a:avLst/>
          </a:prstGeom>
          <a:noFill/>
        </p:spPr>
      </p:pic>
      <p:pic>
        <p:nvPicPr>
          <p:cNvPr id="30724" name="Picture 4" descr="C:\Users\1\Desktop\Новая папка\laptop-dange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88640"/>
            <a:ext cx="3960440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Grp="1" noChangeArrowheads="1"/>
          </p:cNvSpPr>
          <p:nvPr>
            <p:ph type="ctrTitle"/>
          </p:nvPr>
        </p:nvSpPr>
        <p:spPr bwMode="auto">
          <a:xfrm>
            <a:off x="5292080" y="2852936"/>
            <a:ext cx="3528392" cy="1080120"/>
          </a:xfrm>
          <a:prstGeom prst="bevel">
            <a:avLst>
              <a:gd name="adj" fmla="val 12500"/>
            </a:avLst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VIRUS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220072" y="332656"/>
            <a:ext cx="3672408" cy="1080120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STRESS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67544" y="3789040"/>
            <a:ext cx="4464496" cy="1224136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INTERNET - DEPENDANCE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AutoShape 8"/>
          <p:cNvSpPr txBox="1">
            <a:spLocks noChangeArrowheads="1"/>
          </p:cNvSpPr>
          <p:nvPr/>
        </p:nvSpPr>
        <p:spPr bwMode="auto">
          <a:xfrm>
            <a:off x="611560" y="2204864"/>
            <a:ext cx="4176464" cy="1224136"/>
          </a:xfrm>
          <a:prstGeom prst="bevel">
            <a:avLst>
              <a:gd name="adj" fmla="val 145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rIns="18288" anchor="ctr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TROUBLES DE LA SANTE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88640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LES DANGERS </a:t>
            </a:r>
          </a:p>
          <a:p>
            <a:r>
              <a:rPr lang="en-US" sz="4800" dirty="0" smtClean="0"/>
              <a:t>DE L’INTERNET</a:t>
            </a:r>
            <a:endParaRPr lang="ru-RU" sz="4800" dirty="0"/>
          </a:p>
        </p:txBody>
      </p:sp>
      <p:pic>
        <p:nvPicPr>
          <p:cNvPr id="9" name="Picture 4" descr="50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4193704"/>
            <a:ext cx="312589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755576" y="5445224"/>
            <a:ext cx="3672408" cy="1080120"/>
          </a:xfrm>
          <a:prstGeom prst="bevel">
            <a:avLst>
              <a:gd name="adj" fmla="val 1380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VIOLENCE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 txBox="1">
            <a:spLocks noChangeArrowheads="1"/>
          </p:cNvSpPr>
          <p:nvPr/>
        </p:nvSpPr>
        <p:spPr bwMode="auto">
          <a:xfrm>
            <a:off x="5220072" y="1628800"/>
            <a:ext cx="3600400" cy="1080120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rIns="18288" anchor="ctr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SITES NUISIBLES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3897632" cy="2297544"/>
          </a:xfrm>
        </p:spPr>
        <p:txBody>
          <a:bodyPr>
            <a:no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dépendance psychologique   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à l’Internet est comparée à la toxicomanie - la dépendance physiologique à la drogue.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260648"/>
            <a:ext cx="7772400" cy="1368152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INTERNET - DEPENDANCE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C:\Users\1\Desktop\Новая папка\1295939652_prikoly250-12.jpg"/>
          <p:cNvPicPr>
            <a:picLocks noChangeAspect="1" noChangeArrowheads="1"/>
          </p:cNvPicPr>
          <p:nvPr/>
        </p:nvPicPr>
        <p:blipFill>
          <a:blip r:embed="rId2" cstate="screen"/>
          <a:srcRect t="-1266"/>
          <a:stretch>
            <a:fillRect/>
          </a:stretch>
        </p:blipFill>
        <p:spPr bwMode="auto">
          <a:xfrm>
            <a:off x="395536" y="3573016"/>
            <a:ext cx="3888432" cy="3096344"/>
          </a:xfrm>
          <a:prstGeom prst="rect">
            <a:avLst/>
          </a:prstGeom>
          <a:noFill/>
        </p:spPr>
      </p:pic>
      <p:pic>
        <p:nvPicPr>
          <p:cNvPr id="31748" name="Picture 4" descr="C:\Users\1\Desktop\Новая папка\x_ae75881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645024"/>
            <a:ext cx="4484547" cy="2984748"/>
          </a:xfrm>
          <a:prstGeom prst="rect">
            <a:avLst/>
          </a:prstGeom>
          <a:noFill/>
        </p:spPr>
      </p:pic>
      <p:pic>
        <p:nvPicPr>
          <p:cNvPr id="31749" name="Picture 5" descr="C:\Users\1\Desktop\Новая папка\2008-06-19-downloadabledesignonlineeyephot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700808"/>
            <a:ext cx="3528392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4041648" cy="151216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Cela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concerne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surtout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et les adolescents.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373216"/>
            <a:ext cx="3456384" cy="129614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INFLUENCE POSITIVE OU NEGATIVE?</a:t>
            </a:r>
            <a:endParaRPr lang="ru-RU" sz="2800" dirty="0"/>
          </a:p>
        </p:txBody>
      </p:sp>
      <p:pic>
        <p:nvPicPr>
          <p:cNvPr id="33794" name="Picture 2" descr="C:\Users\1\Desktop\Новая папка\video-games-child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188640"/>
            <a:ext cx="3976642" cy="3384376"/>
          </a:xfrm>
          <a:prstGeom prst="rect">
            <a:avLst/>
          </a:prstGeom>
          <a:noFill/>
        </p:spPr>
      </p:pic>
      <p:pic>
        <p:nvPicPr>
          <p:cNvPr id="33795" name="Picture 3" descr="C:\Users\1\Desktop\Новая папка\zavisimost-540x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16832"/>
            <a:ext cx="4416491" cy="3456384"/>
          </a:xfrm>
          <a:prstGeom prst="rect">
            <a:avLst/>
          </a:prstGeom>
          <a:noFill/>
        </p:spPr>
      </p:pic>
      <p:pic>
        <p:nvPicPr>
          <p:cNvPr id="33796" name="Picture 4" descr="C:\Users\1\Desktop\Новая папка\Depositphotos_4461142_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5338" y="3645024"/>
            <a:ext cx="4167142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25144"/>
            <a:ext cx="3168352" cy="1512168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L’ordinateur  peut </a:t>
            </a:r>
          </a:p>
          <a:p>
            <a:r>
              <a:rPr lang="fr-FR" sz="3500" dirty="0" smtClean="0"/>
              <a:t>être</a:t>
            </a:r>
            <a:r>
              <a:rPr lang="ru-RU" sz="3500" dirty="0" smtClean="0"/>
              <a:t> </a:t>
            </a:r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infecté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3500" dirty="0" smtClean="0">
                <a:latin typeface="Times New Roman" pitchFamily="18" charset="0"/>
                <a:cs typeface="Times New Roman" pitchFamily="18" charset="0"/>
              </a:rPr>
              <a:t>par les virus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6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332656"/>
            <a:ext cx="7772400" cy="1296144"/>
          </a:xfrm>
          <a:prstGeom prst="bevel">
            <a:avLst>
              <a:gd name="adj" fmla="val 12500"/>
            </a:avLst>
          </a:prstGeom>
          <a:solidFill>
            <a:srgbClr val="00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VIRUS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1\Desktop\Новая папка\iCAW653Y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4437112"/>
            <a:ext cx="3600399" cy="2420888"/>
          </a:xfrm>
          <a:prstGeom prst="rect">
            <a:avLst/>
          </a:prstGeom>
          <a:noFill/>
        </p:spPr>
      </p:pic>
      <p:pic>
        <p:nvPicPr>
          <p:cNvPr id="29699" name="Picture 3" descr="C:\Users\1\Desktop\Новая папка\380ef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844824"/>
            <a:ext cx="5171775" cy="2520280"/>
          </a:xfrm>
          <a:prstGeom prst="rect">
            <a:avLst/>
          </a:prstGeom>
          <a:noFill/>
        </p:spPr>
      </p:pic>
      <p:pic>
        <p:nvPicPr>
          <p:cNvPr id="29700" name="Picture 4" descr="C:\Users\1\Desktop\Новая папка\5457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844824"/>
            <a:ext cx="3240360" cy="265401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2520280" cy="25922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Il y a des sc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è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violences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dans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l’Internet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doit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enfants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xfrm>
            <a:off x="530352" y="332656"/>
            <a:ext cx="7772400" cy="1224136"/>
          </a:xfrm>
          <a:prstGeom prst="bevel">
            <a:avLst>
              <a:gd name="adj" fmla="val 1380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VIOLENCE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1\Desktop\Новая папка\1293704196_kid_kom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193704"/>
            <a:ext cx="2975130" cy="2664296"/>
          </a:xfrm>
          <a:prstGeom prst="rect">
            <a:avLst/>
          </a:prstGeom>
          <a:noFill/>
        </p:spPr>
      </p:pic>
      <p:pic>
        <p:nvPicPr>
          <p:cNvPr id="34819" name="Picture 3" descr="C:\Users\1\Desktop\Новая папка\cig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1700808"/>
            <a:ext cx="2664296" cy="4487214"/>
          </a:xfrm>
          <a:prstGeom prst="rect">
            <a:avLst/>
          </a:prstGeom>
          <a:noFill/>
        </p:spPr>
      </p:pic>
      <p:pic>
        <p:nvPicPr>
          <p:cNvPr id="34820" name="Picture 4" descr="C:\Users\1\Desktop\Новая папка\iCAR32GY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1844824"/>
            <a:ext cx="3132348" cy="2088232"/>
          </a:xfrm>
          <a:prstGeom prst="rect">
            <a:avLst/>
          </a:prstGeom>
          <a:noFill/>
        </p:spPr>
      </p:pic>
      <p:pic>
        <p:nvPicPr>
          <p:cNvPr id="34821" name="Picture 5" descr="C:\Users\1\Desktop\Новая папка\9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4077072"/>
            <a:ext cx="2952328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5193776" cy="1368152"/>
          </a:xfrm>
        </p:spPr>
        <p:txBody>
          <a:bodyPr>
            <a:noAutofit/>
          </a:bodyPr>
          <a:lstStyle/>
          <a:p>
            <a:r>
              <a:rPr lang="fr-FR" sz="2800" dirty="0" smtClean="0"/>
              <a:t>Les troubles de santé mentale et physique. </a:t>
            </a:r>
            <a:r>
              <a:rPr lang="en-US" sz="2800" dirty="0" smtClean="0">
                <a:cs typeface="Times New Roman" pitchFamily="18" charset="0"/>
              </a:rPr>
              <a:t>Les </a:t>
            </a:r>
            <a:r>
              <a:rPr lang="en-US" sz="2800" dirty="0" err="1" smtClean="0">
                <a:cs typeface="Times New Roman" pitchFamily="18" charset="0"/>
              </a:rPr>
              <a:t>probl</a:t>
            </a:r>
            <a:r>
              <a:rPr lang="fr-FR" sz="2800" dirty="0" smtClean="0">
                <a:cs typeface="Times New Roman" pitchFamily="18" charset="0"/>
              </a:rPr>
              <a:t>è</a:t>
            </a:r>
            <a:r>
              <a:rPr lang="en-US" sz="2800" dirty="0" smtClean="0">
                <a:cs typeface="Times New Roman" pitchFamily="18" charset="0"/>
              </a:rPr>
              <a:t>mes avec la </a:t>
            </a:r>
            <a:r>
              <a:rPr lang="en-US" sz="2800" dirty="0" err="1" smtClean="0">
                <a:cs typeface="Times New Roman" pitchFamily="18" charset="0"/>
              </a:rPr>
              <a:t>vue</a:t>
            </a:r>
            <a:r>
              <a:rPr lang="en-US" sz="2800" dirty="0" smtClean="0">
                <a:cs typeface="Times New Roman" pitchFamily="18" charset="0"/>
              </a:rPr>
              <a:t>, la </a:t>
            </a:r>
            <a:r>
              <a:rPr lang="fr-FR" sz="2800" dirty="0" smtClean="0">
                <a:cs typeface="Times New Roman" pitchFamily="18" charset="0"/>
              </a:rPr>
              <a:t>colonne vertébrale.</a:t>
            </a:r>
            <a:endParaRPr lang="ru-RU" sz="2800" dirty="0" smtClean="0">
              <a:cs typeface="Times New Roman" pitchFamily="18" charset="0"/>
            </a:endParaRPr>
          </a:p>
          <a:p>
            <a:endParaRPr lang="en-US" sz="2800" dirty="0" smtClean="0"/>
          </a:p>
        </p:txBody>
      </p:sp>
      <p:sp>
        <p:nvSpPr>
          <p:cNvPr id="4" name="AutoShape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0352" y="404664"/>
            <a:ext cx="7772400" cy="1296144"/>
          </a:xfrm>
          <a:prstGeom prst="bevel">
            <a:avLst>
              <a:gd name="adj" fmla="val 14556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rIns="18288" anchor="ctr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2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PROBLEMES AVEC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LA SANTE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6866" name="Picture 2" descr="C:\Users\1\Desktop\Новая папка\N9488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4653136"/>
            <a:ext cx="2593091" cy="1728192"/>
          </a:xfrm>
          <a:prstGeom prst="rect">
            <a:avLst/>
          </a:prstGeom>
          <a:noFill/>
        </p:spPr>
      </p:pic>
      <p:pic>
        <p:nvPicPr>
          <p:cNvPr id="36867" name="Picture 3" descr="C:\Users\1\Desktop\Новая папка\1338378956_girl-sight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2348880"/>
            <a:ext cx="3314700" cy="2209800"/>
          </a:xfrm>
          <a:prstGeom prst="rect">
            <a:avLst/>
          </a:prstGeom>
          <a:noFill/>
        </p:spPr>
      </p:pic>
      <p:pic>
        <p:nvPicPr>
          <p:cNvPr id="36868" name="Picture 4" descr="C:\Users\1\Desktop\Новая папка\devochka%20za%20komp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4653136"/>
            <a:ext cx="2643187" cy="1758950"/>
          </a:xfrm>
          <a:prstGeom prst="rect">
            <a:avLst/>
          </a:prstGeom>
          <a:noFill/>
        </p:spPr>
      </p:pic>
      <p:pic>
        <p:nvPicPr>
          <p:cNvPr id="36869" name="Picture 5" descr="C:\Users\1\Desktop\Новая папка\55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429000"/>
            <a:ext cx="3269729" cy="324303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60848"/>
            <a:ext cx="3537592" cy="1296144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L’abus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l’utilisation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l’Internet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provoque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les stress.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332656"/>
            <a:ext cx="7772400" cy="144016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STRESS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1\Desktop\Новая папка\x_55d9b9a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772816"/>
            <a:ext cx="4075346" cy="2736304"/>
          </a:xfrm>
          <a:prstGeom prst="rect">
            <a:avLst/>
          </a:prstGeom>
          <a:noFill/>
        </p:spPr>
      </p:pic>
      <p:pic>
        <p:nvPicPr>
          <p:cNvPr id="35843" name="Picture 3" descr="C:\Users\1\Desktop\Новая папка\092065e0e04bc667b216f408048701f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4653136"/>
            <a:ext cx="2160240" cy="1975077"/>
          </a:xfrm>
          <a:prstGeom prst="rect">
            <a:avLst/>
          </a:prstGeom>
          <a:noFill/>
        </p:spPr>
      </p:pic>
      <p:pic>
        <p:nvPicPr>
          <p:cNvPr id="35844" name="Picture 4" descr="C:\Users\1\Desktop\Новая папка\untitle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573016"/>
            <a:ext cx="3398065" cy="2736304"/>
          </a:xfrm>
          <a:prstGeom prst="rect">
            <a:avLst/>
          </a:prstGeom>
          <a:noFill/>
        </p:spPr>
      </p:pic>
      <p:pic>
        <p:nvPicPr>
          <p:cNvPr id="35847" name="Picture 7" descr="C:\Users\1\Desktop\Новая папка\y-u-outbid-m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4550441"/>
            <a:ext cx="2520280" cy="211378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0728"/>
            <a:ext cx="7772400" cy="1584176"/>
          </a:xfrm>
        </p:spPr>
        <p:txBody>
          <a:bodyPr/>
          <a:lstStyle/>
          <a:p>
            <a:r>
              <a:rPr lang="en-US" dirty="0" smtClean="0"/>
              <a:t>L’internet – </a:t>
            </a:r>
            <a:r>
              <a:rPr lang="en-US" dirty="0" err="1" smtClean="0"/>
              <a:t>qu’est-ce</a:t>
            </a:r>
            <a:r>
              <a:rPr lang="en-US" dirty="0" smtClean="0"/>
              <a:t> que c’est?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1988840"/>
            <a:ext cx="3739952" cy="3672408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L’internet – c’est le r</a:t>
            </a:r>
            <a:r>
              <a:rPr lang="fr-FR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seau global, qui donnent aux utilisateurs des possibilit</a:t>
            </a:r>
            <a:r>
              <a:rPr lang="fr-FR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normes.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7b30d3d420f8f40b9f1454c0d488655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708920"/>
            <a:ext cx="3581400" cy="30861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864096"/>
          </a:xfrm>
        </p:spPr>
        <p:txBody>
          <a:bodyPr/>
          <a:lstStyle/>
          <a:p>
            <a:pPr algn="ctr"/>
            <a:r>
              <a:rPr lang="en-US" sz="6600" dirty="0" err="1" smtClean="0">
                <a:latin typeface="Times New Roman" pitchFamily="18" charset="0"/>
                <a:cs typeface="Times New Roman" pitchFamily="18" charset="0"/>
              </a:rPr>
              <a:t>L’escroquerie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5760640" cy="2448272"/>
          </a:xfrm>
        </p:spPr>
        <p:txBody>
          <a:bodyPr>
            <a:noAutofit/>
          </a:bodyPr>
          <a:lstStyle/>
          <a:p>
            <a:r>
              <a:rPr lang="fr-FR" sz="2800" dirty="0" smtClean="0"/>
              <a:t>L‘Internet est le géant du divertissement, mais  aussi un lieu de l’escroquerie. Soyez prudent, ne tombez pas dans les mains des escrocs.</a:t>
            </a:r>
            <a:endParaRPr lang="ru-RU" sz="2800" dirty="0"/>
          </a:p>
        </p:txBody>
      </p:sp>
      <p:pic>
        <p:nvPicPr>
          <p:cNvPr id="4" name="Picture 4" descr="photos0-800x600[1]"/>
          <p:cNvPicPr>
            <a:picLocks noChangeAspect="1" noChangeArrowheads="1"/>
          </p:cNvPicPr>
          <p:nvPr/>
        </p:nvPicPr>
        <p:blipFill>
          <a:blip r:embed="rId2" cstate="screen"/>
          <a:srcRect r="-21"/>
          <a:stretch>
            <a:fillRect/>
          </a:stretch>
        </p:blipFill>
        <p:spPr bwMode="auto">
          <a:xfrm>
            <a:off x="4788024" y="3789040"/>
            <a:ext cx="409308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 descr="C:\Users\1\Desktop\Новая папка\mzm_sfvmjlhw_512x512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124744"/>
            <a:ext cx="2757984" cy="2541960"/>
          </a:xfrm>
          <a:prstGeom prst="rect">
            <a:avLst/>
          </a:prstGeom>
          <a:noFill/>
        </p:spPr>
      </p:pic>
      <p:pic>
        <p:nvPicPr>
          <p:cNvPr id="40964" name="Picture 4" descr="http://www.asks.ru/files/u675/credit_cart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5777" y="3501008"/>
            <a:ext cx="4540239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792088"/>
          </a:xfrm>
        </p:spPr>
        <p:txBody>
          <a:bodyPr/>
          <a:lstStyle/>
          <a:p>
            <a:pPr algn="ctr"/>
            <a:r>
              <a:rPr lang="en-US" sz="7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L’enqu</a:t>
            </a:r>
            <a:r>
              <a:rPr lang="fr-FR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ê</a:t>
            </a:r>
            <a:r>
              <a:rPr lang="en-US" sz="7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496944" cy="5328592"/>
          </a:xfrm>
        </p:spPr>
        <p:txBody>
          <a:bodyPr>
            <a:noAutofit/>
          </a:bodyPr>
          <a:lstStyle/>
          <a:p>
            <a:r>
              <a:rPr lang="fr-FR" sz="2800" dirty="0" smtClean="0"/>
              <a:t>Questionnaire:</a:t>
            </a:r>
            <a:br>
              <a:rPr lang="fr-FR" sz="2800" dirty="0" smtClean="0"/>
            </a:br>
            <a:r>
              <a:rPr lang="fr-FR" sz="2800" dirty="0" smtClean="0"/>
              <a:t>1.Avez-vous un ordinateur à la maison? Est-il connecté  à l’Internet?</a:t>
            </a:r>
            <a:br>
              <a:rPr lang="fr-FR" sz="2800" dirty="0" smtClean="0"/>
            </a:br>
            <a:r>
              <a:rPr lang="fr-FR" sz="2800" dirty="0" smtClean="0"/>
              <a:t>2. Pour quelles raisons utilisez-vous l’Internet? Quelles sites préférez-vous?</a:t>
            </a:r>
            <a:br>
              <a:rPr lang="fr-FR" sz="2800" dirty="0" smtClean="0"/>
            </a:br>
            <a:r>
              <a:rPr lang="fr-FR" sz="2800" dirty="0" smtClean="0"/>
              <a:t>3. Lorsque vous surfez sur l’Internet êtes-vous sous contrôle?</a:t>
            </a:r>
            <a:br>
              <a:rPr lang="fr-FR" sz="2800" dirty="0" smtClean="0"/>
            </a:br>
            <a:r>
              <a:rPr lang="fr-FR" sz="2800" dirty="0" smtClean="0"/>
              <a:t>4. Combien de temps passez- vous dans l'Internet?</a:t>
            </a:r>
            <a:br>
              <a:rPr lang="fr-FR" sz="2800" dirty="0" smtClean="0"/>
            </a:br>
            <a:r>
              <a:rPr lang="fr-FR" sz="2800" dirty="0" smtClean="0"/>
              <a:t>5. Rencontrez-vous des informations nuisibles?</a:t>
            </a:r>
            <a:br>
              <a:rPr lang="fr-FR" sz="2800" dirty="0" smtClean="0"/>
            </a:br>
            <a:r>
              <a:rPr lang="fr-FR" sz="2800" dirty="0" smtClean="0"/>
              <a:t>6. Est-ce que votre ordinateur a un antivirus?</a:t>
            </a:r>
            <a:br>
              <a:rPr lang="fr-FR" sz="2800" dirty="0" smtClean="0"/>
            </a:br>
            <a:r>
              <a:rPr lang="fr-FR" sz="2800" dirty="0" smtClean="0"/>
              <a:t>7. Etait-il jamais infecté par un virus informatique, après avoir visité l'Internet?</a:t>
            </a:r>
            <a:br>
              <a:rPr lang="fr-FR" sz="2800" dirty="0" smtClean="0"/>
            </a:br>
            <a:endParaRPr lang="ru-RU" sz="2800" dirty="0"/>
          </a:p>
        </p:txBody>
      </p:sp>
      <p:pic>
        <p:nvPicPr>
          <p:cNvPr id="39938" name="Picture 2" descr="http://im6-tub-ru.yandex.net/i?id=371247440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0"/>
            <a:ext cx="1532330" cy="1368152"/>
          </a:xfrm>
          <a:prstGeom prst="rect">
            <a:avLst/>
          </a:prstGeom>
          <a:noFill/>
        </p:spPr>
      </p:pic>
      <p:pic>
        <p:nvPicPr>
          <p:cNvPr id="39939" name="Picture 3" descr="C:\Users\1\Desktop\Новая папка\е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288" y="0"/>
            <a:ext cx="1789187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64704"/>
            <a:ext cx="7772400" cy="936104"/>
          </a:xfrm>
        </p:spPr>
        <p:txBody>
          <a:bodyPr/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BILAIN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60848"/>
            <a:ext cx="7772400" cy="2376264"/>
          </a:xfrm>
        </p:spPr>
        <p:txBody>
          <a:bodyPr>
            <a:normAutofit/>
          </a:bodyPr>
          <a:lstStyle/>
          <a:p>
            <a:r>
              <a:rPr lang="fr-FR" sz="3200" dirty="0" smtClean="0"/>
              <a:t>Quels sont les arguments pour  l'Internet?</a:t>
            </a:r>
          </a:p>
          <a:p>
            <a:r>
              <a:rPr lang="fr-FR" sz="3200" dirty="0" smtClean="0"/>
              <a:t>Quels sont les arguments </a:t>
            </a:r>
            <a:r>
              <a:rPr lang="en-US" sz="3200" dirty="0" smtClean="0"/>
              <a:t>contre </a:t>
            </a:r>
            <a:r>
              <a:rPr lang="fr-FR" sz="3200" dirty="0" smtClean="0"/>
              <a:t>l'Internet?</a:t>
            </a:r>
          </a:p>
          <a:p>
            <a:r>
              <a:rPr lang="fr-FR" sz="3200" dirty="0" smtClean="0"/>
              <a:t>Quels sont les dangers de l'Internet?</a:t>
            </a:r>
          </a:p>
          <a:p>
            <a:endParaRPr lang="fr-FR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38913" name="Picture 1" descr="C:\Users\1\Desktop\Новая папка\email.gif"/>
          <p:cNvPicPr>
            <a:picLocks noChangeAspect="1" noChangeArrowheads="1"/>
          </p:cNvPicPr>
          <p:nvPr/>
        </p:nvPicPr>
        <p:blipFill>
          <a:blip r:embed="rId2" cstate="screen"/>
          <a:srcRect r="609" b="-121"/>
          <a:stretch>
            <a:fillRect/>
          </a:stretch>
        </p:blipFill>
        <p:spPr bwMode="auto">
          <a:xfrm>
            <a:off x="6084168" y="0"/>
            <a:ext cx="2808312" cy="2048142"/>
          </a:xfrm>
          <a:prstGeom prst="rect">
            <a:avLst/>
          </a:prstGeom>
          <a:noFill/>
        </p:spPr>
      </p:pic>
      <p:pic>
        <p:nvPicPr>
          <p:cNvPr id="38914" name="Picture 2" descr="C:\Users\1\Desktop\Новая папка\000155df91464c35e24bcf1bfb361e0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933056"/>
            <a:ext cx="3971354" cy="2647569"/>
          </a:xfrm>
          <a:prstGeom prst="rect">
            <a:avLst/>
          </a:prstGeom>
          <a:noFill/>
        </p:spPr>
      </p:pic>
      <p:pic>
        <p:nvPicPr>
          <p:cNvPr id="38916" name="Picture 4" descr="C:\Users\1\Desktop\Новая папка\iCAB432E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88640"/>
            <a:ext cx="2016224" cy="1800200"/>
          </a:xfrm>
          <a:prstGeom prst="rect">
            <a:avLst/>
          </a:prstGeom>
          <a:noFill/>
        </p:spPr>
      </p:pic>
      <p:pic>
        <p:nvPicPr>
          <p:cNvPr id="38917" name="Picture 5" descr="C:\Users\1\Desktop\Новая папка\Danger-Internet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3861048"/>
            <a:ext cx="3832359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90120" cy="720080"/>
          </a:xfrm>
        </p:spPr>
        <p:txBody>
          <a:bodyPr/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Commentez la phrase: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96752"/>
            <a:ext cx="5985864" cy="2520280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Times New Roman" pitchFamily="18" charset="0"/>
                <a:cs typeface="Times New Roman" pitchFamily="18" charset="0"/>
              </a:rPr>
              <a:t>Le monde entier en une seule personne c’est l'amour, le monde entier à l'écran c’est l'Internet.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mg0.liveinternet.ru/images/attach/c/2/68/436/68436613_dg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29943" y="1628800"/>
            <a:ext cx="2514057" cy="2016224"/>
          </a:xfrm>
          <a:prstGeom prst="rect">
            <a:avLst/>
          </a:prstGeom>
          <a:noFill/>
        </p:spPr>
      </p:pic>
      <p:pic>
        <p:nvPicPr>
          <p:cNvPr id="37892" name="Picture 4" descr="http://funmonitoring.ru/wp-content/uploads/2012/06/speedin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9584" y="3761656"/>
            <a:ext cx="3744416" cy="3096344"/>
          </a:xfrm>
          <a:prstGeom prst="rect">
            <a:avLst/>
          </a:prstGeom>
          <a:noFill/>
        </p:spPr>
      </p:pic>
      <p:pic>
        <p:nvPicPr>
          <p:cNvPr id="37893" name="Picture 5" descr="D:\Новая папка\0a1986bcdca78bb4c91bb68458518ed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861048"/>
            <a:ext cx="4536504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656184"/>
          </a:xfrm>
        </p:spPr>
        <p:txBody>
          <a:bodyPr/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Commentez </a:t>
            </a:r>
            <a:r>
              <a:rPr lang="en-US" sz="6000" dirty="0" err="1" smtClean="0">
                <a:latin typeface="Times New Roman" pitchFamily="18" charset="0"/>
                <a:cs typeface="Times New Roman" pitchFamily="18" charset="0"/>
              </a:rPr>
              <a:t>l’image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et le slogan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012160" y="2060848"/>
            <a:ext cx="2592288" cy="4032448"/>
          </a:xfrm>
        </p:spPr>
        <p:txBody>
          <a:bodyPr>
            <a:noAutofit/>
          </a:bodyPr>
          <a:lstStyle/>
          <a:p>
            <a:r>
              <a:rPr lang="en-US" sz="4000" dirty="0" smtClean="0"/>
              <a:t>Et </a:t>
            </a:r>
            <a:r>
              <a:rPr lang="en-US" sz="4000" dirty="0" err="1" smtClean="0"/>
              <a:t>toi</a:t>
            </a:r>
            <a:r>
              <a:rPr lang="en-US" sz="4000" dirty="0" smtClean="0"/>
              <a:t>, </a:t>
            </a:r>
            <a:r>
              <a:rPr lang="en-US" sz="4000" dirty="0" err="1" smtClean="0"/>
              <a:t>est-ce</a:t>
            </a:r>
            <a:r>
              <a:rPr lang="en-US" sz="4000" dirty="0" smtClean="0"/>
              <a:t> que </a:t>
            </a: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peux</a:t>
            </a:r>
            <a:r>
              <a:rPr lang="en-US" sz="4000" dirty="0" smtClean="0"/>
              <a:t> </a:t>
            </a:r>
            <a:r>
              <a:rPr lang="en-US" sz="4000" dirty="0" err="1" smtClean="0"/>
              <a:t>t’arracher</a:t>
            </a:r>
            <a:r>
              <a:rPr lang="en-US" sz="4000" dirty="0" smtClean="0"/>
              <a:t> de </a:t>
            </a:r>
            <a:r>
              <a:rPr lang="en-US" sz="4000" dirty="0" err="1" smtClean="0"/>
              <a:t>l’Internet</a:t>
            </a:r>
            <a:r>
              <a:rPr lang="en-US" sz="4000" dirty="0" smtClean="0"/>
              <a:t>?</a:t>
            </a:r>
            <a:endParaRPr lang="ru-RU" sz="4000" dirty="0"/>
          </a:p>
        </p:txBody>
      </p:sp>
      <p:pic>
        <p:nvPicPr>
          <p:cNvPr id="41985" name="Picture 1" descr="C:\Users\1\Desktop\Новая папка\motivator-291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060848"/>
            <a:ext cx="5256584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611560" y="1772816"/>
            <a:ext cx="3744416" cy="792087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INFORMATION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AutoShape 7"/>
          <p:cNvSpPr>
            <a:spLocks noGrp="1" noChangeArrowheads="1"/>
          </p:cNvSpPr>
          <p:nvPr>
            <p:ph type="ctrTitle"/>
          </p:nvPr>
        </p:nvSpPr>
        <p:spPr bwMode="auto">
          <a:xfrm>
            <a:off x="5076056" y="1700808"/>
            <a:ext cx="3744416" cy="864096"/>
          </a:xfrm>
          <a:prstGeom prst="bevel">
            <a:avLst>
              <a:gd name="adj" fmla="val 13895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 fontScale="90000"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COMMUNICATION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AutoShape 8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3400" y="3228536"/>
            <a:ext cx="3606552" cy="848536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TRAVAIL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788024" y="2924944"/>
            <a:ext cx="3816424" cy="936104"/>
          </a:xfrm>
          <a:prstGeom prst="bevel">
            <a:avLst>
              <a:gd name="adj" fmla="val 125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ACHATS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04664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L’INTERNET  PROPOSE DES SERVICES DIFFERENTS</a:t>
            </a:r>
            <a:endParaRPr lang="ru-RU" sz="3200" dirty="0"/>
          </a:p>
        </p:txBody>
      </p:sp>
      <p:sp>
        <p:nvSpPr>
          <p:cNvPr id="10" name="AutoShape 7"/>
          <p:cNvSpPr txBox="1">
            <a:spLocks noChangeArrowheads="1"/>
          </p:cNvSpPr>
          <p:nvPr/>
        </p:nvSpPr>
        <p:spPr bwMode="auto">
          <a:xfrm>
            <a:off x="467544" y="4797152"/>
            <a:ext cx="4536504" cy="1080120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0" rIns="18288" bIns="0" anchor="ctr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RESERVATION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DES BILLETS</a:t>
            </a: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5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AutoShape 8"/>
          <p:cNvSpPr txBox="1">
            <a:spLocks noChangeArrowheads="1"/>
          </p:cNvSpPr>
          <p:nvPr/>
        </p:nvSpPr>
        <p:spPr bwMode="auto">
          <a:xfrm>
            <a:off x="5220072" y="4221088"/>
            <a:ext cx="3456384" cy="936104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rIns="18288" anchor="ctr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VOYAGES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5220072" y="5445224"/>
            <a:ext cx="3168352" cy="864096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LOISIRS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7"/>
          <p:cNvSpPr>
            <a:spLocks noGrp="1" noChangeArrowheads="1"/>
          </p:cNvSpPr>
          <p:nvPr>
            <p:ph type="ctrTitle"/>
          </p:nvPr>
        </p:nvSpPr>
        <p:spPr bwMode="auto">
          <a:xfrm>
            <a:off x="533400" y="404664"/>
            <a:ext cx="7927032" cy="1296144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COMMUNICATION</a:t>
            </a:r>
            <a:r>
              <a:rPr lang="ru-RU" sz="4800" dirty="0" smtClean="0">
                <a:solidFill>
                  <a:schemeClr val="bg1"/>
                </a:solidFill>
              </a:rPr>
              <a:t> 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5" name="Picture 2" descr="016343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3816350" cy="229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1844824"/>
            <a:ext cx="4032448" cy="954107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lt1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RESEAUX SOCIAUX, SKYPE, E-MAIL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FB.jpg"/>
          <p:cNvPicPr>
            <a:picLocks noChangeAspect="1" noChangeArrowheads="1"/>
          </p:cNvPicPr>
          <p:nvPr/>
        </p:nvPicPr>
        <p:blipFill>
          <a:blip r:embed="rId3" cstate="screen"/>
          <a:srcRect l="-1819"/>
          <a:stretch>
            <a:fillRect/>
          </a:stretch>
        </p:blipFill>
        <p:spPr bwMode="auto">
          <a:xfrm>
            <a:off x="4139952" y="2852936"/>
            <a:ext cx="4248472" cy="1944216"/>
          </a:xfrm>
          <a:prstGeom prst="rect">
            <a:avLst/>
          </a:prstGeom>
          <a:noFill/>
        </p:spPr>
      </p:pic>
      <p:pic>
        <p:nvPicPr>
          <p:cNvPr id="1028" name="Picture 4" descr="http://www.wekra.estranky.cz/img/picture/595/skype-logo500w.gif"/>
          <p:cNvPicPr>
            <a:picLocks noChangeAspect="1" noChangeArrowheads="1"/>
          </p:cNvPicPr>
          <p:nvPr/>
        </p:nvPicPr>
        <p:blipFill>
          <a:blip r:embed="rId4" cstate="screen"/>
          <a:srcRect l="3024" t="6048" r="209" b="9281"/>
          <a:stretch>
            <a:fillRect/>
          </a:stretch>
        </p:blipFill>
        <p:spPr bwMode="auto">
          <a:xfrm>
            <a:off x="4211960" y="4841776"/>
            <a:ext cx="4248472" cy="2016224"/>
          </a:xfrm>
          <a:prstGeom prst="rect">
            <a:avLst/>
          </a:prstGeom>
          <a:noFill/>
        </p:spPr>
      </p:pic>
      <p:pic>
        <p:nvPicPr>
          <p:cNvPr id="1030" name="Picture 6" descr="C:\Users\1\Desktop\iCAOZE7KU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293096"/>
            <a:ext cx="3816424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2276872"/>
            <a:ext cx="2880320" cy="165618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</a:t>
            </a:r>
            <a:r>
              <a:rPr lang="fr-FR" sz="4000" dirty="0" smtClean="0">
                <a:solidFill>
                  <a:srgbClr val="002060"/>
                </a:solidFill>
              </a:rPr>
              <a:t> </a:t>
            </a:r>
            <a:r>
              <a:rPr lang="fr-FR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systèmes</a:t>
            </a:r>
            <a:endParaRPr lang="en-US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 recherches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530352" y="620688"/>
            <a:ext cx="7772400" cy="1296144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75b0facd4e2a1d56b287e873efc7822491fe61f1a83e0c4bd877ca18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132856"/>
            <a:ext cx="3810000" cy="3810000"/>
          </a:xfrm>
          <a:prstGeom prst="rect">
            <a:avLst/>
          </a:prstGeom>
          <a:noFill/>
        </p:spPr>
      </p:pic>
      <p:pic>
        <p:nvPicPr>
          <p:cNvPr id="2051" name="Picture 3" descr="C:\Users\1\Desktop\41974d711e2bbb8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4293096"/>
            <a:ext cx="3672408" cy="1538441"/>
          </a:xfrm>
          <a:prstGeom prst="rect">
            <a:avLst/>
          </a:prstGeom>
          <a:noFill/>
        </p:spPr>
      </p:pic>
      <p:pic>
        <p:nvPicPr>
          <p:cNvPr id="2052" name="Picture 4" descr="C:\Users\1\Desktop\iCAGXLWW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288" y="2060848"/>
            <a:ext cx="1712351" cy="208823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3384376" cy="230425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possibilit</a:t>
            </a:r>
            <a:r>
              <a:rPr lang="fr-FR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 trouver du travail, de travailler </a:t>
            </a:r>
            <a:r>
              <a:rPr lang="fr-FR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la maison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04664"/>
            <a:ext cx="7772400" cy="936104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 fontScale="90000"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TRAVAIL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photo_3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645024"/>
            <a:ext cx="3842834" cy="2736304"/>
          </a:xfrm>
          <a:prstGeom prst="rect">
            <a:avLst/>
          </a:prstGeom>
          <a:noFill/>
        </p:spPr>
      </p:pic>
      <p:pic>
        <p:nvPicPr>
          <p:cNvPr id="3075" name="Picture 3" descr="C:\Users\1\Desktop\freelanc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412776"/>
            <a:ext cx="3678409" cy="2723183"/>
          </a:xfrm>
          <a:prstGeom prst="rect">
            <a:avLst/>
          </a:prstGeom>
          <a:noFill/>
        </p:spPr>
      </p:pic>
      <p:pic>
        <p:nvPicPr>
          <p:cNvPr id="3077" name="Picture 5" descr="C:\Users\1\Desktop\Новая папка\99999999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7" y="4149080"/>
            <a:ext cx="3636437" cy="24235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420888"/>
            <a:ext cx="3033536" cy="151216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ACHATS, </a:t>
            </a:r>
          </a:p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LIVRAISON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Grp="1" noChangeArrowheads="1"/>
          </p:cNvSpPr>
          <p:nvPr>
            <p:ph type="title"/>
          </p:nvPr>
        </p:nvSpPr>
        <p:spPr bwMode="auto">
          <a:xfrm>
            <a:off x="530352" y="836712"/>
            <a:ext cx="7772400" cy="1368152"/>
          </a:xfrm>
          <a:prstGeom prst="bevel">
            <a:avLst>
              <a:gd name="adj" fmla="val 125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ACHATS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1\Desktop\buying-online-tip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77072"/>
            <a:ext cx="3672408" cy="2448272"/>
          </a:xfrm>
          <a:prstGeom prst="rect">
            <a:avLst/>
          </a:prstGeom>
          <a:noFill/>
        </p:spPr>
      </p:pic>
      <p:pic>
        <p:nvPicPr>
          <p:cNvPr id="5122" name="Picture 2" descr="C:\Users\1\Desktop\frustrating%20online%20shopping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420888"/>
            <a:ext cx="4475492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5085184"/>
            <a:ext cx="3384376" cy="158417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BILLETS DE TRAINS, D’AVIONS, DE THEATRE, TABLES AUX RESTAURANTS</a:t>
            </a:r>
            <a:endParaRPr lang="ru-RU" sz="2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AutoShape 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0352" y="260648"/>
            <a:ext cx="7772400" cy="1224136"/>
          </a:xfrm>
          <a:prstGeom prst="bevel">
            <a:avLst>
              <a:gd name="adj" fmla="val 12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tIns="0" rIns="18288" bIns="0"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RESERVATION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C:\Users\1\Desktop\x_ddbaddc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3426993" cy="3384376"/>
          </a:xfrm>
          <a:prstGeom prst="rect">
            <a:avLst/>
          </a:prstGeom>
          <a:noFill/>
        </p:spPr>
      </p:pic>
      <p:pic>
        <p:nvPicPr>
          <p:cNvPr id="21507" name="Picture 3" descr="C:\Users\1\Desktop\romanov-romanov_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71392" y="4121696"/>
            <a:ext cx="5472608" cy="2736304"/>
          </a:xfrm>
          <a:prstGeom prst="rect">
            <a:avLst/>
          </a:prstGeom>
          <a:noFill/>
        </p:spPr>
      </p:pic>
      <p:pic>
        <p:nvPicPr>
          <p:cNvPr id="21508" name="Picture 4" descr="C:\Users\1\Desktop\x_b74433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1556792"/>
            <a:ext cx="4896544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2" y="1628800"/>
            <a:ext cx="4644008" cy="151216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VOYAGES  VIRTUELS ET RESERVATION DES TOURS</a:t>
            </a:r>
            <a:endParaRPr lang="ru-RU" dirty="0"/>
          </a:p>
        </p:txBody>
      </p:sp>
      <p:sp>
        <p:nvSpPr>
          <p:cNvPr id="4" name="AutoShape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0352" y="332656"/>
            <a:ext cx="7772400" cy="1224136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0" rIns="18288" anchor="ctr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VOYAGES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2530" name="Picture 2" descr="C:\Users\1\Desktop\x_c752f8b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509120"/>
            <a:ext cx="3672408" cy="2348880"/>
          </a:xfrm>
          <a:prstGeom prst="rect">
            <a:avLst/>
          </a:prstGeom>
          <a:noFill/>
        </p:spPr>
      </p:pic>
      <p:pic>
        <p:nvPicPr>
          <p:cNvPr id="22531" name="Picture 3" descr="C:\Users\1\Desktop\4760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700808"/>
            <a:ext cx="3960440" cy="2709775"/>
          </a:xfrm>
          <a:prstGeom prst="rect">
            <a:avLst/>
          </a:prstGeom>
          <a:noFill/>
        </p:spPr>
      </p:pic>
      <p:pic>
        <p:nvPicPr>
          <p:cNvPr id="22532" name="Picture 4" descr="C:\Users\1\Desktop\9e0491fbfe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81500" y="2492896"/>
            <a:ext cx="4294956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583</TotalTime>
  <Words>364</Words>
  <Application>Microsoft Office PowerPoint</Application>
  <PresentationFormat>Экран (4:3)</PresentationFormat>
  <Paragraphs>75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INTERNET:</vt:lpstr>
      <vt:lpstr>L’internet – qu’est-ce que c’est?</vt:lpstr>
      <vt:lpstr>COMMUNICATION </vt:lpstr>
      <vt:lpstr>COMMUNICATION </vt:lpstr>
      <vt:lpstr>INFORMATION</vt:lpstr>
      <vt:lpstr>TRAVAIL</vt:lpstr>
      <vt:lpstr>ACHATS</vt:lpstr>
      <vt:lpstr>RESERVATION</vt:lpstr>
      <vt:lpstr>VOYAGES</vt:lpstr>
      <vt:lpstr>LOISIRS</vt:lpstr>
      <vt:lpstr>Слайд 11</vt:lpstr>
      <vt:lpstr>L'Internet c’est un réseau mondial où l’on peut trouver tout. Mais il ne faut pas oublier qu’il peut être dangereux</vt:lpstr>
      <vt:lpstr>VIRUS</vt:lpstr>
      <vt:lpstr>INTERNET - DEPENDANCE</vt:lpstr>
      <vt:lpstr>Cela concerne surtout les enfants et les adolescents.</vt:lpstr>
      <vt:lpstr>VIRUS</vt:lpstr>
      <vt:lpstr>VIOLENCE</vt:lpstr>
      <vt:lpstr>PROBLEMES AVEC LA SANTE</vt:lpstr>
      <vt:lpstr>STRESS</vt:lpstr>
      <vt:lpstr>L’escroquerie</vt:lpstr>
      <vt:lpstr>L’enquête</vt:lpstr>
      <vt:lpstr>BILAIN</vt:lpstr>
      <vt:lpstr>Commentez la phrase:</vt:lpstr>
      <vt:lpstr>Commentez l’image  et le slogan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INTERNET:</dc:title>
  <dc:creator>1</dc:creator>
  <cp:lastModifiedBy>любина</cp:lastModifiedBy>
  <cp:revision>71</cp:revision>
  <dcterms:created xsi:type="dcterms:W3CDTF">2012-11-24T15:05:41Z</dcterms:created>
  <dcterms:modified xsi:type="dcterms:W3CDTF">2013-03-01T18:47:44Z</dcterms:modified>
</cp:coreProperties>
</file>