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7" r:id="rId2"/>
    <p:sldId id="264" r:id="rId3"/>
    <p:sldId id="258" r:id="rId4"/>
    <p:sldId id="259" r:id="rId5"/>
    <p:sldId id="260" r:id="rId6"/>
    <p:sldId id="261" r:id="rId7"/>
    <p:sldId id="256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103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3BE4A7-C823-44ED-849B-BC1FE059FF3F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7960C-71FD-4D81-96F1-E664E4F65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27960C-71FD-4D81-96F1-E664E4F6533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Воспитатель сообщает детям просьбу Капа помочь Ручейку.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27960C-71FD-4D81-96F1-E664E4F6533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того, чтобы появились новые капельки надо выполнить ряд заданий.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27960C-71FD-4D81-96F1-E664E4F6533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Первые капельки появятся, если вспомним свойства воды.</a:t>
            </a:r>
            <a:r>
              <a:rPr lang="ru-RU" baseline="0" dirty="0" smtClean="0"/>
              <a:t> Появляется символ – дети должны назвать соответствующее свойство воды.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27960C-71FD-4D81-96F1-E664E4F6533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Перед детьми выкладываются мелкие предметы из разных материалов.</a:t>
            </a:r>
            <a:r>
              <a:rPr lang="ru-RU" baseline="0" dirty="0" smtClean="0"/>
              <a:t> Дети опытным путём должны проверить какие тонут, а какие нет.</a:t>
            </a:r>
          </a:p>
          <a:p>
            <a:r>
              <a:rPr lang="ru-RU" baseline="0" dirty="0" smtClean="0"/>
              <a:t>Перечисленные на слайде вещества дети опускают в воду и размешивают, делают вывод о растворимости веществ.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27960C-71FD-4D81-96F1-E664E4F6533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После того, как дети назвали отгадку, ответ появляется в кроссворде.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27960C-71FD-4D81-96F1-E664E4F6533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Основываясь на своих знаниях и опыте, дети должны догадаться как сделать,</a:t>
            </a:r>
            <a:r>
              <a:rPr lang="ru-RU" baseline="0" dirty="0" smtClean="0"/>
              <a:t> чтобы сырое яйцо плавало.</a:t>
            </a:r>
          </a:p>
          <a:p>
            <a:r>
              <a:rPr lang="ru-RU" baseline="0" dirty="0" smtClean="0"/>
              <a:t>За правильно решённые задачки дети получают новые капельки воды.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27960C-71FD-4D81-96F1-E664E4F6533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Если набралась полная ваза воды, задание </a:t>
            </a:r>
            <a:r>
              <a:rPr lang="ru-RU" dirty="0" err="1" smtClean="0"/>
              <a:t>выполненно</a:t>
            </a:r>
            <a:r>
              <a:rPr lang="ru-RU" dirty="0" smtClean="0"/>
              <a:t>. Ручеёк может продолжать свой путь.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27960C-71FD-4D81-96F1-E664E4F6533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C2C52-B8B7-4AE6-B4C3-E9D4D9440A2C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56BCA-9991-452A-96E0-AB009862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C2C52-B8B7-4AE6-B4C3-E9D4D9440A2C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56BCA-9991-452A-96E0-AB009862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C2C52-B8B7-4AE6-B4C3-E9D4D9440A2C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56BCA-9991-452A-96E0-AB009862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C2C52-B8B7-4AE6-B4C3-E9D4D9440A2C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56BCA-9991-452A-96E0-AB009862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C2C52-B8B7-4AE6-B4C3-E9D4D9440A2C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56BCA-9991-452A-96E0-AB009862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C2C52-B8B7-4AE6-B4C3-E9D4D9440A2C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56BCA-9991-452A-96E0-AB009862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C2C52-B8B7-4AE6-B4C3-E9D4D9440A2C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56BCA-9991-452A-96E0-AB009862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C2C52-B8B7-4AE6-B4C3-E9D4D9440A2C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56BCA-9991-452A-96E0-AB009862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C2C52-B8B7-4AE6-B4C3-E9D4D9440A2C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56BCA-9991-452A-96E0-AB009862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C2C52-B8B7-4AE6-B4C3-E9D4D9440A2C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56BCA-9991-452A-96E0-AB009862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C2C52-B8B7-4AE6-B4C3-E9D4D9440A2C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4E56BCA-9991-452A-96E0-AB0098626E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3C2C52-B8B7-4AE6-B4C3-E9D4D9440A2C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E56BCA-9991-452A-96E0-AB0098626E2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908720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В гостях у капельки</a:t>
            </a:r>
            <a:endParaRPr lang="ru-RU" sz="6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Спасение ручейка 2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3671392" y="5805264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Подготовила воспитатель ГБ ДОУ 113, </a:t>
            </a:r>
            <a:r>
              <a:rPr lang="ru-RU" dirty="0"/>
              <a:t>Ф</a:t>
            </a:r>
            <a:r>
              <a:rPr lang="ru-RU" dirty="0" smtClean="0"/>
              <a:t>рунзенского района, г. Санкт-Петербурга, </a:t>
            </a:r>
            <a:r>
              <a:rPr lang="ru-RU" dirty="0" err="1" smtClean="0"/>
              <a:t>Лейченок</a:t>
            </a:r>
            <a:r>
              <a:rPr lang="ru-RU" dirty="0" smtClean="0"/>
              <a:t> Ольга Николаевна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 smtClean="0"/>
              <a:t> 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Цели: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38912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 Систематизировать</a:t>
            </a:r>
            <a:r>
              <a:rPr lang="ru-RU" dirty="0" smtClean="0">
                <a:solidFill>
                  <a:srgbClr val="0070C0"/>
                </a:solidFill>
              </a:rPr>
              <a:t>, </a:t>
            </a:r>
            <a:r>
              <a:rPr lang="ru-RU" sz="2000" dirty="0" smtClean="0">
                <a:solidFill>
                  <a:srgbClr val="0070C0"/>
                </a:solidFill>
              </a:rPr>
              <a:t>закрепить и расширить представления детей о свойствах воды ( без запаха, не имеет цвета, вкуса, формы; может растворять некоторые вещества и др.).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Развивать умение  устанавливать причинно-следственные связи и делать выводы на основе элементарного эксперимента.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Закреплять умение разгадывать загадки, соотнося свойства и качества предмета с самим предметом.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Формировать умение отстаивать свою точку зрения при решении проблемных ситуаций (показать фокус, чтобы яйцо плавало посередине банки)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Развивать связную речь, умение давать полные ответы на вопросы.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апл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2348880"/>
            <a:ext cx="2525964" cy="3573016"/>
          </a:xfrm>
          <a:prstGeom prst="rect">
            <a:avLst/>
          </a:prstGeom>
        </p:spPr>
      </p:pic>
      <p:sp>
        <p:nvSpPr>
          <p:cNvPr id="7" name="Овальная выноска 6"/>
          <p:cNvSpPr/>
          <p:nvPr/>
        </p:nvSpPr>
        <p:spPr>
          <a:xfrm>
            <a:off x="2195736" y="1340768"/>
            <a:ext cx="3240360" cy="2232248"/>
          </a:xfrm>
          <a:prstGeom prst="wedgeEllipseCallout">
            <a:avLst>
              <a:gd name="adj1" fmla="val 48717"/>
              <a:gd name="adj2" fmla="val 716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Здравствуйте дорогие ребята!</a:t>
            </a:r>
          </a:p>
          <a:p>
            <a:pPr algn="ctr"/>
            <a:r>
              <a:rPr lang="ru-RU" dirty="0" smtClean="0"/>
              <a:t>Моему другу, Ручейку, снова требуется ваша помощь!  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SUS\Desktop\удалить\1288079665_gruppa_rucheek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780928"/>
            <a:ext cx="7881177" cy="3947145"/>
          </a:xfrm>
          <a:prstGeom prst="rect">
            <a:avLst/>
          </a:prstGeom>
          <a:noFill/>
        </p:spPr>
      </p:pic>
      <p:pic>
        <p:nvPicPr>
          <p:cNvPr id="5" name="Рисунок 4" descr="капл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36165" y="620688"/>
            <a:ext cx="1507835" cy="2132856"/>
          </a:xfrm>
          <a:prstGeom prst="rect">
            <a:avLst/>
          </a:prstGeom>
        </p:spPr>
      </p:pic>
      <p:sp>
        <p:nvSpPr>
          <p:cNvPr id="6" name="Овальная выноска 5"/>
          <p:cNvSpPr/>
          <p:nvPr/>
        </p:nvSpPr>
        <p:spPr>
          <a:xfrm>
            <a:off x="755576" y="692696"/>
            <a:ext cx="6912768" cy="1152128"/>
          </a:xfrm>
          <a:prstGeom prst="wedgeEllipseCallout">
            <a:avLst>
              <a:gd name="adj1" fmla="val 51088"/>
              <a:gd name="adj2" fmla="val 642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Путь Ручейку загородили камни. Давайте соберём для него новые капельки, чтобы он стал сильнее и пробил себе дорогу.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капл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2320" y="764704"/>
            <a:ext cx="1507835" cy="2132856"/>
          </a:xfrm>
          <a:prstGeom prst="rect">
            <a:avLst/>
          </a:prstGeom>
        </p:spPr>
      </p:pic>
      <p:sp>
        <p:nvSpPr>
          <p:cNvPr id="8" name="Овальная выноска 7"/>
          <p:cNvSpPr/>
          <p:nvPr/>
        </p:nvSpPr>
        <p:spPr>
          <a:xfrm>
            <a:off x="3779912" y="836712"/>
            <a:ext cx="3600400" cy="1296144"/>
          </a:xfrm>
          <a:prstGeom prst="wedgeEllipseCallout">
            <a:avLst>
              <a:gd name="adj1" fmla="val 52793"/>
              <a:gd name="adj2" fmla="val 611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Первые капельки появятся как только, мы вспомним свойства воды.</a:t>
            </a:r>
            <a:endParaRPr lang="ru-RU" dirty="0"/>
          </a:p>
        </p:txBody>
      </p:sp>
      <p:sp>
        <p:nvSpPr>
          <p:cNvPr id="10" name="7-конечная звезда 9"/>
          <p:cNvSpPr/>
          <p:nvPr/>
        </p:nvSpPr>
        <p:spPr>
          <a:xfrm>
            <a:off x="1835696" y="4077072"/>
            <a:ext cx="576064" cy="624069"/>
          </a:xfrm>
          <a:prstGeom prst="star7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2123728" y="3717032"/>
            <a:ext cx="576064" cy="624069"/>
          </a:xfrm>
          <a:prstGeom prst="star7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2267744" y="4077072"/>
            <a:ext cx="576064" cy="624069"/>
          </a:xfrm>
          <a:prstGeom prst="star7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рест 14"/>
          <p:cNvSpPr/>
          <p:nvPr/>
        </p:nvSpPr>
        <p:spPr>
          <a:xfrm rot="2441553">
            <a:off x="1842821" y="3658708"/>
            <a:ext cx="1111276" cy="1096601"/>
          </a:xfrm>
          <a:prstGeom prst="plus">
            <a:avLst>
              <a:gd name="adj" fmla="val 4585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283968" y="4437112"/>
            <a:ext cx="1152128" cy="64807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936564" y="4444644"/>
            <a:ext cx="648072" cy="822444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5292080" y="4509120"/>
            <a:ext cx="864096" cy="1080120"/>
          </a:xfrm>
          <a:prstGeom prst="triangle">
            <a:avLst/>
          </a:prstGeom>
          <a:solidFill>
            <a:srgbClr val="C61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Крест 19"/>
          <p:cNvSpPr/>
          <p:nvPr/>
        </p:nvSpPr>
        <p:spPr>
          <a:xfrm rot="2441553">
            <a:off x="4834575" y="4063288"/>
            <a:ext cx="1672761" cy="1646641"/>
          </a:xfrm>
          <a:prstGeom prst="plus">
            <a:avLst>
              <a:gd name="adj" fmla="val 4585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ASUS\Desktop\Безымянны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764704"/>
            <a:ext cx="1607989" cy="2901702"/>
          </a:xfrm>
          <a:prstGeom prst="rect">
            <a:avLst/>
          </a:prstGeom>
          <a:noFill/>
        </p:spPr>
      </p:pic>
      <p:sp>
        <p:nvSpPr>
          <p:cNvPr id="23" name="Крест 22"/>
          <p:cNvSpPr/>
          <p:nvPr/>
        </p:nvSpPr>
        <p:spPr>
          <a:xfrm rot="2441553">
            <a:off x="496505" y="1262888"/>
            <a:ext cx="2426660" cy="2422904"/>
          </a:xfrm>
          <a:prstGeom prst="plus">
            <a:avLst>
              <a:gd name="adj" fmla="val 4585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 descr="C:\Users\ASUS\Desktop\Безымянный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5589240"/>
            <a:ext cx="1714500" cy="866775"/>
          </a:xfrm>
          <a:prstGeom prst="rect">
            <a:avLst/>
          </a:prstGeom>
          <a:noFill/>
        </p:spPr>
      </p:pic>
      <p:sp>
        <p:nvSpPr>
          <p:cNvPr id="25" name="Крест 24"/>
          <p:cNvSpPr/>
          <p:nvPr/>
        </p:nvSpPr>
        <p:spPr>
          <a:xfrm rot="2441553">
            <a:off x="2130854" y="5531692"/>
            <a:ext cx="1111276" cy="1096601"/>
          </a:xfrm>
          <a:prstGeom prst="plus">
            <a:avLst>
              <a:gd name="adj" fmla="val 4585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3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пл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2320" y="764704"/>
            <a:ext cx="1507835" cy="2132856"/>
          </a:xfrm>
          <a:prstGeom prst="rect">
            <a:avLst/>
          </a:prstGeom>
        </p:spPr>
      </p:pic>
      <p:sp>
        <p:nvSpPr>
          <p:cNvPr id="5" name="Овальная выноска 4"/>
          <p:cNvSpPr/>
          <p:nvPr/>
        </p:nvSpPr>
        <p:spPr>
          <a:xfrm>
            <a:off x="5436096" y="836712"/>
            <a:ext cx="1944216" cy="1152128"/>
          </a:xfrm>
          <a:prstGeom prst="wedgeEllipseCallout">
            <a:avLst>
              <a:gd name="adj1" fmla="val 51377"/>
              <a:gd name="adj2" fmla="val 560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Тонет или не тонет?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980728"/>
            <a:ext cx="14287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1052736"/>
            <a:ext cx="14287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Блок-схема: узел 8"/>
          <p:cNvSpPr/>
          <p:nvPr/>
        </p:nvSpPr>
        <p:spPr>
          <a:xfrm>
            <a:off x="3707904" y="1484784"/>
            <a:ext cx="216024" cy="216024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3923928" y="1484784"/>
            <a:ext cx="216024" cy="216024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139952" y="1484784"/>
            <a:ext cx="216024" cy="216024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4355976" y="1484784"/>
            <a:ext cx="216024" cy="216024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1403648" y="1916832"/>
            <a:ext cx="216024" cy="216024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1619672" y="1916832"/>
            <a:ext cx="216024" cy="216024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1835696" y="1916832"/>
            <a:ext cx="216024" cy="216024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капл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4293096"/>
            <a:ext cx="1507835" cy="2132856"/>
          </a:xfrm>
          <a:prstGeom prst="rect">
            <a:avLst/>
          </a:prstGeom>
        </p:spPr>
      </p:pic>
      <p:sp>
        <p:nvSpPr>
          <p:cNvPr id="21" name="Овальная выноска 20"/>
          <p:cNvSpPr/>
          <p:nvPr/>
        </p:nvSpPr>
        <p:spPr>
          <a:xfrm>
            <a:off x="1403648" y="3861048"/>
            <a:ext cx="2448272" cy="1188712"/>
          </a:xfrm>
          <a:prstGeom prst="wedgeEllipseCallout">
            <a:avLst>
              <a:gd name="adj1" fmla="val -43846"/>
              <a:gd name="adj2" fmla="val 834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Растворяется или не  растворяется</a:t>
            </a:r>
            <a:endParaRPr lang="ru-RU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581128"/>
            <a:ext cx="14287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4499992" y="378904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соль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7055768" y="458112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Сахарный песок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4932040" y="623731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мед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6516216" y="616530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мел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6516216" y="371703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3131840" y="594928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песок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4509120"/>
            <a:ext cx="13049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9" name="Прямая со стрелкой 38"/>
          <p:cNvCxnSpPr>
            <a:stCxn id="28" idx="2"/>
          </p:cNvCxnSpPr>
          <p:nvPr/>
        </p:nvCxnSpPr>
        <p:spPr>
          <a:xfrm>
            <a:off x="5004048" y="4158372"/>
            <a:ext cx="1080120" cy="4227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>
            <a:off x="5004048" y="4005064"/>
            <a:ext cx="172819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33" idx="0"/>
          </p:cNvCxnSpPr>
          <p:nvPr/>
        </p:nvCxnSpPr>
        <p:spPr>
          <a:xfrm flipV="1">
            <a:off x="3635896" y="5517232"/>
            <a:ext cx="43204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stCxn id="30" idx="0"/>
          </p:cNvCxnSpPr>
          <p:nvPr/>
        </p:nvCxnSpPr>
        <p:spPr>
          <a:xfrm flipV="1">
            <a:off x="5436096" y="5733256"/>
            <a:ext cx="43204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stCxn id="29" idx="2"/>
            <a:endCxn id="22" idx="3"/>
          </p:cNvCxnSpPr>
          <p:nvPr/>
        </p:nvCxnSpPr>
        <p:spPr>
          <a:xfrm flipH="1">
            <a:off x="7080870" y="4950460"/>
            <a:ext cx="1019014" cy="3307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stCxn id="31" idx="1"/>
          </p:cNvCxnSpPr>
          <p:nvPr/>
        </p:nvCxnSpPr>
        <p:spPr>
          <a:xfrm flipH="1" flipV="1">
            <a:off x="5148064" y="5589240"/>
            <a:ext cx="1368152" cy="7607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3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3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3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3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1" grpId="0" animBg="1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2750" y="0"/>
            <a:ext cx="6191250" cy="667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4932040" y="188640"/>
            <a:ext cx="3276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Р</a:t>
            </a:r>
            <a:r>
              <a:rPr lang="ru-RU" sz="2400" dirty="0" smtClean="0"/>
              <a:t>      Е      К     А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3059832" y="1340768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      А      Д     </a:t>
            </a:r>
            <a:r>
              <a:rPr lang="ru-RU" sz="2400" dirty="0" smtClean="0">
                <a:solidFill>
                  <a:srgbClr val="FF0000"/>
                </a:solidFill>
              </a:rPr>
              <a:t>У</a:t>
            </a:r>
            <a:r>
              <a:rPr lang="ru-RU" sz="2400" dirty="0" smtClean="0"/>
              <a:t>      Г      А     </a:t>
            </a:r>
            <a:endParaRPr lang="ru-RU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3707904" y="2564904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      У     </a:t>
            </a:r>
            <a:r>
              <a:rPr lang="ru-RU" sz="2400" dirty="0" smtClean="0">
                <a:solidFill>
                  <a:srgbClr val="FF0000"/>
                </a:solidFill>
              </a:rPr>
              <a:t>Ч</a:t>
            </a:r>
            <a:r>
              <a:rPr lang="ru-RU" sz="2400" dirty="0" smtClean="0"/>
              <a:t>      А</a:t>
            </a:r>
            <a:endParaRPr lang="ru-RU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3707904" y="3789040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     Н     </a:t>
            </a:r>
            <a:r>
              <a:rPr lang="ru-RU" sz="2400" dirty="0" smtClean="0">
                <a:solidFill>
                  <a:srgbClr val="FF0000"/>
                </a:solidFill>
              </a:rPr>
              <a:t>Е</a:t>
            </a:r>
            <a:r>
              <a:rPr lang="ru-RU" sz="2400" dirty="0" smtClean="0"/>
              <a:t>       Г</a:t>
            </a:r>
            <a:endParaRPr lang="ru-RU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4283968" y="5013176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Л     </a:t>
            </a:r>
            <a:r>
              <a:rPr lang="ru-RU" sz="2400" dirty="0" smtClean="0">
                <a:solidFill>
                  <a:srgbClr val="FF0000"/>
                </a:solidFill>
              </a:rPr>
              <a:t>Ё</a:t>
            </a:r>
            <a:r>
              <a:rPr lang="ru-RU" sz="2400" dirty="0" smtClean="0"/>
              <a:t>      Д</a:t>
            </a:r>
            <a:endParaRPr lang="ru-RU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4932040" y="6165304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К</a:t>
            </a:r>
            <a:r>
              <a:rPr lang="ru-RU" sz="2400" dirty="0" smtClean="0"/>
              <a:t>    О      Л     О     Д      Е     Ц</a:t>
            </a:r>
            <a:endParaRPr lang="ru-RU" sz="2400" dirty="0"/>
          </a:p>
        </p:txBody>
      </p:sp>
      <p:sp>
        <p:nvSpPr>
          <p:cNvPr id="44" name="Овал 43"/>
          <p:cNvSpPr/>
          <p:nvPr/>
        </p:nvSpPr>
        <p:spPr>
          <a:xfrm>
            <a:off x="3635896" y="116632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4283968" y="116632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3059832" y="116632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7308304" y="116632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7956376" y="116632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8532440" y="116632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6732240" y="1340768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7308304" y="1340768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7956376" y="1340768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8532440" y="1340768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3059832" y="2492896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6084168" y="2492896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6732240" y="2492896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7308304" y="2492896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7956376" y="2492896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8532440" y="2492896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3059832" y="3717032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6084168" y="3717032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6732240" y="3717032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7308304" y="3717032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7956376" y="3717032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8532440" y="3717032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3059832" y="4941168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3635896" y="4941168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6084168" y="4941168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6732240" y="4941168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7308304" y="4941168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7956376" y="4941168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8532440" y="4941168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3059832" y="6165304"/>
            <a:ext cx="504056" cy="43204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3635896" y="6165304"/>
            <a:ext cx="504056" cy="43204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4283968" y="6165304"/>
            <a:ext cx="504056" cy="43204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0" name="Рисунок 79" descr="капл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4293096"/>
            <a:ext cx="1507835" cy="2132856"/>
          </a:xfrm>
          <a:prstGeom prst="rect">
            <a:avLst/>
          </a:prstGeom>
        </p:spPr>
      </p:pic>
      <p:sp>
        <p:nvSpPr>
          <p:cNvPr id="98" name="TextBox 97"/>
          <p:cNvSpPr txBox="1"/>
          <p:nvPr/>
        </p:nvSpPr>
        <p:spPr>
          <a:xfrm>
            <a:off x="0" y="0"/>
            <a:ext cx="20882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В неё льется,  из неё льётся  сама по земле </a:t>
            </a:r>
            <a:r>
              <a:rPr lang="ru-RU" sz="1400" dirty="0" smtClean="0"/>
              <a:t>плетётся.</a:t>
            </a:r>
            <a:endParaRPr lang="ru-RU" sz="1400" dirty="0"/>
          </a:p>
          <a:p>
            <a:endParaRPr lang="ru-RU" dirty="0"/>
          </a:p>
        </p:txBody>
      </p:sp>
      <p:sp>
        <p:nvSpPr>
          <p:cNvPr id="99" name="TextBox 98"/>
          <p:cNvSpPr txBox="1"/>
          <p:nvPr/>
        </p:nvSpPr>
        <p:spPr>
          <a:xfrm>
            <a:off x="0" y="692696"/>
            <a:ext cx="273630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Приказало солнце: строй семицветный мост крутой!          Тучка скрыла солнца свет </a:t>
            </a:r>
            <a:r>
              <a:rPr lang="ru-RU" sz="1400" dirty="0" smtClean="0"/>
              <a:t>Рухнул  </a:t>
            </a:r>
            <a:r>
              <a:rPr lang="ru-RU" sz="1400" dirty="0"/>
              <a:t>мост, и щепок нет.</a:t>
            </a:r>
          </a:p>
          <a:p>
            <a:endParaRPr lang="ru-RU" dirty="0"/>
          </a:p>
        </p:txBody>
      </p:sp>
      <p:sp>
        <p:nvSpPr>
          <p:cNvPr id="100" name="TextBox 99"/>
          <p:cNvSpPr txBox="1"/>
          <p:nvPr/>
        </p:nvSpPr>
        <p:spPr>
          <a:xfrm>
            <a:off x="0" y="1628800"/>
            <a:ext cx="237626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Надо мною, над тобою Пролетел мешок с водою,        Наскочил на дальний лес,            Прохудился  и </a:t>
            </a:r>
            <a:r>
              <a:rPr lang="ru-RU" sz="1400" dirty="0" smtClean="0"/>
              <a:t>исчез.</a:t>
            </a:r>
            <a:endParaRPr lang="ru-RU" sz="1400" dirty="0"/>
          </a:p>
          <a:p>
            <a:endParaRPr lang="ru-RU" dirty="0"/>
          </a:p>
        </p:txBody>
      </p:sp>
      <p:sp>
        <p:nvSpPr>
          <p:cNvPr id="101" name="TextBox 100"/>
          <p:cNvSpPr txBox="1"/>
          <p:nvPr/>
        </p:nvSpPr>
        <p:spPr>
          <a:xfrm>
            <a:off x="0" y="2564904"/>
            <a:ext cx="241176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На дворе горой, а в избе </a:t>
            </a:r>
            <a:r>
              <a:rPr lang="ru-RU" sz="1400" dirty="0" smtClean="0"/>
              <a:t>водой.</a:t>
            </a:r>
            <a:endParaRPr lang="ru-RU" sz="1400" dirty="0"/>
          </a:p>
          <a:p>
            <a:endParaRPr lang="ru-RU" dirty="0"/>
          </a:p>
        </p:txBody>
      </p:sp>
      <p:sp>
        <p:nvSpPr>
          <p:cNvPr id="102" name="TextBox 101"/>
          <p:cNvSpPr txBox="1"/>
          <p:nvPr/>
        </p:nvSpPr>
        <p:spPr>
          <a:xfrm>
            <a:off x="107504" y="3068960"/>
            <a:ext cx="280831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Он холодный и блестит,               Стукнешь – сразу захрустит. </a:t>
            </a:r>
            <a:r>
              <a:rPr lang="ru-RU" sz="1400" dirty="0" smtClean="0"/>
              <a:t>Из </a:t>
            </a:r>
            <a:r>
              <a:rPr lang="ru-RU" sz="1400" dirty="0"/>
              <a:t>воды свой род берёт,                   Ну конечно, это …</a:t>
            </a:r>
          </a:p>
          <a:p>
            <a:endParaRPr lang="ru-RU" dirty="0"/>
          </a:p>
        </p:txBody>
      </p:sp>
      <p:sp>
        <p:nvSpPr>
          <p:cNvPr id="103" name="TextBox 102"/>
          <p:cNvSpPr txBox="1"/>
          <p:nvPr/>
        </p:nvSpPr>
        <p:spPr>
          <a:xfrm>
            <a:off x="1547664" y="4077072"/>
            <a:ext cx="158417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Ведёрко звонко, спускаясь скачет, А поднимаясь, скрипит и плачет.     В глубокой шахте вода хранится,     Чтоб летом знойным ты мог  напиться.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8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8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8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8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8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8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800" decel="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800" decel="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8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800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8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800" decel="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800" de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800" decel="100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800" decel="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800" de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80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800" de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800" decel="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80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800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800" decel="10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800" de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800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8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1" grpId="0"/>
      <p:bldP spid="22" grpId="0"/>
      <p:bldP spid="23" grpId="0"/>
      <p:bldP spid="24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6" grpId="0" animBg="1"/>
      <p:bldP spid="77" grpId="0" animBg="1"/>
      <p:bldP spid="98" grpId="0"/>
      <p:bldP spid="99" grpId="0"/>
      <p:bldP spid="100" grpId="0"/>
      <p:bldP spid="101" grpId="0"/>
      <p:bldP spid="102" grpId="0"/>
      <p:bldP spid="10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852936"/>
            <a:ext cx="1090932" cy="1404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924944"/>
            <a:ext cx="1090932" cy="1404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6444208" y="3284984"/>
            <a:ext cx="432048" cy="28803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187624" y="3933056"/>
            <a:ext cx="432048" cy="28803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2276872"/>
            <a:ext cx="15049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Овал 10"/>
          <p:cNvSpPr/>
          <p:nvPr/>
        </p:nvSpPr>
        <p:spPr>
          <a:xfrm>
            <a:off x="3635896" y="3212976"/>
            <a:ext cx="432048" cy="28803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капля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08304" y="764704"/>
            <a:ext cx="1507835" cy="213285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3568" y="4437112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Пресная</a:t>
            </a:r>
          </a:p>
          <a:p>
            <a:pPr algn="ctr"/>
            <a:r>
              <a:rPr lang="ru-RU" dirty="0" smtClean="0"/>
              <a:t>вода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012160" y="436510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Солёная</a:t>
            </a:r>
          </a:p>
          <a:p>
            <a:pPr algn="ctr"/>
            <a:r>
              <a:rPr lang="ru-RU" dirty="0" smtClean="0"/>
              <a:t>вода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203848" y="4365104"/>
            <a:ext cx="13681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?</a:t>
            </a:r>
            <a:endParaRPr lang="ru-RU" sz="7200" dirty="0"/>
          </a:p>
        </p:txBody>
      </p:sp>
      <p:sp>
        <p:nvSpPr>
          <p:cNvPr id="17" name="Овальная выноска 16"/>
          <p:cNvSpPr/>
          <p:nvPr/>
        </p:nvSpPr>
        <p:spPr>
          <a:xfrm>
            <a:off x="5436096" y="980728"/>
            <a:ext cx="2016224" cy="720080"/>
          </a:xfrm>
          <a:prstGeom prst="wedgeEllipseCallout">
            <a:avLst>
              <a:gd name="adj1" fmla="val 47966"/>
              <a:gd name="adj2" fmla="val 835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Догадайся сам.</a:t>
            </a:r>
            <a:endParaRPr lang="ru-RU" b="1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6" grpId="0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пл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692696"/>
            <a:ext cx="1507835" cy="2132856"/>
          </a:xfrm>
          <a:prstGeom prst="rect">
            <a:avLst/>
          </a:prstGeom>
        </p:spPr>
      </p:pic>
      <p:sp>
        <p:nvSpPr>
          <p:cNvPr id="5" name="Овальная выноска 4"/>
          <p:cNvSpPr/>
          <p:nvPr/>
        </p:nvSpPr>
        <p:spPr>
          <a:xfrm>
            <a:off x="5004048" y="620688"/>
            <a:ext cx="2304256" cy="1080120"/>
          </a:xfrm>
          <a:prstGeom prst="wedgeEllipseCallout">
            <a:avLst>
              <a:gd name="adj1" fmla="val 60537"/>
              <a:gd name="adj2" fmla="val 684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Ура! У нас получилось!</a:t>
            </a:r>
            <a:endParaRPr lang="ru-RU" dirty="0"/>
          </a:p>
        </p:txBody>
      </p:sp>
      <p:pic>
        <p:nvPicPr>
          <p:cNvPr id="7" name="Picture 2" descr="C:\Users\ASUS\Desktop\удалить\1288079665_gruppa_rucheek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2780928"/>
            <a:ext cx="7881177" cy="3947145"/>
          </a:xfrm>
          <a:prstGeom prst="rect">
            <a:avLst/>
          </a:prstGeom>
          <a:noFill/>
        </p:spPr>
      </p:pic>
      <p:pic>
        <p:nvPicPr>
          <p:cNvPr id="7171" name="Picture 3" descr="C:\Users\ASUS\Desktop\удалить\1288079665_gruppa_rucheekallр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2780928"/>
            <a:ext cx="7911223" cy="3949030"/>
          </a:xfrm>
          <a:prstGeom prst="rect">
            <a:avLst/>
          </a:prstGeom>
          <a:noFill/>
        </p:spPr>
      </p:pic>
      <p:sp>
        <p:nvSpPr>
          <p:cNvPr id="9" name="Овальная выноска 8"/>
          <p:cNvSpPr/>
          <p:nvPr/>
        </p:nvSpPr>
        <p:spPr>
          <a:xfrm>
            <a:off x="1043608" y="1268760"/>
            <a:ext cx="3168352" cy="936104"/>
          </a:xfrm>
          <a:prstGeom prst="wedgeEllipseCallout">
            <a:avLst>
              <a:gd name="adj1" fmla="val 52047"/>
              <a:gd name="adj2" fmla="val 3219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Спасибо, дорогие ребята!</a:t>
            </a:r>
            <a:endParaRPr lang="ru-RU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3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340</TotalTime>
  <Words>471</Words>
  <Application>Microsoft Office PowerPoint</Application>
  <PresentationFormat>Экран (4:3)</PresentationFormat>
  <Paragraphs>58</Paragraphs>
  <Slides>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В гостях у капельки</vt:lpstr>
      <vt:lpstr>   Цели: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33</cp:revision>
  <dcterms:created xsi:type="dcterms:W3CDTF">2012-11-28T16:38:57Z</dcterms:created>
  <dcterms:modified xsi:type="dcterms:W3CDTF">2013-02-28T22:34:12Z</dcterms:modified>
</cp:coreProperties>
</file>