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863" autoAdjust="0"/>
  </p:normalViewPr>
  <p:slideViewPr>
    <p:cSldViewPr>
      <p:cViewPr varScale="1">
        <p:scale>
          <a:sx n="78" d="100"/>
          <a:sy n="78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332E-9B98-4D32-BA52-3EC403DFE235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A4DD9-F7E0-4DF2-B764-126F442E9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1A4D4-5F61-4B68-ACE3-40847EB7496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92964-3736-446B-A2C3-158A744C8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ED0CB-7265-434C-A039-F7288F020D82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B7116-E8E3-4AD2-869F-3A7ACF4BD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DF494-C355-46BA-AC8F-27DB68989574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9090E-C63B-4B36-A693-F6669BBEB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89D1-6725-41E1-99D8-CB796BE4CA5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B8A3D-BD75-4F9E-A6C0-758A49DBC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CE39-FFA3-4DA9-A443-F4CD12E89787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3CCE0-D4B4-4A00-B982-B7CA1C7D4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9BD2C-8147-4BE9-B97B-EB7A1E41600B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E0C71-FF5C-4B5B-8328-5ABC98E1C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61FAB-E94A-4A73-9A51-F46E6BF23CBA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EA968-B166-4101-ADF8-651670E73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68252-662F-452E-AA1B-53D47F86D5CC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A28BD-5196-4104-9F1F-7C06CFD4A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F01B2-2648-4996-8D81-81DF89E757D3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63604-F368-4C89-898E-C4898DBDB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FD4E2-856A-4AB7-B3D8-8B6A658A0A38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AA704-CC9C-4815-B1FE-A62D6BFD0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0F1667-F0F8-499D-A1C3-D16862916B70}" type="datetimeFigureOut">
              <a:rPr lang="ru-RU"/>
              <a:pPr>
                <a:defRPr/>
              </a:pPr>
              <a:t>25.02.2013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98331A-72F0-4725-B6C7-32406C207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0;&#1045;&#1049;&#1089;\hachaturjan_-_vals_maskarad_klassicheskaja_muzika_(zvukoff.ru).mp3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478634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 по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литературе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НОУ «Эврика»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учащихся 9 класса)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Образ снежинки.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стихотворению Константина Дмитриевича Бальмонта «Снежинка»).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А.И.Хачатурян</a:t>
            </a:r>
            <a:br>
              <a:rPr lang="ru-RU" b="1" dirty="0" smtClean="0"/>
            </a:br>
            <a:r>
              <a:rPr lang="ru-RU" b="1" dirty="0" smtClean="0"/>
              <a:t>Вальс «Маскарад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1506" name="Содержимое 4" descr="http://im7-tub-ru.yandex.net/i?id=80190697-46-72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 rot="20333427">
            <a:off x="3706579" y="3012554"/>
            <a:ext cx="1524000" cy="1428750"/>
          </a:xfrm>
        </p:spPr>
      </p:pic>
      <p:pic>
        <p:nvPicPr>
          <p:cNvPr id="21507" name="Рисунок 5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071688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6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572000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7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307181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8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450056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Рисунок 10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428750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Рисунок 11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92881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Рисунок 12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428868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Рисунок 13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572000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Рисунок 14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714488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Рисунок 15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8" y="450056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Рисунок 17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928670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Рисунок 19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307181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Рисунок 20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929066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hachaturjan_-_vals_maskarad_klassicheskaja_muzika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626747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29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/>
              <a:t>Синквейн</a:t>
            </a:r>
            <a:r>
              <a:rPr lang="ru-RU" dirty="0" smtClean="0"/>
              <a:t>. Снежинка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r>
              <a:rPr lang="ru-RU" sz="2400" dirty="0" smtClean="0"/>
              <a:t>1 строчка – одно слово – название стихотворения, тема, обычно существительное.</a:t>
            </a:r>
          </a:p>
          <a:p>
            <a:r>
              <a:rPr lang="ru-RU" sz="2400" dirty="0" smtClean="0"/>
              <a:t>  2 строчка – два слова (прилагательные или причастия). Описание темы, слова можно соединять союзами и предлогами.</a:t>
            </a:r>
          </a:p>
          <a:p>
            <a:r>
              <a:rPr lang="ru-RU" sz="2400" dirty="0" smtClean="0"/>
              <a:t>  3 строчка – три слова (глаголы). Действия, относящиеся к теме.</a:t>
            </a:r>
          </a:p>
          <a:p>
            <a:r>
              <a:rPr lang="ru-RU" sz="2400" dirty="0" smtClean="0"/>
              <a:t>  4 строчка – четыре слова – предложение. Фраза, которая показывает отношение автора  к теме в 1-ой строчке.</a:t>
            </a:r>
          </a:p>
          <a:p>
            <a:r>
              <a:rPr lang="ru-RU" sz="2400" dirty="0" smtClean="0"/>
              <a:t>  5 строчка – одно слово – ассоциация, синоним, который повторяет суть темы в 1-ой  строчке, обычно существительное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Цели: </a:t>
            </a:r>
            <a:br>
              <a:rPr lang="ru-RU" dirty="0"/>
            </a:b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1.  Способствовать  правильному  эстетическому  восприятию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     стихотворения. Усилить выразительную сторону словесного искусства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2. Ввести  учащихся  в  мир  образа  и  показать  возможные  способы создания образа в разных видах искусств.</a:t>
            </a:r>
            <a:endParaRPr lang="en-US" sz="2000" b="1" dirty="0" smtClean="0"/>
          </a:p>
          <a:p>
            <a:pPr algn="just">
              <a:buFont typeface="Wingdings 2" pitchFamily="18" charset="2"/>
              <a:buNone/>
            </a:pPr>
            <a:r>
              <a:rPr lang="en-US" sz="2000" b="1" dirty="0" smtClean="0"/>
              <a:t>3</a:t>
            </a:r>
            <a:r>
              <a:rPr lang="ru-RU" sz="2000" b="1" dirty="0" smtClean="0"/>
              <a:t>. Попытаться показать не только</a:t>
            </a:r>
            <a:r>
              <a:rPr lang="en-US" sz="2000" b="1" dirty="0" smtClean="0"/>
              <a:t> </a:t>
            </a:r>
            <a:r>
              <a:rPr lang="ru-RU" sz="2000" b="1" dirty="0" smtClean="0"/>
              <a:t>мир образа, а образ мира.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4.Раскрыть образ более полно, показать взаимосвязь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    разных  видов  искусств.  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5.Развивать  умение  чувствовать  настроение  героя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   произведения,  улавливать  отношение  автора  к  нему  и  к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   описываемым событиям.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6.«Рисовать»  картины  природы,  подбирать  к  ним  музыкальные характеристики,  словесное  описание.</a:t>
            </a:r>
          </a:p>
          <a:p>
            <a:pPr algn="just">
              <a:buFont typeface="Wingdings 2" pitchFamily="18" charset="2"/>
              <a:buNone/>
            </a:pPr>
            <a:r>
              <a:rPr lang="ru-RU" sz="2000" b="1" dirty="0" smtClean="0"/>
              <a:t>7.Способствовать   развитию  речи  и творческого мышления.</a:t>
            </a:r>
          </a:p>
          <a:p>
            <a:pPr algn="just"/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Создание образа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-Что </a:t>
            </a:r>
            <a:r>
              <a:rPr lang="ru-RU" b="1" dirty="0"/>
              <a:t>такое снежинка</a:t>
            </a:r>
            <a:r>
              <a:rPr lang="ru-RU" b="1" dirty="0" smtClean="0"/>
              <a:t>? </a:t>
            </a:r>
            <a:endParaRPr lang="ru-RU" b="1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-Какая </a:t>
            </a:r>
            <a:r>
              <a:rPr lang="ru-RU" b="1" dirty="0"/>
              <a:t>бывает снежинка? Подберите определения, эпитеты, сравнения.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-С </a:t>
            </a:r>
            <a:r>
              <a:rPr lang="ru-RU" b="1" dirty="0"/>
              <a:t>чем её можно сравнить?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-Какой </a:t>
            </a:r>
            <a:r>
              <a:rPr lang="ru-RU" b="1" dirty="0"/>
              <a:t>характер может быть у снежинки</a:t>
            </a:r>
            <a:r>
              <a:rPr lang="ru-RU" b="1" dirty="0" smtClean="0"/>
              <a:t>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-Всегда ли снег идёт одинаково?</a:t>
            </a:r>
            <a:endParaRPr lang="ru-RU" b="1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-А </a:t>
            </a:r>
            <a:r>
              <a:rPr lang="ru-RU" b="1" dirty="0"/>
              <a:t>какой снег вам больше всего нравится: тихий, спокойный, </a:t>
            </a:r>
            <a:r>
              <a:rPr lang="ru-RU" b="1" dirty="0" smtClean="0"/>
              <a:t>хлопьями, мокрый</a:t>
            </a:r>
            <a:r>
              <a:rPr lang="ru-RU" b="1" dirty="0"/>
              <a:t>, колючий, с ветром, метелью?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-Какие </a:t>
            </a:r>
            <a:r>
              <a:rPr lang="ru-RU" b="1" dirty="0"/>
              <a:t>чувства вызывает у вас идущий снег?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5363" name="Рисунок 3" descr="http://im6-tub-ru.yandex.net/i?id=82197475-3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714356"/>
            <a:ext cx="22145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714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>
                <a:solidFill>
                  <a:srgbClr val="7030A0"/>
                </a:solidFill>
              </a:rPr>
              <a:t>Культурологический комментарий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r>
              <a:rPr lang="ru-RU" sz="2400" b="1" dirty="0" smtClean="0"/>
              <a:t>Растаял как снег</a:t>
            </a:r>
          </a:p>
          <a:p>
            <a:r>
              <a:rPr lang="ru-RU" sz="2400" b="1" dirty="0" smtClean="0"/>
              <a:t>Как снег на голову</a:t>
            </a:r>
          </a:p>
          <a:p>
            <a:r>
              <a:rPr lang="ru-RU" sz="2400" b="1" dirty="0" smtClean="0"/>
              <a:t>Первый снег выпадает  за 40 дней до зимы</a:t>
            </a:r>
          </a:p>
          <a:p>
            <a:r>
              <a:rPr lang="ru-RU" sz="2400" b="1" dirty="0" smtClean="0"/>
              <a:t>Снегу надует – хлеба прибудет</a:t>
            </a:r>
          </a:p>
          <a:p>
            <a:r>
              <a:rPr lang="ru-RU" sz="2400" b="1" dirty="0" smtClean="0"/>
              <a:t>Где снег, там и след.</a:t>
            </a:r>
          </a:p>
          <a:p>
            <a:r>
              <a:rPr lang="ru-RU" sz="2400" b="1" dirty="0" smtClean="0"/>
              <a:t>Как снег называют в народе? Каким он может быть? </a:t>
            </a:r>
          </a:p>
          <a:p>
            <a:pPr>
              <a:buNone/>
            </a:pPr>
            <a:r>
              <a:rPr lang="ru-RU" sz="2400" b="1" dirty="0" smtClean="0"/>
              <a:t>   Хлопьями, пушной, крупой, крупчатый, </a:t>
            </a:r>
            <a:r>
              <a:rPr lang="ru-RU" sz="2400" b="1" dirty="0" err="1" smtClean="0"/>
              <a:t>лепень</a:t>
            </a:r>
            <a:r>
              <a:rPr lang="ru-RU" sz="2400" b="1" dirty="0" smtClean="0"/>
              <a:t> ( от </a:t>
            </a:r>
            <a:r>
              <a:rPr lang="ru-RU" sz="2400" b="1" dirty="0" err="1" smtClean="0"/>
              <a:t>лепенек</a:t>
            </a:r>
            <a:r>
              <a:rPr lang="ru-RU" sz="2400" b="1" dirty="0" smtClean="0"/>
              <a:t>, обрезок),</a:t>
            </a:r>
            <a:r>
              <a:rPr lang="en-US" sz="2400" b="1" dirty="0" smtClean="0"/>
              <a:t> </a:t>
            </a:r>
            <a:r>
              <a:rPr lang="ru-RU" sz="2400" b="1" dirty="0" err="1" smtClean="0"/>
              <a:t>чичер</a:t>
            </a:r>
            <a:r>
              <a:rPr lang="ru-RU" sz="2400" b="1" dirty="0" smtClean="0"/>
              <a:t> – резкий холодный ветер с дождем и снегом, пороша, рыхлый, </a:t>
            </a:r>
            <a:r>
              <a:rPr lang="ru-RU" sz="2400" b="1" dirty="0" err="1" smtClean="0"/>
              <a:t>чир</a:t>
            </a:r>
            <a:r>
              <a:rPr lang="ru-RU" sz="2400" b="1" dirty="0" smtClean="0"/>
              <a:t>(укатанный снег), наст…    Буран ( при северном ветре), метель.</a:t>
            </a:r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0715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>
                <a:solidFill>
                  <a:srgbClr val="7030A0"/>
                </a:solidFill>
              </a:rPr>
              <a:t>Стихотворение К.Бальмонта «Снежинка»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2828925" cy="542925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tx2"/>
                </a:solidFill>
              </a:rPr>
              <a:t>      Светло-пушистая,</a:t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Снежинка белая,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Какая чистая,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Какая смелая!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Дорогой бурною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Легко проносится,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Не в высь лазурную,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На землю просится.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 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Лазурь чудесную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Она покинула,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Себя в безвестную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Страну низринула.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 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В лучах блистающих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Скользит, умелая,</a:t>
            </a: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>
                <a:solidFill>
                  <a:schemeClr val="tx2"/>
                </a:solidFill>
              </a:rPr>
              <a:t>Средь хлопьев </a:t>
            </a:r>
            <a:r>
              <a:rPr lang="ru-RU" sz="1800" b="1" i="1" dirty="0" smtClean="0">
                <a:solidFill>
                  <a:schemeClr val="tx2"/>
                </a:solidFill>
              </a:rPr>
              <a:t>тающих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tx2"/>
                </a:solidFill>
              </a:rPr>
              <a:t>       </a:t>
            </a:r>
            <a:r>
              <a:rPr lang="ru-RU" sz="1800" b="1" i="1" dirty="0" smtClean="0">
                <a:solidFill>
                  <a:schemeClr val="tx2"/>
                </a:solidFill>
              </a:rPr>
              <a:t>Сохранно-белая!</a:t>
            </a:r>
            <a:r>
              <a:rPr lang="ru-RU" sz="1800" b="1" i="1" dirty="0">
                <a:solidFill>
                  <a:schemeClr val="tx2"/>
                </a:solidFill>
              </a:rPr>
              <a:t/>
            </a:r>
            <a:br>
              <a:rPr lang="ru-RU" sz="1800" b="1" i="1" dirty="0">
                <a:solidFill>
                  <a:schemeClr val="tx2"/>
                </a:solidFill>
              </a:rPr>
            </a:br>
            <a:r>
              <a:rPr lang="ru-RU" sz="1800" b="1" i="1" dirty="0" smtClean="0">
                <a:solidFill>
                  <a:schemeClr val="tx2"/>
                </a:solidFill>
              </a:rPr>
              <a:t/>
            </a:r>
            <a:br>
              <a:rPr lang="ru-RU" sz="1800" b="1" i="1" dirty="0" smtClean="0">
                <a:solidFill>
                  <a:schemeClr val="tx2"/>
                </a:solidFill>
              </a:rPr>
            </a:br>
            <a:r>
              <a:rPr lang="ru-RU" sz="1800" b="1" i="1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/>
            </a:r>
            <a:br>
              <a:rPr lang="ru-RU" sz="1800" dirty="0" smtClean="0">
                <a:solidFill>
                  <a:schemeClr val="tx2"/>
                </a:solidFill>
              </a:rPr>
            </a:br>
            <a:endParaRPr lang="ru-RU" sz="1800" dirty="0">
              <a:solidFill>
                <a:schemeClr val="tx2"/>
              </a:solidFill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4500563" y="1225550"/>
            <a:ext cx="37147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Под ветром веющим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Дрожит, взметается,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На нем, лелеющем,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Светло качается.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 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Его качелями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Она утешена,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С его метелями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Крутится бешено.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/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Но вот кончается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Дорога дальняя,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Земли касается,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Звезда кристальная.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/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Лежит пушистая,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Снежинка смелая.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Какая чистая,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r>
              <a:rPr lang="ru-RU" b="1" i="1">
                <a:solidFill>
                  <a:schemeClr val="tx2"/>
                </a:solidFill>
                <a:latin typeface="Constantia" pitchFamily="18" charset="0"/>
              </a:rPr>
              <a:t>Какая белая!</a:t>
            </a:r>
            <a:br>
              <a:rPr lang="ru-RU" b="1" i="1">
                <a:solidFill>
                  <a:schemeClr val="tx2"/>
                </a:solidFill>
                <a:latin typeface="Constantia" pitchFamily="18" charset="0"/>
              </a:rPr>
            </a:br>
            <a:endParaRPr lang="ru-RU" b="1" i="1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7412" name="Рисунок 5" descr="http://im7-tub-ru.yandex.net/i?id=80190697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142984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 descr="http://im7-tub-ru.yandex.net/i?id=80190697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214554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7" descr="http://im7-tub-ru.yandex.net/i?id=80190697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929198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8" descr="http://im7-tub-ru.yandex.net/i?id=80190697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357694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10" descr="http://im7-tub-ru.yandex.net/i?id=80190697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560388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286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Художественный приём создания образа</a:t>
            </a:r>
            <a:endParaRPr lang="ru-RU" b="1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no Pro Smbd Subhead"/>
              </a:rPr>
              <a:t>Олицетворение </a:t>
            </a:r>
            <a:r>
              <a:rPr lang="ru-RU" smtClean="0"/>
              <a:t>– это литературный приём, при котором неодушевленные предметы наделяются свойствами, которые присущи живым существам. Иногда этот оборот речи называют персонификацией.</a:t>
            </a:r>
          </a:p>
          <a:p>
            <a:r>
              <a:rPr lang="ru-RU" smtClean="0"/>
              <a:t>Вывод: </a:t>
            </a:r>
            <a:r>
              <a:rPr lang="ru-RU" b="1" smtClean="0">
                <a:solidFill>
                  <a:srgbClr val="FF0000"/>
                </a:solidFill>
              </a:rPr>
              <a:t>Жизнь снежинки  - это жизнь человека, но какого?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8435" name="Рисунок 3" descr="http://im7-tub-ru.yandex.net/i?id=397573039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5214938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 descr="http://im7-tub-ru.yandex.net/i?id=397573039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45720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http://im7-tub-ru.yandex.net/i?id=397573039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542925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6" descr="http://im7-tub-ru.yandex.net/i?id=397573039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928688"/>
            <a:ext cx="857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7" descr="http://im7-tub-ru.yandex.net/i?id=397573039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45720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Сопоставительный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935163"/>
            <a:ext cx="2786082" cy="438943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  <a:latin typeface="Arno Pro Smbd Caption" pitchFamily="18" charset="0"/>
              </a:rPr>
              <a:t>Снежинка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  <a:latin typeface="Arno Pro Smbd Caption" pitchFamily="18" charset="0"/>
              </a:rPr>
              <a:t>Чистая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  <a:latin typeface="Arno Pro Smbd Caption" pitchFamily="18" charset="0"/>
              </a:rPr>
              <a:t>Белая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  <a:latin typeface="Arno Pro Smbd Caption" pitchFamily="18" charset="0"/>
              </a:rPr>
              <a:t>Смелая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  <a:latin typeface="Arno Pro Smbd Caption" pitchFamily="18" charset="0"/>
              </a:rPr>
              <a:t>Лёгкая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  <a:latin typeface="Arno Pro Smbd Caption" pitchFamily="18" charset="0"/>
              </a:rPr>
              <a:t>Кристальная</a:t>
            </a:r>
          </a:p>
          <a:p>
            <a:endParaRPr lang="ru-RU" dirty="0">
              <a:solidFill>
                <a:schemeClr val="accent1"/>
              </a:solidFill>
              <a:latin typeface="Arno Pro Smbd Captio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2000240"/>
            <a:ext cx="27860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B0F0"/>
                </a:solidFill>
                <a:latin typeface="Arno Pro Smbd Caption" pitchFamily="18" charset="0"/>
              </a:rPr>
              <a:t>Оля Мещерская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  <a:latin typeface="Arno Pro Smbd Caption" pitchFamily="18" charset="0"/>
              </a:rPr>
              <a:t>Чистая душа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  <a:latin typeface="Arno Pro Smbd Caption" pitchFamily="18" charset="0"/>
              </a:rPr>
              <a:t>Красивая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  <a:latin typeface="Arno Pro Smbd Caption" pitchFamily="18" charset="0"/>
              </a:rPr>
              <a:t>Не похожа на других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  <a:latin typeface="Arno Pro Smbd Caption" pitchFamily="18" charset="0"/>
              </a:rPr>
              <a:t>Смелая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  <a:latin typeface="Arno Pro Smbd Caption" pitchFamily="18" charset="0"/>
              </a:rPr>
              <a:t>Лёгкая</a:t>
            </a:r>
          </a:p>
          <a:p>
            <a:endParaRPr lang="ru-RU" sz="2800" dirty="0">
              <a:solidFill>
                <a:schemeClr val="accent1"/>
              </a:solidFill>
              <a:latin typeface="Arno Pro Smbd Captio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286000" y="5257868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Arno Pro Smbd Caption" pitchFamily="18" charset="0"/>
              </a:rPr>
              <a:t>Жизнь снежинки похожа на жизнь человека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А.Пластов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«Первый снег»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458" name="Содержимое 3" descr="http://im7-tub-ru.yandex.net/i?id=182588559-05-72&amp;n=1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88" y="2071688"/>
            <a:ext cx="3714758" cy="4357687"/>
          </a:xfrm>
        </p:spPr>
      </p:pic>
      <p:pic>
        <p:nvPicPr>
          <p:cNvPr id="19459" name="Рисунок 5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1000125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6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21456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7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357688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8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4714875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9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357313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11" descr="http://im7-tub-ru.yandex.net/i?id=80190697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3000375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Загадка белого цвета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Символ чистоты и непорочности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белое лицо, белый хлеб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/>
              <a:t>В фольклоре: </a:t>
            </a:r>
          </a:p>
          <a:p>
            <a:r>
              <a:rPr lang="ru-RU" smtClean="0"/>
              <a:t>Бел снег да не вкусен, черен мак, да бояре едят.</a:t>
            </a:r>
          </a:p>
          <a:p>
            <a:r>
              <a:rPr lang="ru-RU" smtClean="0"/>
              <a:t>Рубаха черна, да совесть бела, белые ручки чужие труды любят.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472</Words>
  <Application>Microsoft Office PowerPoint</Application>
  <PresentationFormat>Экран (4:3)</PresentationFormat>
  <Paragraphs>64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Мастер-класс по литературе НОУ «Эврика» (для учащихся 9 класса) Тема: Образ снежинки. (По стихотворению Константина Дмитриевича Бальмонта «Снежинка»).</vt:lpstr>
      <vt:lpstr>Цели:  </vt:lpstr>
      <vt:lpstr>Создание образа</vt:lpstr>
      <vt:lpstr> Культурологический комментарий</vt:lpstr>
      <vt:lpstr> Стихотворение К.Бальмонта «Снежинка» </vt:lpstr>
      <vt:lpstr>Художественный приём создания образа</vt:lpstr>
      <vt:lpstr>Сопоставительный анализ</vt:lpstr>
      <vt:lpstr>А.Пластов «Первый снег»</vt:lpstr>
      <vt:lpstr>Загадка белого цвета</vt:lpstr>
      <vt:lpstr>А.И.Хачатурян Вальс «Маскарад»</vt:lpstr>
      <vt:lpstr>Синквейн. Снежинка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Мастер-класс по литературе Тема: Образ снежинки. (По стихотворению Константина Дмитриевича Бальмонта «Снежинка»).</dc:title>
  <dc:creator>Admin</dc:creator>
  <cp:lastModifiedBy>лилия</cp:lastModifiedBy>
  <cp:revision>28</cp:revision>
  <dcterms:created xsi:type="dcterms:W3CDTF">2013-02-21T23:42:21Z</dcterms:created>
  <dcterms:modified xsi:type="dcterms:W3CDTF">2013-02-25T07:33:04Z</dcterms:modified>
</cp:coreProperties>
</file>