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1" r:id="rId3"/>
    <p:sldId id="262" r:id="rId4"/>
    <p:sldId id="263" r:id="rId5"/>
    <p:sldId id="268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17CA858-28FF-473A-9985-9036558C332F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8D9621A-9F1C-4C5F-9482-130F68D28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wheel spokes="8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zvozchik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FFC000"/>
                </a:solidFill>
                <a:latin typeface="Segoe Script" pitchFamily="34" charset="0"/>
              </a:rPr>
              <a:t>Муравьев-Апостол</a:t>
            </a:r>
            <a:br>
              <a:rPr lang="ru-RU" sz="5400" u="sng" dirty="0" smtClean="0">
                <a:solidFill>
                  <a:srgbClr val="FFC000"/>
                </a:solidFill>
                <a:latin typeface="Segoe Script" pitchFamily="34" charset="0"/>
              </a:rPr>
            </a:br>
            <a:r>
              <a:rPr lang="ru-RU" sz="5400" u="sng" dirty="0" smtClean="0">
                <a:solidFill>
                  <a:srgbClr val="FFC000"/>
                </a:solidFill>
                <a:latin typeface="Segoe Script" pitchFamily="34" charset="0"/>
              </a:rPr>
              <a:t>Сергей Иванович</a:t>
            </a:r>
            <a:endParaRPr lang="ru-RU" sz="5400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661248"/>
            <a:ext cx="4644008" cy="14127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Segoe Script" pitchFamily="34" charset="0"/>
              </a:rPr>
              <a:t>Выполнила </a:t>
            </a:r>
            <a:r>
              <a:rPr lang="ru-RU" dirty="0" err="1" smtClean="0">
                <a:solidFill>
                  <a:srgbClr val="FFC000"/>
                </a:solidFill>
                <a:latin typeface="Segoe Script" pitchFamily="34" charset="0"/>
              </a:rPr>
              <a:t>Никифорва</a:t>
            </a:r>
            <a:r>
              <a:rPr lang="ru-RU" dirty="0" smtClean="0">
                <a:solidFill>
                  <a:srgbClr val="FFC000"/>
                </a:solidFill>
                <a:latin typeface="Segoe Script" pitchFamily="34" charset="0"/>
              </a:rPr>
              <a:t> Владислава, ученица 8 «Б» класса школы №10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FFC000"/>
                </a:solidFill>
                <a:latin typeface="Segoe Script" pitchFamily="34" charset="0"/>
              </a:rPr>
              <a:t>Содержание</a:t>
            </a:r>
            <a:endParaRPr lang="ru-RU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46237"/>
            <a:ext cx="8712968" cy="4526280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dirty="0" smtClean="0">
                <a:solidFill>
                  <a:srgbClr val="FFC000"/>
                </a:solidFill>
                <a:latin typeface="Segoe Script" pitchFamily="34" charset="0"/>
                <a:hlinkClick r:id="rId3" action="ppaction://hlinksldjump"/>
              </a:rPr>
              <a:t>Южное общество</a:t>
            </a:r>
            <a:endParaRPr lang="ru-RU" sz="12800" b="1" dirty="0" smtClean="0">
              <a:solidFill>
                <a:srgbClr val="FFC000"/>
              </a:solidFill>
              <a:latin typeface="Segoe Script" pitchFamily="34" charset="0"/>
            </a:endParaRPr>
          </a:p>
          <a:p>
            <a:endParaRPr lang="ru-RU" sz="12800" b="1" dirty="0" smtClean="0">
              <a:solidFill>
                <a:srgbClr val="FFFF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16000" b="1" dirty="0" smtClean="0">
                <a:solidFill>
                  <a:srgbClr val="FFFF00"/>
                </a:solidFill>
                <a:latin typeface="Segoe Script" pitchFamily="34" charset="0"/>
              </a:rPr>
              <a:t>Муравьев-Апостол С.И :</a:t>
            </a:r>
          </a:p>
          <a:p>
            <a:pPr>
              <a:buNone/>
            </a:pPr>
            <a:endParaRPr lang="ru-RU" sz="1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r>
              <a:rPr lang="ru-RU" sz="12800" dirty="0" smtClean="0">
                <a:solidFill>
                  <a:srgbClr val="FFFF00"/>
                </a:solidFill>
                <a:latin typeface="Segoe Script" pitchFamily="34" charset="0"/>
                <a:hlinkClick r:id="rId4" action="ppaction://hlinksldjump"/>
              </a:rPr>
              <a:t>П</a:t>
            </a:r>
            <a:r>
              <a:rPr lang="ru-RU" sz="12800" b="1" dirty="0" smtClean="0">
                <a:solidFill>
                  <a:srgbClr val="FFFF00"/>
                </a:solidFill>
                <a:latin typeface="Segoe Script" pitchFamily="34" charset="0"/>
                <a:hlinkClick r:id="rId4" action="ppaction://hlinksldjump"/>
              </a:rPr>
              <a:t>роисхождение</a:t>
            </a:r>
            <a:endParaRPr lang="ru-RU" sz="12800" b="1" dirty="0" smtClean="0">
              <a:solidFill>
                <a:srgbClr val="FFFF00"/>
              </a:solidFill>
              <a:latin typeface="Segoe Script" pitchFamily="34" charset="0"/>
            </a:endParaRPr>
          </a:p>
          <a:p>
            <a:endParaRPr lang="ru-RU" sz="1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r>
              <a:rPr lang="ru-RU" sz="12800" dirty="0" smtClean="0">
                <a:solidFill>
                  <a:srgbClr val="FFFF00"/>
                </a:solidFill>
                <a:latin typeface="Segoe Script" pitchFamily="34" charset="0"/>
                <a:hlinkClick r:id="rId5" action="ppaction://hlinksldjump"/>
              </a:rPr>
              <a:t>Образование</a:t>
            </a:r>
            <a:endParaRPr lang="ru-RU" sz="1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endParaRPr lang="ru-RU" sz="1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r>
              <a:rPr lang="ru-RU" sz="12800" b="1" dirty="0" smtClean="0">
                <a:solidFill>
                  <a:srgbClr val="FFFF00"/>
                </a:solidFill>
                <a:latin typeface="Segoe Script" pitchFamily="34" charset="0"/>
                <a:hlinkClick r:id="rId6" action="ppaction://hlinksldjump"/>
              </a:rPr>
              <a:t>Военная деятельность</a:t>
            </a:r>
            <a:endParaRPr lang="ru-RU" sz="12800" b="1" dirty="0" smtClean="0">
              <a:solidFill>
                <a:srgbClr val="FFFF00"/>
              </a:solidFill>
              <a:latin typeface="Segoe Script" pitchFamily="34" charset="0"/>
            </a:endParaRPr>
          </a:p>
          <a:p>
            <a:endParaRPr lang="ru-RU" sz="12800" dirty="0" smtClean="0">
              <a:solidFill>
                <a:srgbClr val="FFFF00"/>
              </a:solidFill>
              <a:latin typeface="Segoe Script" pitchFamily="34" charset="0"/>
              <a:hlinkClick r:id="rId7" action="ppaction://hlinksldjump"/>
            </a:endParaRPr>
          </a:p>
          <a:p>
            <a:r>
              <a:rPr lang="ru-RU" sz="12800" b="1" dirty="0" smtClean="0">
                <a:solidFill>
                  <a:srgbClr val="FFFF00"/>
                </a:solidFill>
                <a:latin typeface="Segoe Script" pitchFamily="34" charset="0"/>
                <a:hlinkClick r:id="rId7" action="ppaction://hlinksldjump"/>
              </a:rPr>
              <a:t>Смерть</a:t>
            </a:r>
            <a:endParaRPr lang="ru-RU" sz="12800" b="1" dirty="0" smtClean="0">
              <a:solidFill>
                <a:srgbClr val="FFFF00"/>
              </a:solidFill>
              <a:latin typeface="Segoe Script" pitchFamily="34" charset="0"/>
            </a:endParaRPr>
          </a:p>
          <a:p>
            <a:pPr>
              <a:buNone/>
            </a:pPr>
            <a:endParaRPr lang="ru-RU" sz="54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endParaRPr lang="ru-RU" sz="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endParaRPr lang="ru-RU" sz="28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25c18_afb14e2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08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rgbClr val="FFC000"/>
                </a:solidFill>
                <a:latin typeface="Segoe Script" pitchFamily="34" charset="0"/>
              </a:rPr>
              <a:t>Южное общество</a:t>
            </a:r>
            <a:endParaRPr lang="ru-RU" sz="6000" b="1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3174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solidFill>
                <a:srgbClr val="FFFF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rgbClr val="FFFF00"/>
                </a:solidFill>
                <a:latin typeface="Segoe Script" pitchFamily="34" charset="0"/>
              </a:rPr>
              <a:t>Ю́ЖНОЕ О́БЩЕСТВО</a:t>
            </a:r>
            <a:r>
              <a:rPr lang="ru-RU" sz="2000" b="1" dirty="0" smtClean="0">
                <a:solidFill>
                  <a:srgbClr val="FFFF00"/>
                </a:solidFill>
                <a:latin typeface="Segoe Script" pitchFamily="34" charset="0"/>
              </a:rPr>
              <a:t>, тайная организация декабристов на Украине в 1821-25. Создано членами Тульчинской управы Союза Благоденствия.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Segoe Script" pitchFamily="34" charset="0"/>
              </a:rPr>
              <a:t>Цель Южного общества была унаследована им от предшествующих декабристских организаций (ограничение самодержавия, введение представительного правления, принятие конституции, освобождение крестьян, демократические реформы разных отраслей управления).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Segoe Script" pitchFamily="34" charset="0"/>
              </a:rPr>
              <a:t>Южное общество вело переговоры с Северным о согласовании действий и объединении обществ.</a:t>
            </a:r>
          </a:p>
          <a:p>
            <a:pPr>
              <a:buNone/>
            </a:pPr>
            <a:endParaRPr lang="ru-RU" sz="2000" dirty="0">
              <a:solidFill>
                <a:srgbClr val="FFFF00"/>
              </a:solidFill>
              <a:latin typeface="Segoe Script" pitchFamily="34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467544" y="6093296"/>
            <a:ext cx="432048" cy="476672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25c19_2b2dddd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79" y="116632"/>
            <a:ext cx="911362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6000" b="1" u="sng" dirty="0" smtClean="0">
                <a:solidFill>
                  <a:srgbClr val="FFC000"/>
                </a:solidFill>
                <a:latin typeface="Segoe Script" pitchFamily="34" charset="0"/>
              </a:rPr>
              <a:t>Происхождение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6048672" cy="51845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</a:rPr>
              <a:t> Родился 28 сентября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  <a:hlinkClick r:id="rId3" action="ppaction://hlinksldjump"/>
              </a:rPr>
              <a:t>  </a:t>
            </a: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</a:rPr>
              <a:t>(9 октября) 1796 в Петербурге. Сын </a:t>
            </a:r>
            <a:r>
              <a:rPr lang="ru-RU" sz="2800" b="1" dirty="0" err="1" smtClean="0">
                <a:solidFill>
                  <a:srgbClr val="FFFF00"/>
                </a:solidFill>
                <a:latin typeface="Segoe Script" pitchFamily="34" charset="0"/>
              </a:rPr>
              <a:t>И.М.Муравьева-Апостола</a:t>
            </a: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</a:rPr>
              <a:t>, сенатора и российского посла в Испании, от его первого брака с </a:t>
            </a:r>
            <a:r>
              <a:rPr lang="ru-RU" sz="2800" b="1" dirty="0" err="1" smtClean="0">
                <a:solidFill>
                  <a:srgbClr val="FFFF00"/>
                </a:solidFill>
                <a:latin typeface="Segoe Script" pitchFamily="34" charset="0"/>
              </a:rPr>
              <a:t>А.С.Черноевич</a:t>
            </a: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</a:rPr>
              <a:t>, дочерью австрийского генерала серба </a:t>
            </a:r>
            <a:r>
              <a:rPr lang="ru-RU" sz="2800" b="1" dirty="0" err="1" smtClean="0">
                <a:solidFill>
                  <a:srgbClr val="FFFF00"/>
                </a:solidFill>
                <a:latin typeface="Segoe Script" pitchFamily="34" charset="0"/>
              </a:rPr>
              <a:t>С.Черноевича</a:t>
            </a:r>
            <a:r>
              <a:rPr lang="ru-RU" sz="2800" b="1" dirty="0" smtClean="0">
                <a:solidFill>
                  <a:srgbClr val="FFFF00"/>
                </a:solidFill>
                <a:latin typeface="Segoe Script" pitchFamily="34" charset="0"/>
              </a:rPr>
              <a:t>, перешедшего на русскую службу. Детство провел в Гамбурге и Париже.</a:t>
            </a:r>
            <a:endParaRPr lang="ru-RU" sz="2800" b="1" dirty="0">
              <a:solidFill>
                <a:srgbClr val="FFFF00"/>
              </a:solidFill>
              <a:latin typeface="Segoe Script" pitchFamily="34" charset="0"/>
            </a:endParaRPr>
          </a:p>
        </p:txBody>
      </p:sp>
      <p:pic>
        <p:nvPicPr>
          <p:cNvPr id="5" name="Рисунок 4" descr="Sergei_Ivanovich_Muraviev-Apost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196752"/>
            <a:ext cx="3130247" cy="410445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_19_77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085375" cy="6858000"/>
          </a:xfrm>
          <a:ln>
            <a:solidFill>
              <a:srgbClr val="FFC000"/>
            </a:solidFill>
          </a:ln>
        </p:spPr>
      </p:pic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60648"/>
            <a:ext cx="4752528" cy="61836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5292080" y="5301208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Segoe Script" pitchFamily="34" charset="0"/>
              </a:rPr>
              <a:t>И.М.Муравьев-Апостол,отец</a:t>
            </a: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Segoe Script" pitchFamily="34" charset="0"/>
              </a:rPr>
              <a:t>муравьева-Апостала</a:t>
            </a: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 Сергея Ивановича.</a:t>
            </a:r>
            <a:endParaRPr lang="ru-RU" dirty="0"/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179512" y="6381328"/>
            <a:ext cx="936104" cy="476672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_19_77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u="sng" dirty="0" smtClean="0">
                <a:solidFill>
                  <a:srgbClr val="FFC000"/>
                </a:solidFill>
                <a:latin typeface="Segoe Script" pitchFamily="34" charset="0"/>
              </a:rPr>
              <a:t>Образование</a:t>
            </a:r>
            <a:endParaRPr lang="ru-RU" sz="6000" b="1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 Учился в парижском пансионе Икса; показал блестящие способности и трудолюбие; сочинял стихи на французском и латинском языках. В 1809 вернулся в Россию и поступил в петербургский Институт инженеров путей сообщения. В 1810 записан в гвардию. В 1812 окончил институт; получил чин прапорщика. </a:t>
            </a:r>
            <a:endParaRPr lang="ru-RU" b="1" dirty="0">
              <a:solidFill>
                <a:srgbClr val="FFFF00"/>
              </a:solidFill>
              <a:latin typeface="Segoe Script" pitchFamily="34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79512" y="6309320"/>
            <a:ext cx="1008112" cy="548680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2254732_19_v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5000" b="1" u="sng" dirty="0" err="1" smtClean="0">
                <a:solidFill>
                  <a:srgbClr val="FFC000"/>
                </a:solidFill>
                <a:latin typeface="Segoe Script" pitchFamily="34" charset="0"/>
              </a:rPr>
              <a:t>Военая</a:t>
            </a:r>
            <a:r>
              <a:rPr lang="ru-RU" sz="5000" b="1" u="sng" dirty="0" smtClean="0">
                <a:solidFill>
                  <a:srgbClr val="FFC000"/>
                </a:solidFill>
                <a:latin typeface="Segoe Script" pitchFamily="34" charset="0"/>
              </a:rPr>
              <a:t> </a:t>
            </a:r>
            <a:r>
              <a:rPr lang="ru-RU" sz="5000" b="1" u="sng" dirty="0" err="1" smtClean="0">
                <a:solidFill>
                  <a:srgbClr val="FFC000"/>
                </a:solidFill>
                <a:latin typeface="Segoe Script" pitchFamily="34" charset="0"/>
              </a:rPr>
              <a:t>деятельонсть</a:t>
            </a:r>
            <a:endParaRPr lang="ru-RU" sz="5000" b="1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Участник Отечественной войны 1812 и заграничных походов 1813—1814, участвовал в сражениях при Витебске, </a:t>
            </a:r>
            <a:r>
              <a:rPr lang="ru-RU" b="1" dirty="0" err="1" smtClean="0">
                <a:solidFill>
                  <a:srgbClr val="FFFF00"/>
                </a:solidFill>
                <a:latin typeface="Segoe Script" pitchFamily="34" charset="0"/>
              </a:rPr>
              <a:t>Бородине,Тарутине</a:t>
            </a: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, Малоярославце, Красным, </a:t>
            </a:r>
            <a:r>
              <a:rPr lang="ru-RU" b="1" dirty="0" err="1" smtClean="0">
                <a:solidFill>
                  <a:srgbClr val="FFFF00"/>
                </a:solidFill>
                <a:latin typeface="Segoe Script" pitchFamily="34" charset="0"/>
              </a:rPr>
              <a:t>Бауцене</a:t>
            </a: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, Лейпциге, </a:t>
            </a:r>
            <a:r>
              <a:rPr lang="ru-RU" b="1" dirty="0" err="1" smtClean="0">
                <a:solidFill>
                  <a:srgbClr val="FFFF00"/>
                </a:solidFill>
                <a:latin typeface="Segoe Script" pitchFamily="34" charset="0"/>
              </a:rPr>
              <a:t>Фер-Шампенуазе</a:t>
            </a: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, Париже, имел боевые награды. В 1817—1818состоял в масонской ложе «Трёх добродетелей». Был в числе основателей «Союза спасения» и «Союза благоденствия» и одним из наиболее деятельных членов Южного общества; установил связь с польским Патриотическим обществом и Обществом соединённых славян. Соглашался на необходимость убийства царя. Вёл успешную пропаганду среди солдат, являлся одним из предводителей декабристов.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Стал ключевой фигурой восстания Черниговского полка. </a:t>
            </a:r>
            <a:endParaRPr lang="ru-RU" b="1" dirty="0">
              <a:solidFill>
                <a:srgbClr val="FFFF00"/>
              </a:solidFill>
              <a:latin typeface="Segoe Script" pitchFamily="34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79512" y="6309320"/>
            <a:ext cx="1080120" cy="548680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04194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u="sng" dirty="0" smtClean="0">
                <a:solidFill>
                  <a:srgbClr val="FFC000"/>
                </a:solidFill>
                <a:latin typeface="Segoe Script" pitchFamily="34" charset="0"/>
              </a:rPr>
              <a:t>Смерть</a:t>
            </a:r>
            <a:endParaRPr lang="ru-RU" sz="6000" b="1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После поражения восстания 3 января 1826 года попал в плен; в последнем бою был тяжело ранен. Приговорён Верховным уголовным судом к четвертованию, заменённому на повешение. С. И. Муравьёв-Апостол был казнён на рассвете 13 (25) июля 1826 года в Петропавловской крепости.</a:t>
            </a:r>
            <a:b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Segoe Script" pitchFamily="34" charset="0"/>
              </a:rPr>
              <a:t>Был одним из трёх несчастных, под кем верёвка оборвалась. Он спустя некоторое время был повешен повторно. Точное место погребения С. И. Муравьёва-Апостола, как и других казнённых декабристов, неизвестно.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14_1над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4" y="0"/>
            <a:ext cx="914186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u="sng" dirty="0" smtClean="0">
                <a:solidFill>
                  <a:srgbClr val="FFC000"/>
                </a:solidFill>
                <a:latin typeface="Segoe Script" pitchFamily="34" charset="0"/>
              </a:rPr>
              <a:t>Спасибо за просмотр ;)</a:t>
            </a:r>
            <a:endParaRPr lang="ru-RU" sz="6600" b="1" u="sng" dirty="0">
              <a:solidFill>
                <a:srgbClr val="FFC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877</TotalTime>
  <Words>77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Муравьев-Апостол Сергей Иванович</vt:lpstr>
      <vt:lpstr>Содержание</vt:lpstr>
      <vt:lpstr>Южное общество</vt:lpstr>
      <vt:lpstr>Происхождение.</vt:lpstr>
      <vt:lpstr>Слайд 5</vt:lpstr>
      <vt:lpstr>Образование</vt:lpstr>
      <vt:lpstr>Военая деятельонсть</vt:lpstr>
      <vt:lpstr>Смерть</vt:lpstr>
      <vt:lpstr>Спасибо за просмотр ;)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61</cp:revision>
  <dcterms:created xsi:type="dcterms:W3CDTF">2013-02-18T12:33:46Z</dcterms:created>
  <dcterms:modified xsi:type="dcterms:W3CDTF">2013-02-28T17:49:09Z</dcterms:modified>
</cp:coreProperties>
</file>