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 №2 «Клетка»</a:t>
            </a:r>
            <a:br>
              <a:rPr lang="ru-RU" dirty="0" smtClean="0"/>
            </a:br>
            <a:r>
              <a:rPr lang="ru-RU" sz="4900" dirty="0" smtClean="0"/>
              <a:t>тема 2.2 «Химический состав клетки»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«Неорганические вещества клетки»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193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latin typeface="Times New Roman CYR"/>
                <a:ea typeface="Times New Roman"/>
                <a:cs typeface="Times New Roman"/>
              </a:rPr>
              <a:t>Опыт №2. Изучение плотности жидкой воды и твердого льда</a:t>
            </a:r>
            <a:r>
              <a:rPr lang="ru-RU" sz="3200" b="1" i="1" dirty="0" smtClean="0">
                <a:latin typeface="Times New Roman CYR"/>
                <a:ea typeface="Times New Roman"/>
                <a:cs typeface="Times New Roman"/>
              </a:rPr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 CYR"/>
                <a:ea typeface="Times New Roman"/>
                <a:cs typeface="Times New Roman"/>
              </a:rPr>
              <a:t>Опустить кусочек льда в стакан с водой</a:t>
            </a:r>
            <a:r>
              <a:rPr lang="ru-RU" sz="2800" i="1" dirty="0" smtClean="0">
                <a:latin typeface="Times New Roman CYR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 CYR"/>
                <a:ea typeface="Times New Roman"/>
                <a:cs typeface="Times New Roman"/>
              </a:rPr>
              <a:t>Вопрос: что можно сказать о плотности льда и воды?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008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39" y="594906"/>
            <a:ext cx="8229600" cy="4206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Заполните таблицу: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288032"/>
          </a:xfrm>
        </p:spPr>
        <p:txBody>
          <a:bodyPr/>
          <a:lstStyle/>
          <a:p>
            <a:r>
              <a:rPr lang="ru-RU" dirty="0" smtClean="0"/>
              <a:t>Свойства воды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432047"/>
          </a:xfrm>
        </p:spPr>
        <p:txBody>
          <a:bodyPr/>
          <a:lstStyle/>
          <a:p>
            <a:r>
              <a:rPr lang="ru-RU" dirty="0" smtClean="0"/>
              <a:t>Функции воды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12776"/>
            <a:ext cx="4040188" cy="494754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1.способность растворять в себе вещества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2.плотность 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и особенность поведения воды вблизи точки замерзания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3.вода как </a:t>
            </a: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реагент</a:t>
            </a: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4.большая 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теплоемкость за счет водородных связей </a:t>
            </a:r>
            <a:endParaRPr lang="ru-RU" sz="1100" dirty="0" smtClean="0">
              <a:latin typeface="Times New Roman CYR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5. большая теплота испарения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6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. высокая сила поверхностного натяжения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 </a:t>
            </a:r>
            <a:r>
              <a:rPr lang="ru-RU" sz="1100" dirty="0" smtClean="0">
                <a:latin typeface="Times New Roman CYR"/>
                <a:ea typeface="Times New Roman"/>
              </a:rPr>
              <a:t>7</a:t>
            </a:r>
            <a:r>
              <a:rPr lang="ru-RU" sz="1100" dirty="0">
                <a:latin typeface="Times New Roman CYR"/>
                <a:ea typeface="Times New Roman"/>
              </a:rPr>
              <a:t>. несжимаемость </a:t>
            </a:r>
            <a:r>
              <a:rPr lang="ru-RU" sz="1100" dirty="0" smtClean="0">
                <a:latin typeface="Times New Roman CYR"/>
                <a:ea typeface="Times New Roman"/>
              </a:rPr>
              <a:t>воды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latin typeface="Times New Roman CYR"/>
                <a:ea typeface="Times New Roman"/>
              </a:rPr>
              <a:t>8</a:t>
            </a:r>
            <a:r>
              <a:rPr lang="ru-RU" sz="1100" dirty="0">
                <a:latin typeface="Times New Roman CYR"/>
                <a:ea typeface="Times New Roman"/>
              </a:rPr>
              <a:t>. вязкость</a:t>
            </a:r>
            <a:endParaRPr lang="ru-RU" sz="11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12776"/>
            <a:ext cx="4041775" cy="494754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- 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вода – растворитель для полярных веществ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-все биохимические реакции протекают в водных растворах;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неполярные вещества и неполярные участки молекул </a:t>
            </a:r>
            <a:r>
              <a:rPr lang="ru-RU" sz="1100" dirty="0" err="1">
                <a:latin typeface="Times New Roman CYR"/>
                <a:ea typeface="Times New Roman"/>
                <a:cs typeface="Times New Roman"/>
              </a:rPr>
              <a:t>гидрофобны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, т.е. отталкиваются водой и в ее присутствии притягиваются друг к другу обеспечивая постоянство клеточных мембран</a:t>
            </a: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;</a:t>
            </a: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 smtClean="0">
                <a:latin typeface="Times New Roman CYR"/>
                <a:ea typeface="Times New Roman"/>
                <a:cs typeface="Times New Roman"/>
              </a:rPr>
              <a:t> </a:t>
            </a:r>
            <a:r>
              <a:rPr lang="ru-RU" sz="1100" dirty="0">
                <a:latin typeface="Times New Roman CYR"/>
                <a:ea typeface="Times New Roman"/>
                <a:cs typeface="Times New Roman"/>
              </a:rPr>
              <a:t>среда для транспорта различных веществ (гомеостаз);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обеспечение тургора;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защита среды обитания водных организмов от </a:t>
            </a:r>
            <a:r>
              <a:rPr lang="ru-RU" sz="1100" dirty="0" err="1" smtClean="0">
                <a:latin typeface="Times New Roman CYR"/>
                <a:ea typeface="Times New Roman"/>
                <a:cs typeface="Times New Roman"/>
              </a:rPr>
              <a:t>перемерзания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участвует в реакциях гидролиза, фотосинтеза, синтез АТФ в митохондриях;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протекание хим. реакций в организме при более низкой температуре;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вода участвует в терморегуляции организма;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обеспечивает восходящий и нисходящий транспорт в-в в растениях и капиллярах;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100" dirty="0">
                <a:latin typeface="Times New Roman CYR"/>
                <a:ea typeface="Times New Roman"/>
                <a:cs typeface="Times New Roman"/>
              </a:rPr>
              <a:t>- обеспечивает поддержание формы клетки;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100" dirty="0">
                <a:latin typeface="Times New Roman CYR"/>
                <a:ea typeface="Times New Roman"/>
              </a:rPr>
              <a:t>-придает воде свойства смазки.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9597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 CYR"/>
                <a:ea typeface="Times New Roman"/>
              </a:rPr>
              <a:t>Роль катионов и анионов в клетке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/>
              <a:t>Катионы </a:t>
            </a:r>
            <a:r>
              <a:rPr lang="en-US" i="1" dirty="0"/>
              <a:t>K</a:t>
            </a:r>
            <a:r>
              <a:rPr lang="ru-RU" i="1" baseline="30000" dirty="0"/>
              <a:t>+</a:t>
            </a:r>
            <a:r>
              <a:rPr lang="ru-RU" i="1" dirty="0"/>
              <a:t>,</a:t>
            </a:r>
            <a:r>
              <a:rPr lang="en-US" i="1" dirty="0"/>
              <a:t>Na</a:t>
            </a:r>
            <a:r>
              <a:rPr lang="ru-RU" i="1" baseline="30000" dirty="0"/>
              <a:t>+</a:t>
            </a:r>
            <a:r>
              <a:rPr lang="ru-RU" i="1" dirty="0"/>
              <a:t>,</a:t>
            </a:r>
            <a:r>
              <a:rPr lang="en-US" i="1" dirty="0" err="1"/>
              <a:t>Ca</a:t>
            </a:r>
            <a:r>
              <a:rPr lang="ru-RU" i="1" baseline="30000" dirty="0"/>
              <a:t>2+</a:t>
            </a:r>
            <a:r>
              <a:rPr lang="ru-RU" i="1" dirty="0"/>
              <a:t>,</a:t>
            </a:r>
            <a:r>
              <a:rPr lang="en-US" i="1" dirty="0"/>
              <a:t>Mg</a:t>
            </a:r>
            <a:r>
              <a:rPr lang="ru-RU" i="1" baseline="30000" dirty="0"/>
              <a:t>2+</a:t>
            </a:r>
            <a:r>
              <a:rPr lang="ru-RU" i="1" dirty="0"/>
              <a:t> и их роль в клетке и организме (возбуждение нервных клеток, сокращение мышечных волокон</a:t>
            </a:r>
            <a:r>
              <a:rPr lang="ru-RU" i="1" dirty="0" smtClean="0"/>
              <a:t>).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i="1" dirty="0"/>
              <a:t>Анионы  кислот: </a:t>
            </a:r>
            <a:r>
              <a:rPr lang="en-US" i="1" dirty="0" err="1"/>
              <a:t>Cl</a:t>
            </a:r>
            <a:r>
              <a:rPr lang="ru-RU" i="1" baseline="30000" dirty="0"/>
              <a:t>-</a:t>
            </a:r>
            <a:r>
              <a:rPr lang="ru-RU" i="1" dirty="0"/>
              <a:t>,</a:t>
            </a:r>
            <a:r>
              <a:rPr lang="en-US" i="1" dirty="0"/>
              <a:t>HCO</a:t>
            </a:r>
            <a:r>
              <a:rPr lang="ru-RU" i="1" baseline="-25000" dirty="0"/>
              <a:t>3</a:t>
            </a:r>
            <a:r>
              <a:rPr lang="ru-RU" i="1" baseline="30000" dirty="0"/>
              <a:t>-</a:t>
            </a:r>
            <a:r>
              <a:rPr lang="ru-RU" i="1" dirty="0"/>
              <a:t>,</a:t>
            </a:r>
            <a:r>
              <a:rPr lang="en-US" i="1" dirty="0"/>
              <a:t>HPO</a:t>
            </a:r>
            <a:r>
              <a:rPr lang="ru-RU" i="1" baseline="-25000" dirty="0"/>
              <a:t>4</a:t>
            </a:r>
            <a:r>
              <a:rPr lang="ru-RU" i="1" baseline="30000" dirty="0"/>
              <a:t>2-</a:t>
            </a:r>
            <a:r>
              <a:rPr lang="ru-RU" i="1" dirty="0"/>
              <a:t>  участвуют в поддержании кислотно-щелочного баланса клетки. Анионы фосфорной кислоты необходимы для синтеза энергетической молекулы –АТФ, нуклеотидов и нуклеиновых кислот ДНК, РНК.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59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17000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З</a:t>
            </a:r>
            <a:r>
              <a:rPr lang="ru-RU" sz="3600" dirty="0" smtClean="0"/>
              <a:t>адача</a:t>
            </a:r>
            <a:r>
              <a:rPr lang="ru-RU" sz="3600" dirty="0"/>
              <a:t>: в ясный весенний день температура воздуха +10</a:t>
            </a:r>
            <a:r>
              <a:rPr lang="ru-RU" sz="3600" baseline="30000" dirty="0"/>
              <a:t>0</a:t>
            </a:r>
            <a:r>
              <a:rPr lang="ru-RU" sz="3600" dirty="0"/>
              <a:t>С, влажность 80%. Будут ли ночью заморозки?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1557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949048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Ответ: </a:t>
            </a:r>
            <a:r>
              <a:rPr lang="ru-RU" sz="4000" dirty="0"/>
              <a:t>Нет, т.к. влажность воздуха  высока и на его нагрев нужно затратить много тепла, то ночью содержащаяся в воздухе вода будет играть роль «грелки».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90616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3805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 CYR"/>
                <a:ea typeface="Times New Roman"/>
                <a:cs typeface="Times New Roman"/>
              </a:rPr>
              <a:t>- раскрыть роль катионов и анионов в жизнедеятельности и клетки, рассмотреть особенности строения молекул воды в связи с ее ролью в жизнедеятельности и клетки и организма.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 CYR"/>
                <a:ea typeface="Times New Roman"/>
                <a:cs typeface="Times New Roman"/>
              </a:rPr>
              <a:t>- совершенствование навыков логического мышления.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355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04" y="836210"/>
            <a:ext cx="7565680" cy="511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4117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 CYR"/>
                <a:ea typeface="Times New Roman"/>
                <a:cs typeface="Times New Roman"/>
              </a:rPr>
              <a:t>Вопрос:  каково значение воды в жизни человека? </a:t>
            </a:r>
            <a:r>
              <a:rPr lang="ru-RU" sz="28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latin typeface="Calibri"/>
                <a:ea typeface="Times New Roman"/>
                <a:cs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Примеры содержания воды в различных клетках организма: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- в молодом организме человека или животного - 80 % от массы клетки;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- в клетках старого организма -60%;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- в головном мозге- 85%;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- в клетках эмали зубов - 10-15 %.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 CYR"/>
                <a:ea typeface="Times New Roman"/>
                <a:cs typeface="Times New Roman"/>
              </a:rPr>
              <a:t>При потере 20% воды у человека наступает смертью.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545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 CYR"/>
                <a:ea typeface="Times New Roman"/>
                <a:cs typeface="Times New Roman"/>
              </a:rPr>
              <a:t/>
            </a:r>
            <a:br>
              <a:rPr lang="ru-RU" sz="4000" dirty="0" smtClean="0">
                <a:latin typeface="Times New Roman CYR"/>
                <a:ea typeface="Times New Roman"/>
                <a:cs typeface="Times New Roman"/>
              </a:rPr>
            </a:br>
            <a:r>
              <a:rPr lang="ru-RU" sz="4000" dirty="0">
                <a:latin typeface="Times New Roman CYR"/>
                <a:ea typeface="Times New Roman"/>
                <a:cs typeface="Times New Roman"/>
              </a:rPr>
              <a:t/>
            </a:r>
            <a:br>
              <a:rPr lang="ru-RU" sz="4000" dirty="0">
                <a:latin typeface="Times New Roman CYR"/>
                <a:ea typeface="Times New Roman"/>
                <a:cs typeface="Times New Roman"/>
              </a:rPr>
            </a:br>
            <a:r>
              <a:rPr lang="ru-RU" sz="3600" dirty="0" smtClean="0">
                <a:latin typeface="Times New Roman CYR"/>
                <a:ea typeface="Times New Roman"/>
                <a:cs typeface="Times New Roman"/>
              </a:rPr>
              <a:t>Вопрос</a:t>
            </a:r>
            <a:r>
              <a:rPr lang="ru-RU" sz="3600" dirty="0">
                <a:latin typeface="Times New Roman CYR"/>
                <a:ea typeface="Times New Roman"/>
                <a:cs typeface="Times New Roman"/>
              </a:rPr>
              <a:t>: чем определяется различие в содержании воды в клетках?  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713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20856"/>
          </a:xfrm>
        </p:spPr>
        <p:txBody>
          <a:bodyPr>
            <a:noAutofit/>
          </a:bodyPr>
          <a:lstStyle/>
          <a:p>
            <a:r>
              <a:rPr lang="ru-RU" sz="3200" dirty="0"/>
              <a:t>Ответ: воды больше в тех клетках, в которых обмен веществ протекает </a:t>
            </a:r>
            <a:r>
              <a:rPr lang="ru-RU" sz="3200" dirty="0" smtClean="0"/>
              <a:t>интенсивнее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2964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молекулы воды: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852936"/>
            <a:ext cx="329687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597" y="2492896"/>
            <a:ext cx="2642445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520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 CYR"/>
                <a:ea typeface="Times New Roman"/>
                <a:cs typeface="Times New Roman"/>
              </a:rPr>
              <a:t>Вопрос: Каков характер химической связи между атомами водорода и атомом кислорода? 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 CYR"/>
                <a:ea typeface="Times New Roman"/>
                <a:cs typeface="Times New Roman"/>
              </a:rPr>
              <a:t>Образование водородных связей между молекулами воды: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 CYR"/>
                <a:ea typeface="Times New Roman"/>
                <a:cs typeface="Times New Roman"/>
              </a:rPr>
              <a:t>именно благодаря способности молекул воды связываться друг с другом при помощи водородных связей, вода обладает рядом свойств, имеющих важное значение для жизни.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2055428"/>
            <a:ext cx="3164926" cy="2551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669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latin typeface="Times New Roman CYR"/>
                <a:ea typeface="Times New Roman"/>
                <a:cs typeface="Times New Roman"/>
              </a:rPr>
              <a:t>Опыт №1.  Растворение разных веществ в воде.</a:t>
            </a:r>
            <a:r>
              <a:rPr lang="ru-RU" sz="28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latin typeface="Calibri"/>
                <a:ea typeface="Times New Roman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 CYR"/>
                <a:ea typeface="Times New Roman"/>
                <a:cs typeface="Times New Roman"/>
              </a:rPr>
              <a:t>растворить в воде следующие вещества: поваренную соль, этиловый спирт, сахарозу, растительное масло</a:t>
            </a:r>
            <a:r>
              <a:rPr lang="ru-RU" sz="2800" i="1" dirty="0" smtClean="0">
                <a:latin typeface="Times New Roman CYR"/>
                <a:ea typeface="Times New Roman"/>
                <a:cs typeface="Times New Roman"/>
              </a:rPr>
              <a:t>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latin typeface="Times New Roman CYR"/>
                <a:ea typeface="Times New Roman"/>
                <a:cs typeface="Times New Roman"/>
              </a:rPr>
              <a:t>Вопрос: почему одни вещества в воде растворяются, а другие - нет?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857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499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Раздел №2 «Клетка» тема 2.2 «Химический состав клетки»</vt:lpstr>
      <vt:lpstr>Задачи урока: </vt:lpstr>
      <vt:lpstr>Презентация PowerPoint</vt:lpstr>
      <vt:lpstr>Вопрос:  каково значение воды в жизни человека?  </vt:lpstr>
      <vt:lpstr>  Вопрос: чем определяется различие в содержании воды в клетках?   </vt:lpstr>
      <vt:lpstr>Ответ: воды больше в тех клетках, в которых обмен веществ протекает интенсивнее</vt:lpstr>
      <vt:lpstr>Строение молекулы воды:</vt:lpstr>
      <vt:lpstr>Вопрос: Каков характер химической связи между атомами водорода и атомом кислорода?  </vt:lpstr>
      <vt:lpstr>Опыт №1.  Растворение разных веществ в воде. </vt:lpstr>
      <vt:lpstr>Опыт №2. Изучение плотности жидкой воды и твердого льда.</vt:lpstr>
      <vt:lpstr>Заполните таблицу:</vt:lpstr>
      <vt:lpstr>Роль катионов и анионов в клетке </vt:lpstr>
      <vt:lpstr>Задача: в ясный весенний день температура воздуха +100С, влажность 80%. Будут ли ночью заморозки? </vt:lpstr>
      <vt:lpstr>Ответ: Нет, т.к. влажность воздуха  высока и на его нагрев нужно затратить много тепла, то ночью содержащаяся в воздухе вода будет играть роль «грелки».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№2 «Клетка» тема 2.2 «Химический состав клетки»</dc:title>
  <cp:lastModifiedBy>Admin</cp:lastModifiedBy>
  <cp:revision>7</cp:revision>
  <dcterms:modified xsi:type="dcterms:W3CDTF">2013-02-21T16:45:12Z</dcterms:modified>
</cp:coreProperties>
</file>