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C8DDA15A-BEA9-439D-86C4-963D8AFF2DA8}" type="datetimeFigureOut">
              <a:rPr lang="ru-RU" smtClean="0"/>
              <a:pPr/>
              <a:t>27.02.2013</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1DF62F4-730F-49C2-99F6-AEB833718A27}"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8DDA15A-BEA9-439D-86C4-963D8AFF2DA8}"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1DF62F4-730F-49C2-99F6-AEB833718A2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8DDA15A-BEA9-439D-86C4-963D8AFF2DA8}"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1DF62F4-730F-49C2-99F6-AEB833718A2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8DDA15A-BEA9-439D-86C4-963D8AFF2DA8}"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1DF62F4-730F-49C2-99F6-AEB833718A2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C8DDA15A-BEA9-439D-86C4-963D8AFF2DA8}" type="datetimeFigureOut">
              <a:rPr lang="ru-RU" smtClean="0"/>
              <a:pPr/>
              <a:t>27.02.2013</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1DF62F4-730F-49C2-99F6-AEB833718A27}"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8DDA15A-BEA9-439D-86C4-963D8AFF2DA8}" type="datetimeFigureOut">
              <a:rPr lang="ru-RU" smtClean="0"/>
              <a:pPr/>
              <a:t>27.02.2013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21DF62F4-730F-49C2-99F6-AEB833718A27}"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8DDA15A-BEA9-439D-86C4-963D8AFF2DA8}" type="datetimeFigureOut">
              <a:rPr lang="ru-RU" smtClean="0"/>
              <a:pPr/>
              <a:t>27.02.2013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21DF62F4-730F-49C2-99F6-AEB833718A2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8DDA15A-BEA9-439D-86C4-963D8AFF2DA8}" type="datetimeFigureOut">
              <a:rPr lang="ru-RU" smtClean="0"/>
              <a:pPr/>
              <a:t>27.02.2013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1DF62F4-730F-49C2-99F6-AEB833718A27}"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C8DDA15A-BEA9-439D-86C4-963D8AFF2DA8}" type="datetimeFigureOut">
              <a:rPr lang="ru-RU" smtClean="0"/>
              <a:pPr/>
              <a:t>27.02.2013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1DF62F4-730F-49C2-99F6-AEB833718A2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C8DDA15A-BEA9-439D-86C4-963D8AFF2DA8}" type="datetimeFigureOut">
              <a:rPr lang="ru-RU" smtClean="0"/>
              <a:pPr/>
              <a:t>27.02.2013</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1DF62F4-730F-49C2-99F6-AEB833718A27}"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C8DDA15A-BEA9-439D-86C4-963D8AFF2DA8}" type="datetimeFigureOut">
              <a:rPr lang="ru-RU" smtClean="0"/>
              <a:pPr/>
              <a:t>27.02.2013</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1DF62F4-730F-49C2-99F6-AEB833718A27}"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8DDA15A-BEA9-439D-86C4-963D8AFF2DA8}" type="datetimeFigureOut">
              <a:rPr lang="ru-RU" smtClean="0"/>
              <a:pPr/>
              <a:t>27.02.2013</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21DF62F4-730F-49C2-99F6-AEB833718A27}"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2961468"/>
          </a:xfrm>
        </p:spPr>
        <p:txBody>
          <a:bodyPr>
            <a:normAutofit/>
          </a:bodyPr>
          <a:lstStyle/>
          <a:p>
            <a:pPr algn="ctr"/>
            <a:r>
              <a:rPr lang="ru-RU" dirty="0" smtClean="0">
                <a:effectLst/>
              </a:rPr>
              <a:t>Предмет методики развития речи детей</a:t>
            </a:r>
            <a:endParaRPr lang="ru-RU" dirty="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i="1" dirty="0" smtClean="0">
                <a:effectLst/>
              </a:rPr>
              <a:t>Дидактические требования</a:t>
            </a:r>
            <a:endParaRPr lang="ru-RU" sz="2800" i="1" dirty="0">
              <a:effectLst/>
            </a:endParaRPr>
          </a:p>
        </p:txBody>
      </p:sp>
      <p:sp>
        <p:nvSpPr>
          <p:cNvPr id="3" name="Содержимое 2"/>
          <p:cNvSpPr>
            <a:spLocks noGrp="1"/>
          </p:cNvSpPr>
          <p:nvPr>
            <p:ph idx="1"/>
          </p:nvPr>
        </p:nvSpPr>
        <p:spPr/>
        <p:txBody>
          <a:bodyPr>
            <a:normAutofit fontScale="92500" lnSpcReduction="20000"/>
          </a:bodyPr>
          <a:lstStyle/>
          <a:p>
            <a:r>
              <a:rPr lang="ru-RU" sz="2000" b="1" u="sng" dirty="0" smtClean="0"/>
              <a:t>Тщательная заблаговременная подготовка к занятию, определение его содержания и приемов обучения. </a:t>
            </a:r>
          </a:p>
          <a:p>
            <a:r>
              <a:rPr lang="ru-RU" sz="2000" dirty="0" smtClean="0"/>
              <a:t>Учитывается его место в ряду других занятий по родному языку, уровень знаний и умений детей, определяется их нагрузка. Подбираются методы и приемы, необходимые для изучения намеченного программного материала, продумывается структура и ход занятий, подготавливаются нужные наглядные пособия, учебное оборудование.</a:t>
            </a:r>
          </a:p>
          <a:p>
            <a:r>
              <a:rPr lang="ru-RU" sz="2000" b="1" u="sng" dirty="0" smtClean="0"/>
              <a:t>Оптимальная интенсивность нагрузки.</a:t>
            </a:r>
            <a:r>
              <a:rPr lang="ru-RU" sz="2000" dirty="0" smtClean="0"/>
              <a:t> </a:t>
            </a:r>
          </a:p>
          <a:p>
            <a:r>
              <a:rPr lang="ru-RU" sz="2000" dirty="0" smtClean="0"/>
              <a:t>Воспитатель руководствуется принципом развивающего обучения. Он дает детям задания на достаточно высоком уровне трудности, чтобы выполнение их требовало активной умственной деятельности.  Иногда нагрузка бывает недостаточной: детям не приходится действовать самостоятельно, решать речевые задачи. Если же у ребенка отсутствует работа памяти, мысли, а воспитатель требует лишь пассивного созерцания, то занятие превращается для них в зрелище. Установить правильную меру нагрузки помогает смешанная структура занятия, полезны также более сложные специальные приемы: вопросы для умозаключений, сопоставления.</a:t>
            </a:r>
            <a:endParaRPr lang="ru-RU"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4461666"/>
          </a:xfrm>
        </p:spPr>
        <p:txBody>
          <a:bodyPr>
            <a:normAutofit/>
          </a:bodyPr>
          <a:lstStyle/>
          <a:p>
            <a:r>
              <a:rPr lang="ru-RU" sz="2000" b="1" u="sng" dirty="0" smtClean="0">
                <a:effectLst/>
              </a:rPr>
              <a:t>Воспитательный характер занятия. </a:t>
            </a:r>
            <a:r>
              <a:rPr lang="ru-RU" sz="2000" dirty="0" smtClean="0">
                <a:effectLst/>
              </a:rPr>
              <a:t>На занятиях по развитию речи реализуется принцип воспитывающего обучения. Воспитывающее воздействие оказывает как само содержание речевой деятельности и ее языковое оформление, так и правильная организация, методика ведения занятия. Важно, чтобы на занятиях формировались познавательные интересы детей, от общей любознательности в младшем дошкольном возрасте к дифференцированным и стойким интересам старших дошкольников, к доступному анализу и оценке ими своей деятельности. Очень важно поддерживать у ребенка желание учится. Содержание и организация занятий помогают воспитать такие морально-волевые черты, как целеустремленность, дисциплинированность, тактичность. Речевые занятия могут оказывать большое влияние на эстетическое воспитание детей. </a:t>
            </a:r>
            <a:endParaRPr lang="ru-RU" sz="2000" b="1" u="sng" dirty="0">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3532972"/>
          </a:xfrm>
        </p:spPr>
        <p:txBody>
          <a:bodyPr>
            <a:normAutofit/>
          </a:bodyPr>
          <a:lstStyle/>
          <a:p>
            <a:r>
              <a:rPr lang="ru-RU" sz="2000" b="1" u="sng" dirty="0" smtClean="0">
                <a:effectLst/>
              </a:rPr>
              <a:t>Эмоциональный характер занятий.  </a:t>
            </a:r>
            <a:br>
              <a:rPr lang="ru-RU" sz="2000" b="1" u="sng" dirty="0" smtClean="0">
                <a:effectLst/>
              </a:rPr>
            </a:br>
            <a:r>
              <a:rPr lang="ru-RU" sz="2000" dirty="0" smtClean="0">
                <a:effectLst/>
              </a:rPr>
              <a:t>Прежде чем начать занятие, детей нужно вызвать желание учится, любознательность, стремление узнавать новое. Занятие должно приносить ребенку чувство удовлетворения. Интерес детей – важный союзник воспитателя. На речевых занятиях известное место занимают юмор, шутка. Например, дети смеются, когда рассеянный Петрушка называет зубную щетку сапожной и использует ее для чистки сапог. Они поправляют его, учат различать щетки.  </a:t>
            </a:r>
            <a:br>
              <a:rPr lang="ru-RU" sz="2000" dirty="0" smtClean="0">
                <a:effectLst/>
              </a:rPr>
            </a:br>
            <a:endParaRPr lang="ru-RU" sz="2000" b="1" u="sng" dirty="0">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6604782"/>
          </a:xfrm>
        </p:spPr>
        <p:txBody>
          <a:bodyPr>
            <a:normAutofit fontScale="90000"/>
          </a:bodyPr>
          <a:lstStyle/>
          <a:p>
            <a:r>
              <a:rPr lang="ru-RU" sz="2000" b="1" u="sng" dirty="0" smtClean="0">
                <a:effectLst/>
              </a:rPr>
              <a:t>Распределение приемов обучения в соответствии со структурой занятия.</a:t>
            </a:r>
            <a:br>
              <a:rPr lang="ru-RU" sz="2000" b="1" u="sng" dirty="0" smtClean="0">
                <a:effectLst/>
              </a:rPr>
            </a:br>
            <a:r>
              <a:rPr lang="ru-RU" sz="2000" dirty="0" smtClean="0">
                <a:effectLst/>
              </a:rPr>
              <a:t>Построение занятия должно быть четким. В начале его, как правило, устанавливают связи с пройденным материалом, с опытом детей. Затем педагог сообщает цель занятия (в простых и понятных выражениях). Это поможет научить детей действовать целенаправленно. Цели могут быть элементарными: пойти в цветник, посмотреть, какие цветы там растут, почитать кукле стихи. В старших группах цель занятия часто мотивируется. Например , воспитатель говорит, что учиться правильно произносить трудные слова,  потому что речь должна быть правильной, красивой, приятной для окружающих. Это убеждает ребенка в необходимости овладения новыми знаниями и навыками. Начало занятия должно вызвать интерес к дальнейшему, подготовить почву для хорошей восприимчивости детей, возбудить их внимание. Поэтому его следует производить лаконично, живо, используя интонацию заинтересованности.</a:t>
            </a:r>
            <a:br>
              <a:rPr lang="ru-RU" sz="2000" dirty="0" smtClean="0">
                <a:effectLst/>
              </a:rPr>
            </a:br>
            <a:r>
              <a:rPr lang="ru-RU" sz="2000" dirty="0" smtClean="0">
                <a:effectLst/>
              </a:rPr>
              <a:t>Основная часть занятия должна характеризоваться четким построением. На первом ее этапе (при решении новой задачи), затем следует самостоятельная работа детей (ответы, упражнения), заключительная часть занятия должна быть краткой и эмоциональной. При построении занятия учитывают переход от более трудного к легкому, от менее эмоционального к более эмоциональному. Между частями планируется 1-2 физкультминутки.   </a:t>
            </a:r>
            <a:r>
              <a:rPr lang="ru-RU" sz="2000" b="1" u="sng" dirty="0" smtClean="0">
                <a:effectLst/>
              </a:rPr>
              <a:t/>
            </a:r>
            <a:br>
              <a:rPr lang="ru-RU" sz="2000" b="1" u="sng" dirty="0" smtClean="0">
                <a:effectLst/>
              </a:rPr>
            </a:br>
            <a:endParaRPr lang="ru-RU" sz="2000" b="1" u="sng" dirty="0">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4461666"/>
          </a:xfrm>
        </p:spPr>
        <p:txBody>
          <a:bodyPr>
            <a:normAutofit/>
          </a:bodyPr>
          <a:lstStyle/>
          <a:p>
            <a:r>
              <a:rPr lang="ru-RU" sz="2000" b="1" u="sng" dirty="0" smtClean="0">
                <a:effectLst/>
              </a:rPr>
              <a:t>Речевая активность каждого ребенка на всех этапах занятия</a:t>
            </a:r>
            <a:br>
              <a:rPr lang="ru-RU" sz="2000" b="1" u="sng" dirty="0" smtClean="0">
                <a:effectLst/>
              </a:rPr>
            </a:br>
            <a:r>
              <a:rPr lang="ru-RU" sz="2000" dirty="0" smtClean="0">
                <a:effectLst/>
              </a:rPr>
              <a:t>Понятие «речевая активность» не означает «беспрерывная речь вслух». По возможности большому количеству детей надо обеспечить условия и для активной речи вслух. </a:t>
            </a:r>
            <a:br>
              <a:rPr lang="ru-RU" sz="2000" dirty="0" smtClean="0">
                <a:effectLst/>
              </a:rPr>
            </a:br>
            <a:r>
              <a:rPr lang="ru-RU" sz="2000" i="1" u="sng" dirty="0" smtClean="0">
                <a:effectLst/>
              </a:rPr>
              <a:t>Методические правила  </a:t>
            </a:r>
            <a:r>
              <a:rPr lang="ru-RU" sz="2000" dirty="0" smtClean="0">
                <a:effectLst/>
              </a:rPr>
              <a:t/>
            </a:r>
            <a:br>
              <a:rPr lang="ru-RU" sz="2000" dirty="0" smtClean="0">
                <a:effectLst/>
              </a:rPr>
            </a:br>
            <a:r>
              <a:rPr lang="ru-RU" sz="2000" dirty="0" smtClean="0">
                <a:effectLst/>
              </a:rPr>
              <a:t>- учет типологических особенностей детей при размещении их за столами;</a:t>
            </a:r>
            <a:br>
              <a:rPr lang="ru-RU" sz="2000" dirty="0" smtClean="0">
                <a:effectLst/>
              </a:rPr>
            </a:br>
            <a:r>
              <a:rPr lang="ru-RU" sz="2000" dirty="0" smtClean="0">
                <a:effectLst/>
              </a:rPr>
              <a:t>-разумное использование наглядных средств, особенно раздаточного материала;</a:t>
            </a:r>
            <a:br>
              <a:rPr lang="ru-RU" sz="2000" dirty="0" smtClean="0">
                <a:effectLst/>
              </a:rPr>
            </a:br>
            <a:r>
              <a:rPr lang="ru-RU" sz="2000" dirty="0" smtClean="0">
                <a:effectLst/>
              </a:rPr>
              <a:t>-разнообразие деятельности, смена ее видов, игровые приемы;</a:t>
            </a:r>
            <a:br>
              <a:rPr lang="ru-RU" sz="2000" dirty="0" smtClean="0">
                <a:effectLst/>
              </a:rPr>
            </a:br>
            <a:r>
              <a:rPr lang="ru-RU" sz="2000" dirty="0" smtClean="0">
                <a:effectLst/>
              </a:rPr>
              <a:t>-неторопливый темп занятия;</a:t>
            </a:r>
            <a:br>
              <a:rPr lang="ru-RU" sz="2000" dirty="0" smtClean="0">
                <a:effectLst/>
              </a:rPr>
            </a:br>
            <a:r>
              <a:rPr lang="ru-RU" sz="2000" dirty="0" smtClean="0">
                <a:effectLst/>
              </a:rPr>
              <a:t>- предоставление ребенку времени для обдумывания ответа;</a:t>
            </a:r>
            <a:endParaRPr lang="ru-RU" sz="2000" b="1" i="1" u="sng" dirty="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t>Методика диалога</a:t>
            </a:r>
            <a:endParaRPr lang="ru-RU" sz="4000" b="1" dirty="0"/>
          </a:p>
        </p:txBody>
      </p:sp>
      <p:sp>
        <p:nvSpPr>
          <p:cNvPr id="3" name="Содержимое 2"/>
          <p:cNvSpPr>
            <a:spLocks noGrp="1"/>
          </p:cNvSpPr>
          <p:nvPr>
            <p:ph idx="1"/>
          </p:nvPr>
        </p:nvSpPr>
        <p:spPr/>
        <p:txBody>
          <a:bodyPr>
            <a:normAutofit/>
          </a:bodyPr>
          <a:lstStyle/>
          <a:p>
            <a:r>
              <a:rPr lang="ru-RU" sz="2000" dirty="0" smtClean="0"/>
              <a:t>Вопрос, задание воспитатель адресует всем, в случае надобности повторяет их; отвечающему дает указание говорить громко, ясно, чтобы все слышали;</a:t>
            </a:r>
          </a:p>
          <a:p>
            <a:r>
              <a:rPr lang="ru-RU" sz="2000" dirty="0" smtClean="0"/>
              <a:t>Спрашивать поочередно детей с разным уровнем развития речи;</a:t>
            </a:r>
          </a:p>
          <a:p>
            <a:r>
              <a:rPr lang="ru-RU" sz="2000" dirty="0" smtClean="0"/>
              <a:t>Не вызывать часто одних и тех же;</a:t>
            </a:r>
          </a:p>
          <a:p>
            <a:r>
              <a:rPr lang="ru-RU" sz="2000" dirty="0" smtClean="0"/>
              <a:t>К контролю за речью отвечающего привлекать всех, ко всей аудитории обращаться с вопросами: правильно ли он сказал? Обо всем ли? По порядку ли рассказал?</a:t>
            </a:r>
          </a:p>
          <a:p>
            <a:r>
              <a:rPr lang="ru-RU" sz="2000" dirty="0" smtClean="0"/>
              <a:t>Активности детей способствуют также так называемые оценочные вопросы (Что тебе нравится), творческие задания, обращения </a:t>
            </a:r>
            <a:r>
              <a:rPr lang="ru-RU" sz="2000" smtClean="0"/>
              <a:t>к личному опыту. </a:t>
            </a:r>
            <a:endParaRPr lang="ru-RU"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4247352"/>
          </a:xfrm>
        </p:spPr>
        <p:txBody>
          <a:bodyPr>
            <a:normAutofit/>
          </a:bodyPr>
          <a:lstStyle/>
          <a:p>
            <a:r>
              <a:rPr lang="ru-RU" sz="2800" b="1" dirty="0" smtClean="0">
                <a:effectLst/>
              </a:rPr>
              <a:t>Сочетание коллективного характера обучения с индивидуальным подходом</a:t>
            </a:r>
            <a:br>
              <a:rPr lang="ru-RU" sz="2800" b="1" dirty="0" smtClean="0">
                <a:effectLst/>
              </a:rPr>
            </a:br>
            <a:r>
              <a:rPr lang="ru-RU" sz="2000" dirty="0" smtClean="0">
                <a:effectLst/>
              </a:rPr>
              <a:t>Фронтальные формы работы- общие задания, общий ритм, хоровые ответы и </a:t>
            </a:r>
            <a:r>
              <a:rPr lang="ru-RU" sz="2000" dirty="0" err="1" smtClean="0">
                <a:effectLst/>
              </a:rPr>
              <a:t>т.д</a:t>
            </a:r>
            <a:r>
              <a:rPr lang="ru-RU" sz="2000" dirty="0" smtClean="0">
                <a:effectLst/>
              </a:rPr>
              <a:t>- должны сочетаться с заданиями, предлагаемыми отдельным детям. При подборе индивидуальных заданий и приемов обучения воспитатель должен учитывать уровень знаний и речевые навыки ребенка, его интересы и склонности. Особое внимание на занятии он должен уделить детям, которые не овладели какими-либо программными требованиями или у которых плохо развита речь. Большого внимания заслуживают дети, имеющие особенности в речевом развитии, - молчаливые, необщительные, несдержанные, болтливые. </a:t>
            </a:r>
            <a:endParaRPr lang="ru-RU" sz="2800" b="1" dirty="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2961468"/>
          </a:xfrm>
        </p:spPr>
        <p:txBody>
          <a:bodyPr>
            <a:noAutofit/>
          </a:bodyPr>
          <a:lstStyle/>
          <a:p>
            <a:pPr algn="l"/>
            <a:r>
              <a:rPr lang="ru-RU" sz="2800" b="1" dirty="0" smtClean="0">
                <a:effectLst/>
              </a:rPr>
              <a:t>Методика развития речи- </a:t>
            </a:r>
            <a:r>
              <a:rPr lang="ru-RU" sz="2800" dirty="0" smtClean="0">
                <a:effectLst/>
              </a:rPr>
              <a:t>педагогическая наука, изучающая закономерности педагогической деятельности, направленной на формирование речи у детей дошкольного возраста в детском саду.</a:t>
            </a:r>
            <a:endParaRPr lang="ru-RU" sz="2800" dirty="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3247220"/>
          </a:xfrm>
        </p:spPr>
        <p:txBody>
          <a:bodyPr>
            <a:normAutofit/>
          </a:bodyPr>
          <a:lstStyle/>
          <a:p>
            <a:r>
              <a:rPr lang="ru-RU" sz="2800" dirty="0" smtClean="0"/>
              <a:t>Основная задача методики- разрабатывать на научно-педагогической основе наиболее эффективные средства, методы и приемы развития речи, вооружать ими воспитателей детских садов чтобы они </a:t>
            </a:r>
            <a:endParaRPr lang="ru-RU"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4604542"/>
          </a:xfrm>
        </p:spPr>
        <p:txBody>
          <a:bodyPr>
            <a:normAutofit fontScale="90000"/>
          </a:bodyPr>
          <a:lstStyle/>
          <a:p>
            <a:pPr algn="l"/>
            <a:r>
              <a:rPr lang="ru-RU" sz="2800" b="1" dirty="0" smtClean="0">
                <a:effectLst/>
              </a:rPr>
              <a:t>Детский сад</a:t>
            </a:r>
            <a:r>
              <a:rPr lang="ru-RU" sz="2800" dirty="0" smtClean="0">
                <a:effectLst/>
              </a:rPr>
              <a:t>- первое звено в системе образования. </a:t>
            </a:r>
            <a:r>
              <a:rPr lang="ru-RU" sz="2800" b="1" dirty="0" smtClean="0">
                <a:effectLst/>
              </a:rPr>
              <a:t>Чтобы </a:t>
            </a:r>
            <a:r>
              <a:rPr lang="ru-RU" sz="2800" dirty="0" smtClean="0">
                <a:effectLst/>
              </a:rPr>
              <a:t>стать высокообразованным , человек должен овладеть всеми богатствами родного языка. </a:t>
            </a:r>
            <a:br>
              <a:rPr lang="ru-RU" sz="2800" dirty="0" smtClean="0">
                <a:effectLst/>
              </a:rPr>
            </a:br>
            <a:r>
              <a:rPr lang="ru-RU" sz="2800" b="1" dirty="0" smtClean="0">
                <a:effectLst/>
              </a:rPr>
              <a:t>Одной</a:t>
            </a:r>
            <a:r>
              <a:rPr lang="ru-RU" sz="2800" dirty="0" smtClean="0">
                <a:effectLst/>
              </a:rPr>
              <a:t> из главных задач детского сада- формирование правильной устной речи детей. </a:t>
            </a:r>
            <a:br>
              <a:rPr lang="ru-RU" sz="2800" dirty="0" smtClean="0">
                <a:effectLst/>
              </a:rPr>
            </a:br>
            <a:r>
              <a:rPr lang="ru-RU" sz="2800" b="1" dirty="0" smtClean="0">
                <a:effectLst/>
              </a:rPr>
              <a:t>Развитие речи </a:t>
            </a:r>
            <a:r>
              <a:rPr lang="ru-RU" sz="2800" dirty="0" smtClean="0">
                <a:effectLst/>
              </a:rPr>
              <a:t>тесно связано с развитием мышления ребенка. Освоение языка, его грамматического строя дает возможность детям свободно рассуждать, спрашивать, делать выводы, отражать разнообразные связи между предметами и явлениями. </a:t>
            </a:r>
            <a:endParaRPr lang="ru-RU" sz="2800" dirty="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i="1" dirty="0" smtClean="0">
                <a:effectLst/>
              </a:rPr>
              <a:t>Основные компоненты языка и речи</a:t>
            </a:r>
            <a:endParaRPr lang="ru-RU" sz="3600" i="1" dirty="0">
              <a:effectLst/>
            </a:endParaRPr>
          </a:p>
        </p:txBody>
      </p:sp>
      <p:sp>
        <p:nvSpPr>
          <p:cNvPr id="3" name="Содержимое 2"/>
          <p:cNvSpPr>
            <a:spLocks noGrp="1"/>
          </p:cNvSpPr>
          <p:nvPr>
            <p:ph idx="1"/>
          </p:nvPr>
        </p:nvSpPr>
        <p:spPr>
          <a:xfrm>
            <a:off x="457200" y="1428736"/>
            <a:ext cx="8229600" cy="5000660"/>
          </a:xfrm>
        </p:spPr>
        <p:txBody>
          <a:bodyPr>
            <a:normAutofit/>
          </a:bodyPr>
          <a:lstStyle/>
          <a:p>
            <a:r>
              <a:rPr lang="ru-RU" sz="2800" i="1" dirty="0" smtClean="0"/>
              <a:t>Развитие словаря</a:t>
            </a:r>
          </a:p>
          <a:p>
            <a:r>
              <a:rPr lang="ru-RU" sz="2000" dirty="0" smtClean="0"/>
              <a:t>В период дошкольного детства усваиваются слова из основного словарного фонда языка</a:t>
            </a:r>
            <a:r>
              <a:rPr lang="en-US" sz="2000" dirty="0" smtClean="0"/>
              <a:t>,</a:t>
            </a:r>
            <a:r>
              <a:rPr lang="ru-RU" sz="2000" dirty="0" smtClean="0"/>
              <a:t> отбор их зависит от словаря окружающих</a:t>
            </a:r>
            <a:r>
              <a:rPr lang="en-US" sz="2000" dirty="0" smtClean="0"/>
              <a:t>,</a:t>
            </a:r>
            <a:r>
              <a:rPr lang="ru-RU" sz="2000" dirty="0" smtClean="0"/>
              <a:t> от ориентировки ребенка в окружающем мире</a:t>
            </a:r>
            <a:r>
              <a:rPr lang="en-US" sz="2000" dirty="0" smtClean="0"/>
              <a:t>.</a:t>
            </a:r>
            <a:r>
              <a:rPr lang="ru-RU" sz="2000" dirty="0" smtClean="0"/>
              <a:t> </a:t>
            </a:r>
          </a:p>
          <a:p>
            <a:r>
              <a:rPr lang="ru-RU" sz="2800" i="1" dirty="0" smtClean="0"/>
              <a:t>Формирование грамматической стороны речи</a:t>
            </a:r>
          </a:p>
          <a:p>
            <a:r>
              <a:rPr lang="ru-RU" sz="1800" dirty="0" smtClean="0"/>
              <a:t>Словарь является строительным материалом для языка</a:t>
            </a:r>
            <a:r>
              <a:rPr lang="en-US" sz="1800" dirty="0" smtClean="0"/>
              <a:t>.</a:t>
            </a:r>
            <a:r>
              <a:rPr lang="ru-RU" sz="1800" dirty="0" smtClean="0"/>
              <a:t> Воспитатель организует разнообразную речевую практику детей</a:t>
            </a:r>
            <a:r>
              <a:rPr lang="en-US" sz="1800" dirty="0" smtClean="0"/>
              <a:t>, </a:t>
            </a:r>
            <a:r>
              <a:rPr lang="ru-RU" sz="1800" dirty="0" smtClean="0"/>
              <a:t>включая в систему обучения языку упражнения</a:t>
            </a:r>
            <a:r>
              <a:rPr lang="en-US" sz="1800" dirty="0" smtClean="0"/>
              <a:t>,</a:t>
            </a:r>
            <a:r>
              <a:rPr lang="ru-RU" sz="1800" dirty="0" smtClean="0"/>
              <a:t> которые привлекали бы внимание детей к наиболее сложным и для них конструкциям («Помечтаем</a:t>
            </a:r>
            <a:r>
              <a:rPr lang="en-US" sz="1800" dirty="0" smtClean="0"/>
              <a:t>,</a:t>
            </a:r>
            <a:r>
              <a:rPr lang="ru-RU" sz="1800" dirty="0" smtClean="0"/>
              <a:t> что было бы</a:t>
            </a:r>
            <a:r>
              <a:rPr lang="en-US" sz="1800" dirty="0" smtClean="0"/>
              <a:t>…</a:t>
            </a:r>
            <a:r>
              <a:rPr lang="ru-RU" sz="1800" dirty="0" smtClean="0"/>
              <a:t>»)</a:t>
            </a:r>
            <a:r>
              <a:rPr lang="en-US" sz="1800" dirty="0" smtClean="0"/>
              <a:t>.</a:t>
            </a:r>
            <a:r>
              <a:rPr lang="ru-RU" sz="1800" dirty="0" smtClean="0"/>
              <a:t> </a:t>
            </a:r>
          </a:p>
          <a:p>
            <a:r>
              <a:rPr lang="ru-RU" sz="1800" dirty="0" smtClean="0"/>
              <a:t>Воспитатель знакомит детей с новыми для них грамматическими формами</a:t>
            </a:r>
            <a:r>
              <a:rPr lang="en-US" sz="1800" dirty="0" smtClean="0"/>
              <a:t>,</a:t>
            </a:r>
            <a:r>
              <a:rPr lang="ru-RU" sz="1800" dirty="0" smtClean="0"/>
              <a:t> закрепляет правильное употребление наиболее трудных форм</a:t>
            </a:r>
            <a:r>
              <a:rPr lang="en-US" sz="1800" dirty="0" smtClean="0"/>
              <a:t>,</a:t>
            </a:r>
            <a:r>
              <a:rPr lang="ru-RU" sz="1800" dirty="0" smtClean="0"/>
              <a:t>  в конечном итоге вырабатывает привычку  говорить грамматически правильно</a:t>
            </a:r>
            <a:r>
              <a:rPr lang="en-US" sz="1800" dirty="0" smtClean="0"/>
              <a:t>.</a:t>
            </a:r>
            <a:endParaRPr lang="ru-RU" sz="1800" dirty="0" smtClean="0"/>
          </a:p>
          <a:p>
            <a:endParaRPr lang="ru-RU"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6033302"/>
          </a:xfrm>
        </p:spPr>
        <p:txBody>
          <a:bodyPr>
            <a:normAutofit/>
          </a:bodyPr>
          <a:lstStyle/>
          <a:p>
            <a:r>
              <a:rPr lang="ru-RU" sz="2800" i="1" dirty="0" smtClean="0">
                <a:effectLst/>
              </a:rPr>
              <a:t>Воспитание звуковой культуры речи</a:t>
            </a:r>
            <a:br>
              <a:rPr lang="ru-RU" sz="2800" i="1" dirty="0" smtClean="0">
                <a:effectLst/>
              </a:rPr>
            </a:br>
            <a:r>
              <a:rPr lang="ru-RU" sz="2000" dirty="0" smtClean="0">
                <a:effectLst/>
              </a:rPr>
              <a:t>Ребенок должен овладеть звуковым строем языка</a:t>
            </a:r>
            <a:r>
              <a:rPr lang="en-US" sz="2000" dirty="0" smtClean="0">
                <a:effectLst/>
              </a:rPr>
              <a:t>,</a:t>
            </a:r>
            <a:r>
              <a:rPr lang="ru-RU" sz="2000" dirty="0" smtClean="0">
                <a:effectLst/>
              </a:rPr>
              <a:t> правильным звукопроизношением</a:t>
            </a:r>
            <a:r>
              <a:rPr lang="en-US" sz="2000" dirty="0" smtClean="0">
                <a:effectLst/>
              </a:rPr>
              <a:t>.</a:t>
            </a:r>
            <a:r>
              <a:rPr lang="ru-RU" sz="2000" dirty="0" smtClean="0">
                <a:effectLst/>
              </a:rPr>
              <a:t> Очень важно научить ребенка и культуре поведения в процессе речевого общения</a:t>
            </a:r>
            <a:r>
              <a:rPr lang="en-US" sz="2000" dirty="0" smtClean="0">
                <a:effectLst/>
              </a:rPr>
              <a:t>,</a:t>
            </a:r>
            <a:r>
              <a:rPr lang="ru-RU" sz="2000" dirty="0" smtClean="0">
                <a:effectLst/>
              </a:rPr>
              <a:t> сделать правильную речевую манеру устойчивой привычкой</a:t>
            </a:r>
            <a:r>
              <a:rPr lang="en-US" sz="2000" dirty="0" smtClean="0">
                <a:effectLst/>
              </a:rPr>
              <a:t>.</a:t>
            </a:r>
            <a:r>
              <a:rPr lang="ru-RU" sz="2000" dirty="0" smtClean="0">
                <a:effectLst/>
              </a:rPr>
              <a:t> (приветливый тон</a:t>
            </a:r>
            <a:r>
              <a:rPr lang="en-US" sz="2000" dirty="0" smtClean="0">
                <a:effectLst/>
              </a:rPr>
              <a:t>,</a:t>
            </a:r>
            <a:r>
              <a:rPr lang="ru-RU" sz="2000" dirty="0" smtClean="0">
                <a:effectLst/>
              </a:rPr>
              <a:t> поза внимания и взгляд</a:t>
            </a:r>
            <a:r>
              <a:rPr lang="en-US" sz="2000" dirty="0" smtClean="0">
                <a:effectLst/>
              </a:rPr>
              <a:t>,</a:t>
            </a:r>
            <a:r>
              <a:rPr lang="ru-RU" sz="2000" dirty="0" smtClean="0">
                <a:effectLst/>
              </a:rPr>
              <a:t> обращенный к собеседнику</a:t>
            </a:r>
            <a:r>
              <a:rPr lang="en-US" sz="2000" dirty="0" smtClean="0">
                <a:effectLst/>
              </a:rPr>
              <a:t>,</a:t>
            </a:r>
            <a:r>
              <a:rPr lang="ru-RU" sz="2000" dirty="0" smtClean="0">
                <a:effectLst/>
              </a:rPr>
              <a:t> умение держать себя в новом обществе)</a:t>
            </a:r>
            <a:r>
              <a:rPr lang="en-US" sz="2000" dirty="0" smtClean="0">
                <a:effectLst/>
              </a:rPr>
              <a:t>.</a:t>
            </a:r>
            <a:r>
              <a:rPr lang="ru-RU" sz="2000" dirty="0" smtClean="0">
                <a:effectLst/>
              </a:rPr>
              <a:t> </a:t>
            </a:r>
            <a:br>
              <a:rPr lang="ru-RU" sz="2000" dirty="0" smtClean="0">
                <a:effectLst/>
              </a:rPr>
            </a:br>
            <a:r>
              <a:rPr lang="ru-RU" sz="2800" i="1" dirty="0" smtClean="0">
                <a:effectLst/>
              </a:rPr>
              <a:t>Формирование разговорной (диалогической )речи </a:t>
            </a:r>
            <a:br>
              <a:rPr lang="ru-RU" sz="2800" i="1" dirty="0" smtClean="0">
                <a:effectLst/>
              </a:rPr>
            </a:br>
            <a:r>
              <a:rPr lang="ru-RU" sz="2000" dirty="0" smtClean="0">
                <a:effectLst/>
              </a:rPr>
              <a:t>умения детей слушать и понимать обращенную к ним речь</a:t>
            </a:r>
            <a:r>
              <a:rPr lang="en-US" sz="2000" dirty="0" smtClean="0">
                <a:effectLst/>
              </a:rPr>
              <a:t>,</a:t>
            </a:r>
            <a:r>
              <a:rPr lang="ru-RU" sz="2000" dirty="0" smtClean="0">
                <a:effectLst/>
              </a:rPr>
              <a:t> поддерживать разговор и отвечать на вопросы и спрашивать</a:t>
            </a:r>
            <a:r>
              <a:rPr lang="en-US" sz="2000" dirty="0" smtClean="0">
                <a:effectLst/>
              </a:rPr>
              <a:t>.</a:t>
            </a:r>
            <a:r>
              <a:rPr lang="ru-RU" sz="2000" dirty="0" smtClean="0">
                <a:effectLst/>
              </a:rPr>
              <a:t> Уровень связной разговорной речи зависит от состояния словаря ребенка и от того</a:t>
            </a:r>
            <a:r>
              <a:rPr lang="en-US" sz="2000" dirty="0" smtClean="0">
                <a:effectLst/>
              </a:rPr>
              <a:t>,</a:t>
            </a:r>
            <a:r>
              <a:rPr lang="ru-RU" sz="2000" dirty="0" smtClean="0">
                <a:effectLst/>
              </a:rPr>
              <a:t> насколько он овладел грамматическим строем языка</a:t>
            </a:r>
            <a:r>
              <a:rPr lang="en-US" sz="2000" dirty="0" smtClean="0">
                <a:effectLst/>
              </a:rPr>
              <a:t>.</a:t>
            </a:r>
            <a:r>
              <a:rPr lang="ru-RU" sz="2000" dirty="0" smtClean="0">
                <a:effectLst/>
              </a:rPr>
              <a:t> Воспитатель влияет на содержательность детских разговоров</a:t>
            </a:r>
            <a:r>
              <a:rPr lang="en-US" sz="2000" dirty="0" smtClean="0">
                <a:effectLst/>
              </a:rPr>
              <a:t>, </a:t>
            </a:r>
            <a:r>
              <a:rPr lang="ru-RU" sz="2000" dirty="0" smtClean="0">
                <a:effectLst/>
              </a:rPr>
              <a:t>поощряет желание узнавать друг у друга что-то новое</a:t>
            </a:r>
            <a:r>
              <a:rPr lang="en-US" sz="2000" dirty="0" smtClean="0">
                <a:effectLst/>
              </a:rPr>
              <a:t>. </a:t>
            </a:r>
            <a:r>
              <a:rPr lang="ru-RU" sz="2000" dirty="0" smtClean="0">
                <a:effectLst/>
              </a:rPr>
              <a:t>Воспитатель должен подсказать детям</a:t>
            </a:r>
            <a:r>
              <a:rPr lang="en-US" sz="2000" dirty="0" smtClean="0">
                <a:effectLst/>
              </a:rPr>
              <a:t>,</a:t>
            </a:r>
            <a:r>
              <a:rPr lang="ru-RU" sz="2000" dirty="0" smtClean="0">
                <a:effectLst/>
              </a:rPr>
              <a:t> что</a:t>
            </a:r>
            <a:r>
              <a:rPr lang="en-US" sz="2000" dirty="0" smtClean="0">
                <a:effectLst/>
              </a:rPr>
              <a:t>, </a:t>
            </a:r>
            <a:r>
              <a:rPr lang="ru-RU" sz="2000" dirty="0" smtClean="0">
                <a:effectLst/>
              </a:rPr>
              <a:t>если расспрашивать взрослых об их труде</a:t>
            </a:r>
            <a:r>
              <a:rPr lang="en-US" sz="2000" dirty="0" smtClean="0">
                <a:effectLst/>
              </a:rPr>
              <a:t>,</a:t>
            </a:r>
            <a:r>
              <a:rPr lang="ru-RU" sz="2000" dirty="0" smtClean="0">
                <a:effectLst/>
              </a:rPr>
              <a:t> отдыхе т</a:t>
            </a:r>
            <a:r>
              <a:rPr lang="en-US" sz="2000" dirty="0" smtClean="0">
                <a:effectLst/>
              </a:rPr>
              <a:t>.</a:t>
            </a:r>
            <a:r>
              <a:rPr lang="ru-RU" sz="2000" dirty="0" err="1" smtClean="0">
                <a:effectLst/>
              </a:rPr>
              <a:t>д</a:t>
            </a:r>
            <a:r>
              <a:rPr lang="en-US" sz="2000" dirty="0" smtClean="0">
                <a:effectLst/>
              </a:rPr>
              <a:t>,</a:t>
            </a:r>
            <a:r>
              <a:rPr lang="ru-RU" sz="2000" dirty="0" smtClean="0">
                <a:effectLst/>
              </a:rPr>
              <a:t> можно узнать много интересного</a:t>
            </a:r>
            <a:r>
              <a:rPr lang="en-US" sz="2000" dirty="0" smtClean="0">
                <a:effectLst/>
              </a:rPr>
              <a:t>. </a:t>
            </a:r>
            <a:endParaRPr lang="ru-RU" sz="2800" i="1" dirty="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53218"/>
            <a:ext cx="8472518" cy="5961864"/>
          </a:xfrm>
        </p:spPr>
        <p:txBody>
          <a:bodyPr>
            <a:normAutofit fontScale="90000"/>
          </a:bodyPr>
          <a:lstStyle/>
          <a:p>
            <a:r>
              <a:rPr lang="ru-RU" sz="2800" i="1" dirty="0" smtClean="0">
                <a:effectLst/>
              </a:rPr>
              <a:t>Обучению рассказыванию (монологической речи).</a:t>
            </a:r>
            <a:br>
              <a:rPr lang="ru-RU" sz="2800" i="1" dirty="0" smtClean="0">
                <a:effectLst/>
              </a:rPr>
            </a:br>
            <a:r>
              <a:rPr lang="ru-RU" sz="2000" dirty="0" smtClean="0">
                <a:effectLst/>
              </a:rPr>
              <a:t>Связная речь способствует формированию мышления, различных его качеств. У детей формируется умение слушать устные рассказы, не всегда сопровождаемые показом, понимать их, затем подражать прослушанному- пересказывать.  В дошкольном возрасте детей учат самим  составлять простейшие рассказы, в содержании и форме которых должны проявляться самостоятельность и творческая активность. Воспитывается умение рассказывать неторопливо, обдумывая свои мысли, обращаясь к слушателям, а так же умение выступать перед незнакомой аудиторией.</a:t>
            </a:r>
            <a:br>
              <a:rPr lang="ru-RU" sz="2000" dirty="0" smtClean="0">
                <a:effectLst/>
              </a:rPr>
            </a:br>
            <a:r>
              <a:rPr lang="ru-RU" sz="2800" i="1" dirty="0" smtClean="0">
                <a:effectLst/>
              </a:rPr>
              <a:t>Ознакомление с художественной литературой.</a:t>
            </a:r>
            <a:br>
              <a:rPr lang="ru-RU" sz="2800" i="1" dirty="0" smtClean="0">
                <a:effectLst/>
              </a:rPr>
            </a:br>
            <a:r>
              <a:rPr lang="ru-RU" sz="2000" dirty="0" smtClean="0">
                <a:effectLst/>
              </a:rPr>
              <a:t>Воспитатель формирует у детей некоторые элементарные умения: слушать и понимать художественные произведения, высказывать суждения об их героях. Дети должны научится запоминать и выразительно читать наизусть небольшие доступные по содержанию стихотворения. Воспитателю нужно пробудить у каждого ребенка интерес к чтению и рассматриванию иллюстраций, научить правильно обращаться с книгой. Нужно добиваться, чтобы в детском саду художественное слово было постоянным спутником детей, звучало художественное слово было постоянным спутником детей, звучало в повседневной разговорной речи и в праздничной обстановке, заполняло досуг.     </a:t>
            </a:r>
            <a:endParaRPr lang="ru-RU" sz="2800" i="1" dirty="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4533104"/>
          </a:xfrm>
        </p:spPr>
        <p:txBody>
          <a:bodyPr>
            <a:normAutofit/>
          </a:bodyPr>
          <a:lstStyle/>
          <a:p>
            <a:r>
              <a:rPr lang="ru-RU" sz="2800" i="1" dirty="0" smtClean="0">
                <a:effectLst/>
              </a:rPr>
              <a:t>Подготовка детей к обучению грамоте.</a:t>
            </a:r>
            <a:br>
              <a:rPr lang="ru-RU" sz="2800" i="1" dirty="0" smtClean="0">
                <a:effectLst/>
              </a:rPr>
            </a:br>
            <a:r>
              <a:rPr lang="ru-RU" sz="2000" dirty="0" smtClean="0">
                <a:effectLst/>
              </a:rPr>
              <a:t>Вся педагогическая работа по развитию речи ребенка в детском саду подготавливает его к обучению в школе, где необходимы правильная устная речь, умение слушать других, вникать в содержание их речи. Для успешного учения в школе наибольшее значение имеют следующие качества: умение слышать сказанное педагогом, умение ясно, точно, грамматически правильно выражать свои мысли. Эти умения целенаправленно формируются у детей в основном в старшем и подготовительной к школе группах. Дети занимаются звуковым анализом речи, составляют предложения из двух- четырех слов.</a:t>
            </a:r>
            <a:endParaRPr lang="ru-RU" sz="2800" i="1" dirty="0">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effectLst/>
              </a:rPr>
              <a:t>Средства осуществления программы</a:t>
            </a:r>
            <a:endParaRPr lang="ru-RU" sz="3600" dirty="0">
              <a:effectLst/>
            </a:endParaRPr>
          </a:p>
        </p:txBody>
      </p:sp>
      <p:sp>
        <p:nvSpPr>
          <p:cNvPr id="3" name="Содержимое 2"/>
          <p:cNvSpPr>
            <a:spLocks noGrp="1"/>
          </p:cNvSpPr>
          <p:nvPr>
            <p:ph idx="1"/>
          </p:nvPr>
        </p:nvSpPr>
        <p:spPr>
          <a:xfrm>
            <a:off x="457200" y="1646236"/>
            <a:ext cx="8229600" cy="4568845"/>
          </a:xfrm>
        </p:spPr>
        <p:txBody>
          <a:bodyPr>
            <a:normAutofit/>
          </a:bodyPr>
          <a:lstStyle/>
          <a:p>
            <a:r>
              <a:rPr lang="ru-RU" sz="2000" dirty="0" smtClean="0"/>
              <a:t>Обучение родному языку- планомерный, целенаправленный процесс развития познавательных способностей детей, усвоения ими системы элементарных знаний об окружающем и соответствующего словаря, формирования речевых умений и навыков. </a:t>
            </a:r>
          </a:p>
          <a:p>
            <a:r>
              <a:rPr lang="ru-RU" sz="2000" dirty="0" smtClean="0"/>
              <a:t>Основная форма дошкольного обучения- </a:t>
            </a:r>
            <a:r>
              <a:rPr lang="ru-RU" sz="2000" b="1" u="sng" dirty="0" smtClean="0"/>
              <a:t>занятия.</a:t>
            </a:r>
            <a:r>
              <a:rPr lang="ru-RU" sz="2000" dirty="0" smtClean="0"/>
              <a:t>  </a:t>
            </a:r>
          </a:p>
          <a:p>
            <a:r>
              <a:rPr lang="ru-RU" sz="2000" dirty="0" smtClean="0"/>
              <a:t>По дидактическим целям можно выделить такие типы занятий по родному языку: занятия по сообщению нового материала; закреплению знаний, умений и навыков; обобщению и систематизированию знаний; итоговые или </a:t>
            </a:r>
            <a:r>
              <a:rPr lang="ru-RU" sz="2000" dirty="0" err="1" smtClean="0"/>
              <a:t>учетно</a:t>
            </a:r>
            <a:r>
              <a:rPr lang="ru-RU" sz="2000" dirty="0" smtClean="0"/>
              <a:t>- проверочные (контрольные); комбинированные (смешанные, объединенные). Занятия должны открывать детям то, что нужно видеть, как видеть, а также как действовать. </a:t>
            </a:r>
            <a:endParaRPr lang="ru-RU"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4922</TotalTime>
  <Words>672</Words>
  <Application>Microsoft Office PowerPoint</Application>
  <PresentationFormat>Экран (4:3)</PresentationFormat>
  <Paragraphs>33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Литейная</vt:lpstr>
      <vt:lpstr>Предмет методики развития речи детей</vt:lpstr>
      <vt:lpstr>Методика развития речи- педагогическая наука, изучающая закономерности педагогической деятельности, направленной на формирование речи у детей дошкольного возраста в детском саду.</vt:lpstr>
      <vt:lpstr>Основная задача методики- разрабатывать на научно-педагогической основе наиболее эффективные средства, методы и приемы развития речи, вооружать ими воспитателей детских садов чтобы они </vt:lpstr>
      <vt:lpstr>Детский сад- первое звено в системе образования. Чтобы стать высокообразованным , человек должен овладеть всеми богатствами родного языка.  Одной из главных задач детского сада- формирование правильной устной речи детей.  Развитие речи тесно связано с развитием мышления ребенка. Освоение языка, его грамматического строя дает возможность детям свободно рассуждать, спрашивать, делать выводы, отражать разнообразные связи между предметами и явлениями. </vt:lpstr>
      <vt:lpstr>Основные компоненты языка и речи</vt:lpstr>
      <vt:lpstr>Воспитание звуковой культуры речи Ребенок должен овладеть звуковым строем языка, правильным звукопроизношением. Очень важно научить ребенка и культуре поведения в процессе речевого общения, сделать правильную речевую манеру устойчивой привычкой. (приветливый тон, поза внимания и взгляд, обращенный к собеседнику, умение держать себя в новом обществе).  Формирование разговорной (диалогической )речи  умения детей слушать и понимать обращенную к ним речь, поддерживать разговор и отвечать на вопросы и спрашивать. Уровень связной разговорной речи зависит от состояния словаря ребенка и от того, насколько он овладел грамматическим строем языка. Воспитатель влияет на содержательность детских разговоров, поощряет желание узнавать друг у друга что-то новое. Воспитатель должен подсказать детям, что, если расспрашивать взрослых об их труде, отдыхе т.д, можно узнать много интересного. </vt:lpstr>
      <vt:lpstr>Обучению рассказыванию (монологической речи). Связная речь способствует формированию мышления, различных его качеств. У детей формируется умение слушать устные рассказы, не всегда сопровождаемые показом, понимать их, затем подражать прослушанному- пересказывать.  В дошкольном возрасте детей учат самим  составлять простейшие рассказы, в содержании и форме которых должны проявляться самостоятельность и творческая активность. Воспитывается умение рассказывать неторопливо, обдумывая свои мысли, обращаясь к слушателям, а так же умение выступать перед незнакомой аудиторией. Ознакомление с художественной литературой. Воспитатель формирует у детей некоторые элементарные умения: слушать и понимать художественные произведения, высказывать суждения об их героях. Дети должны научится запоминать и выразительно читать наизусть небольшие доступные по содержанию стихотворения. Воспитателю нужно пробудить у каждого ребенка интерес к чтению и рассматриванию иллюстраций, научить правильно обращаться с книгой. Нужно добиваться, чтобы в детском саду художественное слово было постоянным спутником детей, звучало художественное слово было постоянным спутником детей, звучало в повседневной разговорной речи и в праздничной обстановке, заполняло досуг.     </vt:lpstr>
      <vt:lpstr>Подготовка детей к обучению грамоте. Вся педагогическая работа по развитию речи ребенка в детском саду подготавливает его к обучению в школе, где необходимы правильная устная речь, умение слушать других, вникать в содержание их речи. Для успешного учения в школе наибольшее значение имеют следующие качества: умение слышать сказанное педагогом, умение ясно, точно, грамматически правильно выражать свои мысли. Эти умения целенаправленно формируются у детей в основном в старшем и подготовительной к школе группах. Дети занимаются звуковым анализом речи, составляют предложения из двух- четырех слов.</vt:lpstr>
      <vt:lpstr>Средства осуществления программы</vt:lpstr>
      <vt:lpstr>Дидактические требования</vt:lpstr>
      <vt:lpstr>Воспитательный характер занятия. На занятиях по развитию речи реализуется принцип воспитывающего обучения. Воспитывающее воздействие оказывает как само содержание речевой деятельности и ее языковое оформление, так и правильная организация, методика ведения занятия. Важно, чтобы на занятиях формировались познавательные интересы детей, от общей любознательности в младшем дошкольном возрасте к дифференцированным и стойким интересам старших дошкольников, к доступному анализу и оценке ими своей деятельности. Очень важно поддерживать у ребенка желание учится. Содержание и организация занятий помогают воспитать такие морально-волевые черты, как целеустремленность, дисциплинированность, тактичность. Речевые занятия могут оказывать большое влияние на эстетическое воспитание детей. </vt:lpstr>
      <vt:lpstr>Эмоциональный характер занятий.   Прежде чем начать занятие, детей нужно вызвать желание учится, любознательность, стремление узнавать новое. Занятие должно приносить ребенку чувство удовлетворения. Интерес детей – важный союзник воспитателя. На речевых занятиях известное место занимают юмор, шутка. Например, дети смеются, когда рассеянный Петрушка называет зубную щетку сапожной и использует ее для чистки сапог. Они поправляют его, учат различать щетки.   </vt:lpstr>
      <vt:lpstr>Распределение приемов обучения в соответствии со структурой занятия. Построение занятия должно быть четким. В начале его, как правило, устанавливают связи с пройденным материалом, с опытом детей. Затем педагог сообщает цель занятия (в простых и понятных выражениях). Это поможет научить детей действовать целенаправленно. Цели могут быть элементарными: пойти в цветник, посмотреть, какие цветы там растут, почитать кукле стихи. В старших группах цель занятия часто мотивируется. Например , воспитатель говорит, что учиться правильно произносить трудные слова,  потому что речь должна быть правильной, красивой, приятной для окружающих. Это убеждает ребенка в необходимости овладения новыми знаниями и навыками. Начало занятия должно вызвать интерес к дальнейшему, подготовить почву для хорошей восприимчивости детей, возбудить их внимание. Поэтому его следует производить лаконично, живо, используя интонацию заинтересованности. Основная часть занятия должна характеризоваться четким построением. На первом ее этапе (при решении новой задачи), затем следует самостоятельная работа детей (ответы, упражнения), заключительная часть занятия должна быть краткой и эмоциональной. При построении занятия учитывают переход от более трудного к легкому, от менее эмоционального к более эмоциональному. Между частями планируется 1-2 физкультминутки.    </vt:lpstr>
      <vt:lpstr>Речевая активность каждого ребенка на всех этапах занятия Понятие «речевая активность» не означает «беспрерывная речь вслух». По возможности большому количеству детей надо обеспечить условия и для активной речи вслух.  Методические правила   - учет типологических особенностей детей при размещении их за столами; -разумное использование наглядных средств, особенно раздаточного материала; -разнообразие деятельности, смена ее видов, игровые приемы; -неторопливый темп занятия; - предоставление ребенку времени для обдумывания ответа;</vt:lpstr>
      <vt:lpstr>Методика диалога</vt:lpstr>
      <vt:lpstr>Сочетание коллективного характера обучения с индивидуальным подходом Фронтальные формы работы- общие задания, общий ритм, хоровые ответы и т.д- должны сочетаться с заданиями, предлагаемыми отдельным детям. При подборе индивидуальных заданий и приемов обучения воспитатель должен учитывать уровень знаний и речевые навыки ребенка, его интересы и склонности. Особое внимание на занятии он должен уделить детям, которые не овладели какими-либо программными требованиями или у которых плохо развита речь. Большого внимания заслуживают дети, имеющие особенности в речевом развитии, - молчаливые, необщительные, несдержанные, болтливые.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Предмет методики развития речи детей</dc:title>
  <dc:creator>Садик</dc:creator>
  <cp:lastModifiedBy>Садик</cp:lastModifiedBy>
  <cp:revision>287</cp:revision>
  <dcterms:created xsi:type="dcterms:W3CDTF">2013-02-21T06:56:50Z</dcterms:created>
  <dcterms:modified xsi:type="dcterms:W3CDTF">2013-03-01T04:53:43Z</dcterms:modified>
</cp:coreProperties>
</file>