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70" r:id="rId3"/>
    <p:sldId id="271" r:id="rId4"/>
    <p:sldId id="257" r:id="rId5"/>
    <p:sldId id="272" r:id="rId6"/>
    <p:sldId id="273" r:id="rId7"/>
    <p:sldId id="274" r:id="rId8"/>
    <p:sldId id="275" r:id="rId9"/>
    <p:sldId id="276" r:id="rId10"/>
    <p:sldId id="286" r:id="rId11"/>
    <p:sldId id="287" r:id="rId12"/>
    <p:sldId id="288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68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99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31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9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2506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507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20" name="Rectangle 2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1" name="Rectangle 2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2" name="Rectangle 2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3285ADA-5969-49CE-885F-2A3E37B0A5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41C11-3BE5-41C2-A6B0-E455B9CE5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82232-A9CB-477A-902B-16A3A203A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094A3-0F01-4BF5-A785-9C4AE435C7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39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9097E-B072-4373-8A00-9625947656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3350"/>
            <a:ext cx="40386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3350"/>
            <a:ext cx="40386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41568-8859-4787-B839-11454D3A5D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37138-D3E1-4E04-9006-3A87C1773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8FFB8-1A53-44DD-B22B-ED885DA2F3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2E79E-72E5-4DE8-8A6A-7F92581BEF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D45E7-E9FB-4BF9-960A-F4834ED327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F5A3A-8951-4FC6-B909-C1260AB5B0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33F69-0A2A-487E-B86E-E98CBA5B3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F8863-8271-4CBE-8B01-9809CBB315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DB6E2-7C03-4C00-B059-3EAA9A6D7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7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11267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68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69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8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9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0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1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2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3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4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5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6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7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8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9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0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1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2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3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4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5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6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7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8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9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0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1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2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3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4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5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6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7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8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9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0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1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2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3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4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5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6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7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8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9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0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1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2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3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4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5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6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7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8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9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0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1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2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3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4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5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6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7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8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9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0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1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2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3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4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5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6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7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8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9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0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1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2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3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4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5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6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7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8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9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0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1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2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3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4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5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6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9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0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1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2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3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4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5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6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7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8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9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0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1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2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3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4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5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6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7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8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9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0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1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2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3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4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5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6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7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8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9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0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1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2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3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4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5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6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7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8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9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0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1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2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3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4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5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6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7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8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9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0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1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2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3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4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5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6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7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8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9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0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1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2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3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4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5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6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7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8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9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0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1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2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3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4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5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6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7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8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9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0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1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2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3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4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5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6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7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8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9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0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1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2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3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4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5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6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7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8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9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0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1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2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3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4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5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6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7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8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9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80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81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482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3462E91-1DD0-4173-A3DD-1F875A1F7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483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84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85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486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2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</p:sldLayoutIdLst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85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48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48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48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48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48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48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48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48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48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48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48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48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48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48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48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486" grpId="0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hyperlink" Target="http://www.aquakeeper.ru/images/data/2875.jpg" TargetMode="External"/><Relationship Id="rId3" Type="http://schemas.openxmlformats.org/officeDocument/2006/relationships/hyperlink" Target="http://www.interiorinfo.ru/upload/images/gallery/1188195509.jpg" TargetMode="External"/><Relationship Id="rId7" Type="http://schemas.openxmlformats.org/officeDocument/2006/relationships/hyperlink" Target="http://schoolshop.ru/d/63973/d/2099.jpg" TargetMode="External"/><Relationship Id="rId12" Type="http://schemas.openxmlformats.org/officeDocument/2006/relationships/image" Target="../media/image11.jpeg"/><Relationship Id="rId17" Type="http://schemas.openxmlformats.org/officeDocument/2006/relationships/image" Target="../media/image14.jpeg"/><Relationship Id="rId2" Type="http://schemas.openxmlformats.org/officeDocument/2006/relationships/image" Target="../media/image6.jpeg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jpeg"/><Relationship Id="rId11" Type="http://schemas.openxmlformats.org/officeDocument/2006/relationships/hyperlink" Target="http://www.tomshw.it/guides/digitrends/digitrends/20090629/images/,8-V-215455-3.jpg" TargetMode="External"/><Relationship Id="rId5" Type="http://schemas.openxmlformats.org/officeDocument/2006/relationships/hyperlink" Target="http://www.oborud.info/product/icon/2622.jpg" TargetMode="External"/><Relationship Id="rId15" Type="http://schemas.openxmlformats.org/officeDocument/2006/relationships/hyperlink" Target="http://news.ferra.ru/images/117/117589.jpg" TargetMode="External"/><Relationship Id="rId10" Type="http://schemas.openxmlformats.org/officeDocument/2006/relationships/image" Target="../media/image10.jpeg"/><Relationship Id="rId4" Type="http://schemas.openxmlformats.org/officeDocument/2006/relationships/image" Target="../media/image7.jpeg"/><Relationship Id="rId9" Type="http://schemas.openxmlformats.org/officeDocument/2006/relationships/hyperlink" Target="http://www.wellstreetchurch.org.uk/content/pages/uploaded_images/105.jpg" TargetMode="External"/><Relationship Id="rId1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hyperlink" Target="http://samsay.ru/uploads/posts/2009-07/1248517233_mellisa-b2_enl.jpg" TargetMode="External"/><Relationship Id="rId3" Type="http://schemas.openxmlformats.org/officeDocument/2006/relationships/image" Target="../media/image15.jpeg"/><Relationship Id="rId7" Type="http://schemas.openxmlformats.org/officeDocument/2006/relationships/hyperlink" Target="http://www.dordogne-on-line.info/images/classified%20-%20food%20la%20varache%20cheese.jpg" TargetMode="External"/><Relationship Id="rId12" Type="http://schemas.openxmlformats.org/officeDocument/2006/relationships/image" Target="../media/image20.jpeg"/><Relationship Id="rId2" Type="http://schemas.openxmlformats.org/officeDocument/2006/relationships/hyperlink" Target="http://www.isracity.com/isra/images/110/juice07.jpg" TargetMode="External"/><Relationship Id="rId16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hyperlink" Target="http://spice108.ru/prianosti/perets_chernyj_goroshek.gif" TargetMode="External"/><Relationship Id="rId5" Type="http://schemas.openxmlformats.org/officeDocument/2006/relationships/hyperlink" Target="http://ed3.ru/vlogenie/05/miaso1.jpg" TargetMode="External"/><Relationship Id="rId15" Type="http://schemas.openxmlformats.org/officeDocument/2006/relationships/hyperlink" Target="http://allcrimea.net/news/photo/big/1182353590.jpg" TargetMode="External"/><Relationship Id="rId10" Type="http://schemas.openxmlformats.org/officeDocument/2006/relationships/image" Target="../media/image19.jpeg"/><Relationship Id="rId4" Type="http://schemas.openxmlformats.org/officeDocument/2006/relationships/image" Target="../media/image16.jpeg"/><Relationship Id="rId9" Type="http://schemas.openxmlformats.org/officeDocument/2006/relationships/hyperlink" Target="http://slavbravo.com.ua/images/article_images/original_images/cg2wWL.jpg" TargetMode="External"/><Relationship Id="rId1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metaltorg.ru/analytics/images/color358_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images.asia.ru/img/alibaba/img/product/11/93/63/11936386.jp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15616" y="1700808"/>
            <a:ext cx="6656387" cy="30019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Элемент № 24</a:t>
            </a:r>
          </a:p>
          <a:p>
            <a:pPr eaLnBrk="1" hangingPunct="1">
              <a:defRPr/>
            </a:pPr>
            <a:r>
              <a:rPr lang="ru-RU" sz="8000" b="1" dirty="0" smtClean="0">
                <a:solidFill>
                  <a:srgbClr val="FFFF00"/>
                </a:solidFill>
              </a:rPr>
              <a:t>Х  Р  О  М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755650" y="765175"/>
            <a:ext cx="6480175" cy="557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 b="1" u="sng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Применение: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pPr eaLnBrk="0" hangingPunct="0"/>
            <a:r>
              <a:rPr lang="ru-RU" sz="3200" b="1" dirty="0">
                <a:latin typeface="Calibri" pitchFamily="34" charset="0"/>
                <a:cs typeface="Times New Roman" pitchFamily="18" charset="0"/>
              </a:rPr>
              <a:t>Хром является компонентом нержавеющих сталей. Стали, содержащие хром, являются жаропрочными и обладают высокой стойкостью к коррозии.</a:t>
            </a:r>
            <a:endParaRPr lang="ru-RU" sz="1600" b="1" dirty="0">
              <a:latin typeface="Calibri" pitchFamily="34" charset="0"/>
            </a:endParaRPr>
          </a:p>
          <a:p>
            <a:pPr eaLnBrk="0" hangingPunct="0"/>
            <a:r>
              <a:rPr lang="ru-RU" sz="3200" b="1" dirty="0">
                <a:latin typeface="Calibri" pitchFamily="34" charset="0"/>
                <a:cs typeface="Times New Roman" pitchFamily="18" charset="0"/>
              </a:rPr>
              <a:t>К</a:t>
            </a:r>
            <a:r>
              <a:rPr lang="ru-RU" sz="3200" b="1" baseline="-30000" dirty="0"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3200" b="1" dirty="0">
                <a:latin typeface="Calibri" pitchFamily="34" charset="0"/>
                <a:cs typeface="Times New Roman" pitchFamily="18" charset="0"/>
              </a:rPr>
              <a:t>Сг</a:t>
            </a:r>
            <a:r>
              <a:rPr lang="ru-RU" sz="3200" b="1" baseline="-30000" dirty="0"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3200" b="1" dirty="0">
                <a:latin typeface="Calibri" pitchFamily="34" charset="0"/>
                <a:cs typeface="Times New Roman" pitchFamily="18" charset="0"/>
              </a:rPr>
              <a:t>О</a:t>
            </a:r>
            <a:r>
              <a:rPr lang="ru-RU" sz="3200" b="1" baseline="-30000" dirty="0">
                <a:latin typeface="Calibri" pitchFamily="34" charset="0"/>
                <a:cs typeface="Times New Roman" pitchFamily="18" charset="0"/>
              </a:rPr>
              <a:t>7</a:t>
            </a:r>
            <a:r>
              <a:rPr lang="ru-RU" sz="3200" b="1" dirty="0">
                <a:latin typeface="Calibri" pitchFamily="34" charset="0"/>
                <a:cs typeface="Times New Roman" pitchFamily="18" charset="0"/>
              </a:rPr>
              <a:t> (хромпик), </a:t>
            </a:r>
            <a:r>
              <a:rPr lang="en-US" sz="3200" b="1" dirty="0">
                <a:latin typeface="Calibri" pitchFamily="34" charset="0"/>
                <a:cs typeface="Times New Roman" pitchFamily="18" charset="0"/>
              </a:rPr>
              <a:t>Na</a:t>
            </a:r>
            <a:r>
              <a:rPr lang="ru-RU" sz="3200" b="1" baseline="-30000" dirty="0"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3200" b="1" dirty="0">
                <a:latin typeface="Calibri" pitchFamily="34" charset="0"/>
                <a:cs typeface="Times New Roman" pitchFamily="18" charset="0"/>
              </a:rPr>
              <a:t>Cr</a:t>
            </a:r>
            <a:r>
              <a:rPr lang="ru-RU" sz="3200" b="1" baseline="-30000" dirty="0"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3200" b="1" dirty="0">
                <a:latin typeface="Calibri" pitchFamily="34" charset="0"/>
                <a:cs typeface="Times New Roman" pitchFamily="18" charset="0"/>
              </a:rPr>
              <a:t>O</a:t>
            </a:r>
            <a:r>
              <a:rPr lang="ru-RU" sz="3200" b="1" baseline="-30000" dirty="0">
                <a:latin typeface="Calibri" pitchFamily="34" charset="0"/>
                <a:cs typeface="Times New Roman" pitchFamily="18" charset="0"/>
              </a:rPr>
              <a:t>7</a:t>
            </a:r>
            <a:r>
              <a:rPr lang="ru-RU" sz="3200" b="1" dirty="0">
                <a:latin typeface="Calibri" pitchFamily="34" charset="0"/>
                <a:cs typeface="Times New Roman" pitchFamily="18" charset="0"/>
              </a:rPr>
              <a:t> и (</a:t>
            </a:r>
            <a:r>
              <a:rPr lang="en-US" sz="3200" b="1" dirty="0">
                <a:latin typeface="Calibri" pitchFamily="34" charset="0"/>
                <a:cs typeface="Times New Roman" pitchFamily="18" charset="0"/>
              </a:rPr>
              <a:t>NH</a:t>
            </a:r>
            <a:r>
              <a:rPr lang="ru-RU" sz="3200" b="1" baseline="-30000" dirty="0">
                <a:latin typeface="Calibri" pitchFamily="34" charset="0"/>
                <a:cs typeface="Times New Roman" pitchFamily="18" charset="0"/>
              </a:rPr>
              <a:t>4</a:t>
            </a:r>
            <a:r>
              <a:rPr lang="ru-RU" sz="3200" b="1" dirty="0">
                <a:latin typeface="Calibri" pitchFamily="34" charset="0"/>
                <a:cs typeface="Times New Roman" pitchFamily="18" charset="0"/>
              </a:rPr>
              <a:t>)</a:t>
            </a:r>
            <a:r>
              <a:rPr lang="ru-RU" sz="3200" b="1" baseline="-30000" dirty="0"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3200" b="1" dirty="0">
                <a:latin typeface="Calibri" pitchFamily="34" charset="0"/>
                <a:cs typeface="Times New Roman" pitchFamily="18" charset="0"/>
              </a:rPr>
              <a:t>Cr</a:t>
            </a:r>
            <a:r>
              <a:rPr lang="ru-RU" sz="3200" b="1" baseline="-30000" dirty="0"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3200" b="1" dirty="0">
                <a:latin typeface="Calibri" pitchFamily="34" charset="0"/>
                <a:cs typeface="Times New Roman" pitchFamily="18" charset="0"/>
              </a:rPr>
              <a:t>O</a:t>
            </a:r>
            <a:r>
              <a:rPr lang="ru-RU" sz="3200" b="1" baseline="-30000" dirty="0">
                <a:latin typeface="Calibri" pitchFamily="34" charset="0"/>
                <a:cs typeface="Times New Roman" pitchFamily="18" charset="0"/>
              </a:rPr>
              <a:t>7</a:t>
            </a:r>
            <a:r>
              <a:rPr lang="ru-RU" sz="3200" b="1" dirty="0">
                <a:latin typeface="Calibri" pitchFamily="34" charset="0"/>
                <a:cs typeface="Times New Roman" pitchFamily="18" charset="0"/>
              </a:rPr>
              <a:t> применяют для дубления кожи, в производстве спичек, красок, взрывчатых веществ.</a:t>
            </a:r>
            <a:endParaRPr lang="ru-RU" sz="4400" b="1" dirty="0">
              <a:latin typeface="Calibri" pitchFamily="34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3" name="Picture 9" descr="1195932873_05_hrom_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4292600"/>
            <a:ext cx="3775075" cy="2101850"/>
          </a:xfrm>
          <a:noFill/>
        </p:spPr>
      </p:pic>
      <p:pic>
        <p:nvPicPr>
          <p:cNvPr id="21517" name="Picture 13" descr="Картинка 2 из 1685">
            <a:hlinkClick r:id="rId3"/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95288" y="4292600"/>
            <a:ext cx="2190750" cy="2190750"/>
          </a:xfrm>
          <a:noFill/>
        </p:spPr>
      </p:pic>
      <p:pic>
        <p:nvPicPr>
          <p:cNvPr id="21519" name="Picture 15" descr="Картинка 9 из 1685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575" y="4221163"/>
            <a:ext cx="1360488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1" name="Picture 17" descr="Картинка 24 из 1685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688" y="1412875"/>
            <a:ext cx="22669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3" name="Picture 19" descr="Картинка 59 из 1685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8313" y="2781300"/>
            <a:ext cx="1577975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5" name="Picture 21" descr="Картинка 72 из 1685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95513" y="1341438"/>
            <a:ext cx="162718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7" name="Picture 23" descr="Картинка 101 из 1685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8313" y="1341438"/>
            <a:ext cx="158432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9" name="Picture 25" descr="Картинка 119 из 1685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859338" y="2565400"/>
            <a:ext cx="15113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27" descr="i?id=162422227&amp;tov=5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924300" y="1341438"/>
            <a:ext cx="1674813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43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4000"/>
                            </p:stCondLst>
                            <p:childTnLst>
                              <p:par>
                                <p:cTn id="51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smtClean="0">
                <a:solidFill>
                  <a:srgbClr val="0000FF"/>
                </a:solidFill>
              </a:rPr>
              <a:t>Пищевые источники хрома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165850"/>
            <a:ext cx="8229600" cy="9763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пшеничные ростки, печень, мясо, сыр, бобы, горох, цельное зерно, черный перец, мелисса, пивные дрожжи.</a:t>
            </a:r>
            <a:endParaRPr lang="ru-RU" sz="16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/>
              <a:t/>
            </a:r>
            <a:br>
              <a:rPr lang="ru-RU" sz="1600" smtClean="0"/>
            </a:br>
            <a:endParaRPr lang="ru-RU" sz="1600" smtClean="0"/>
          </a:p>
        </p:txBody>
      </p:sp>
      <p:pic>
        <p:nvPicPr>
          <p:cNvPr id="10244" name="Picture 5" descr="Картинка 56 из 8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3284538"/>
            <a:ext cx="2232025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 descr="103242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1268413"/>
            <a:ext cx="21605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9" descr="Картинка 2 из 172145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113" y="1268413"/>
            <a:ext cx="28622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11" descr="Картинка 29 из 136286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38863" y="1268413"/>
            <a:ext cx="2536825" cy="180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13" descr="Картинка 3 из 18556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987675" y="3357563"/>
            <a:ext cx="2376488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17" descr="Картинка 11 из 11421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11188" y="4559300"/>
            <a:ext cx="1728787" cy="153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19" descr="Картинка 5 из 426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156325" y="3357563"/>
            <a:ext cx="2447925" cy="1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5" descr="Картинка 4 из 80716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427538" y="4454525"/>
            <a:ext cx="2232025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/>
          <a:lstStyle/>
          <a:p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</a:rPr>
              <a:t>Соединения хрома</a:t>
            </a:r>
            <a:endParaRPr lang="ru-RU" sz="6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7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-62011" y="1053108"/>
            <a:ext cx="920611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4800" b="1" u="sng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Оксиды и </a:t>
            </a:r>
            <a:r>
              <a:rPr lang="ru-RU" sz="4800" b="1" u="sng" dirty="0" err="1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гидроксиды</a:t>
            </a:r>
            <a:r>
              <a:rPr lang="ru-RU" sz="4800" b="1" u="sng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 хрома</a:t>
            </a:r>
            <a:r>
              <a:rPr lang="ru-RU" sz="4800" b="1" u="sng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:</a:t>
            </a:r>
          </a:p>
          <a:p>
            <a:pPr algn="ctr"/>
            <a:endParaRPr lang="ru-RU" sz="2800" b="1" i="1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pPr algn="ctr" eaLnBrk="0" hangingPunct="0"/>
            <a:r>
              <a:rPr lang="ru-RU" sz="3200" b="1" i="1" dirty="0">
                <a:latin typeface="Calibri" pitchFamily="34" charset="0"/>
                <a:cs typeface="Times New Roman" pitchFamily="18" charset="0"/>
              </a:rPr>
              <a:t>Хром образует следующие оксиды и </a:t>
            </a:r>
            <a:r>
              <a:rPr lang="ru-RU" sz="3200" b="1" i="1" dirty="0" err="1">
                <a:latin typeface="Calibri" pitchFamily="34" charset="0"/>
                <a:cs typeface="Times New Roman" pitchFamily="18" charset="0"/>
              </a:rPr>
              <a:t>гидроксиды</a:t>
            </a:r>
            <a:r>
              <a:rPr lang="ru-RU" sz="3200" b="1" i="1" dirty="0">
                <a:latin typeface="Calibri" pitchFamily="34" charset="0"/>
                <a:cs typeface="Times New Roman" pitchFamily="18" charset="0"/>
              </a:rPr>
              <a:t>:</a:t>
            </a:r>
            <a:endParaRPr lang="ru-RU" sz="1600" b="1" i="1" dirty="0">
              <a:latin typeface="Calibri" pitchFamily="34" charset="0"/>
            </a:endParaRPr>
          </a:p>
          <a:p>
            <a:pPr algn="ctr" eaLnBrk="0" hangingPunct="0"/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3200" b="1" dirty="0" err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rO</a:t>
            </a:r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		</a:t>
            </a:r>
            <a:r>
              <a:rPr lang="ru-RU" sz="3200" b="1" dirty="0" err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Сг</a:t>
            </a:r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(ОН)</a:t>
            </a:r>
            <a:r>
              <a:rPr lang="ru-RU" sz="3200" b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endParaRPr lang="ru-RU" sz="1600" b="1" dirty="0">
              <a:solidFill>
                <a:srgbClr val="FF0000"/>
              </a:solidFill>
              <a:latin typeface="Calibri" pitchFamily="34" charset="0"/>
            </a:endParaRPr>
          </a:p>
          <a:p>
            <a:pPr algn="ctr" eaLnBrk="0" hangingPunct="0"/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Сг</a:t>
            </a:r>
            <a:r>
              <a:rPr lang="ru-RU" sz="3200" b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O</a:t>
            </a:r>
            <a:r>
              <a:rPr lang="ru-RU" sz="3200" b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3</a:t>
            </a:r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		</a:t>
            </a:r>
            <a:r>
              <a:rPr lang="ru-RU" sz="3200" b="1" dirty="0" err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Сг</a:t>
            </a:r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(ОН)</a:t>
            </a:r>
            <a:r>
              <a:rPr lang="ru-RU" sz="3200" b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3</a:t>
            </a:r>
            <a:endParaRPr lang="ru-RU" sz="1600" b="1" dirty="0">
              <a:solidFill>
                <a:srgbClr val="FF0000"/>
              </a:solidFill>
              <a:latin typeface="Calibri" pitchFamily="34" charset="0"/>
            </a:endParaRPr>
          </a:p>
          <a:p>
            <a:pPr algn="ctr" eaLnBrk="0" hangingPunct="0"/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CrO</a:t>
            </a:r>
            <a:r>
              <a:rPr lang="ru-RU" sz="2800" b="1" baseline="-30000" dirty="0">
                <a:solidFill>
                  <a:srgbClr val="FF0000"/>
                </a:solidFill>
                <a:latin typeface="Calibri" pitchFamily="34" charset="0"/>
              </a:rPr>
              <a:t>3</a:t>
            </a:r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	</a:t>
            </a:r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	Н</a:t>
            </a:r>
            <a:r>
              <a:rPr lang="ru-RU" sz="3200" b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3200" b="1" dirty="0" err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rO</a:t>
            </a:r>
            <a:r>
              <a:rPr lang="ru-RU" sz="3200" b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4</a:t>
            </a:r>
            <a:endParaRPr lang="ru-RU" sz="44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395288" y="549275"/>
            <a:ext cx="838835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Calibri" pitchFamily="34" charset="0"/>
                <a:cs typeface="Times New Roman" pitchFamily="18" charset="0"/>
              </a:rPr>
              <a:t>Оксид хрома (II) СгО и соответствующий ему Сг(ОН)2, проявляют основные свойства:</a:t>
            </a:r>
            <a:endParaRPr lang="ru-RU" sz="1200" b="1">
              <a:latin typeface="Calibri" pitchFamily="34" charset="0"/>
            </a:endParaRPr>
          </a:p>
          <a:p>
            <a:pPr eaLnBrk="0" hangingPunct="0"/>
            <a:r>
              <a:rPr lang="ru-RU" sz="24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СrO + 2HCI = CrCl</a:t>
            </a:r>
            <a:r>
              <a:rPr lang="ru-RU" sz="2400" b="1" baseline="-3000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Н</a:t>
            </a:r>
            <a:r>
              <a:rPr lang="ru-RU" sz="2400" b="1" baseline="-3000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O</a:t>
            </a:r>
            <a:endParaRPr lang="ru-RU" sz="1200" b="1">
              <a:solidFill>
                <a:srgbClr val="FF0000"/>
              </a:solidFill>
              <a:latin typeface="Calibri" pitchFamily="34" charset="0"/>
            </a:endParaRPr>
          </a:p>
          <a:p>
            <a:pPr eaLnBrk="0" hangingPunct="0"/>
            <a:r>
              <a:rPr lang="en-US" sz="2400" b="1">
                <a:latin typeface="Calibri" pitchFamily="34" charset="0"/>
                <a:cs typeface="Times New Roman" pitchFamily="18" charset="0"/>
              </a:rPr>
              <a:t> </a:t>
            </a:r>
            <a:endParaRPr lang="ru-RU" sz="1200" b="1">
              <a:latin typeface="Calibri" pitchFamily="34" charset="0"/>
            </a:endParaRPr>
          </a:p>
          <a:p>
            <a:pPr eaLnBrk="0" hangingPunct="0"/>
            <a:r>
              <a:rPr lang="ru-RU" sz="2400" b="1">
                <a:latin typeface="Calibri" pitchFamily="34" charset="0"/>
                <a:cs typeface="Times New Roman" pitchFamily="18" charset="0"/>
              </a:rPr>
              <a:t>Оксид хрома (II) превращается в оксид хрома (III).</a:t>
            </a:r>
            <a:endParaRPr lang="ru-RU" sz="1200" b="1">
              <a:latin typeface="Calibri" pitchFamily="34" charset="0"/>
            </a:endParaRPr>
          </a:p>
          <a:p>
            <a:pPr eaLnBrk="0" hangingPunct="0"/>
            <a:r>
              <a:rPr lang="ru-RU" sz="2400" b="1"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2400" b="1"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2400" b="1">
                <a:latin typeface="Calibri" pitchFamily="34" charset="0"/>
                <a:cs typeface="Times New Roman" pitchFamily="18" charset="0"/>
              </a:rPr>
              <a:t>(ОН)</a:t>
            </a:r>
            <a:r>
              <a:rPr lang="ru-RU" sz="2400" b="1" baseline="-30000"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>
                <a:latin typeface="Calibri" pitchFamily="34" charset="0"/>
                <a:cs typeface="Times New Roman" pitchFamily="18" charset="0"/>
              </a:rPr>
              <a:t> получают в виде жёлтого осадка  при действии раствора щёлочи на С</a:t>
            </a:r>
            <a:r>
              <a:rPr lang="en-US" sz="2400" b="1">
                <a:latin typeface="Calibri" pitchFamily="34" charset="0"/>
                <a:cs typeface="Times New Roman" pitchFamily="18" charset="0"/>
              </a:rPr>
              <a:t>rCl</a:t>
            </a:r>
            <a:r>
              <a:rPr lang="ru-RU" sz="2400" b="1" baseline="-30000">
                <a:latin typeface="Calibri" pitchFamily="34" charset="0"/>
                <a:cs typeface="Times New Roman" pitchFamily="18" charset="0"/>
              </a:rPr>
              <a:t>2</a:t>
            </a:r>
            <a:endParaRPr lang="ru-RU" sz="1200" b="1">
              <a:latin typeface="Calibri" pitchFamily="34" charset="0"/>
            </a:endParaRPr>
          </a:p>
          <a:p>
            <a:pPr eaLnBrk="0" hangingPunct="0"/>
            <a:r>
              <a:rPr lang="ru-RU" sz="2400" b="1">
                <a:latin typeface="Calibri" pitchFamily="34" charset="0"/>
                <a:cs typeface="Times New Roman" pitchFamily="18" charset="0"/>
              </a:rPr>
              <a:t> </a:t>
            </a:r>
            <a:endParaRPr lang="ru-RU" sz="1200" b="1">
              <a:latin typeface="Calibri" pitchFamily="34" charset="0"/>
            </a:endParaRPr>
          </a:p>
          <a:p>
            <a:pPr eaLnBrk="0" hangingPunct="0"/>
            <a:r>
              <a:rPr lang="ru-RU" sz="24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Сг</a:t>
            </a:r>
            <a:r>
              <a:rPr lang="ru-RU" sz="2400" b="1" baseline="3000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2+</a:t>
            </a:r>
            <a:r>
              <a:rPr lang="ru-RU" sz="24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+ 2ОН- = Сг(ОН)</a:t>
            </a:r>
            <a:r>
              <a:rPr lang="ru-RU" sz="2400" b="1" baseline="-3000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endParaRPr lang="ru-RU" sz="1200" b="1">
              <a:solidFill>
                <a:srgbClr val="FF0000"/>
              </a:solidFill>
              <a:latin typeface="Calibri" pitchFamily="34" charset="0"/>
            </a:endParaRPr>
          </a:p>
          <a:p>
            <a:pPr eaLnBrk="0" hangingPunct="0"/>
            <a:r>
              <a:rPr lang="ru-RU" sz="2400" b="1">
                <a:latin typeface="Calibri" pitchFamily="34" charset="0"/>
                <a:cs typeface="Times New Roman" pitchFamily="18" charset="0"/>
              </a:rPr>
              <a:t>Сг(ОН)</a:t>
            </a:r>
            <a:r>
              <a:rPr lang="ru-RU" sz="2400" b="1" baseline="-30000"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>
                <a:latin typeface="Calibri" pitchFamily="34" charset="0"/>
                <a:cs typeface="Times New Roman" pitchFamily="18" charset="0"/>
              </a:rPr>
              <a:t> - восстановитель</a:t>
            </a:r>
            <a:endParaRPr lang="ru-RU" sz="1200" b="1">
              <a:latin typeface="Calibri" pitchFamily="34" charset="0"/>
            </a:endParaRPr>
          </a:p>
          <a:p>
            <a:pPr eaLnBrk="0" hangingPunct="0"/>
            <a:r>
              <a:rPr lang="ru-RU" sz="2400" b="1">
                <a:latin typeface="Calibri" pitchFamily="34" charset="0"/>
                <a:cs typeface="Times New Roman" pitchFamily="18" charset="0"/>
              </a:rPr>
              <a:t>При прокаливании превращается в Сг</a:t>
            </a:r>
            <a:r>
              <a:rPr lang="ru-RU" sz="2400" b="1" baseline="-30000"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>
                <a:latin typeface="Calibri" pitchFamily="34" charset="0"/>
                <a:cs typeface="Times New Roman" pitchFamily="18" charset="0"/>
              </a:rPr>
              <a:t>О</a:t>
            </a:r>
            <a:r>
              <a:rPr lang="ru-RU" sz="2400" b="1" baseline="-30000">
                <a:latin typeface="Calibri" pitchFamily="34" charset="0"/>
                <a:cs typeface="Times New Roman" pitchFamily="18" charset="0"/>
              </a:rPr>
              <a:t>3</a:t>
            </a:r>
            <a:endParaRPr lang="ru-RU" sz="1200" b="1">
              <a:latin typeface="Calibri" pitchFamily="34" charset="0"/>
            </a:endParaRPr>
          </a:p>
          <a:p>
            <a:pPr eaLnBrk="0" hangingPunct="0"/>
            <a:r>
              <a:rPr lang="ru-RU" sz="2400" b="1">
                <a:latin typeface="Calibri" pitchFamily="34" charset="0"/>
                <a:cs typeface="Times New Roman" pitchFamily="18" charset="0"/>
              </a:rPr>
              <a:t>Соединения хрома (</a:t>
            </a:r>
            <a:r>
              <a:rPr lang="en-US" sz="2400" b="1">
                <a:latin typeface="Calibri" pitchFamily="34" charset="0"/>
                <a:cs typeface="Times New Roman" pitchFamily="18" charset="0"/>
              </a:rPr>
              <a:t>II</a:t>
            </a:r>
            <a:r>
              <a:rPr lang="ru-RU" sz="2400" b="1">
                <a:latin typeface="Calibri" pitchFamily="34" charset="0"/>
                <a:cs typeface="Times New Roman" pitchFamily="18" charset="0"/>
              </a:rPr>
              <a:t>) легко окисляются кислородом воздуха в соединения хрома (</a:t>
            </a:r>
            <a:r>
              <a:rPr lang="en-US" sz="2400" b="1">
                <a:latin typeface="Calibri" pitchFamily="34" charset="0"/>
                <a:cs typeface="Times New Roman" pitchFamily="18" charset="0"/>
              </a:rPr>
              <a:t>III</a:t>
            </a:r>
            <a:r>
              <a:rPr lang="ru-RU" sz="2400" b="1">
                <a:latin typeface="Calibri" pitchFamily="34" charset="0"/>
                <a:cs typeface="Times New Roman" pitchFamily="18" charset="0"/>
              </a:rPr>
              <a:t>).</a:t>
            </a:r>
            <a:endParaRPr lang="ru-RU" sz="1200" b="1">
              <a:latin typeface="Calibri" pitchFamily="34" charset="0"/>
            </a:endParaRPr>
          </a:p>
          <a:p>
            <a:pPr eaLnBrk="0" hangingPunct="0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>
                <a:solidFill>
                  <a:srgbClr val="FF0000"/>
                </a:solidFill>
                <a:cs typeface="Times New Roman" pitchFamily="18" charset="0"/>
              </a:rPr>
              <a:t>С</a:t>
            </a:r>
            <a:r>
              <a:rPr lang="ru-RU" sz="24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г(ОН)</a:t>
            </a:r>
            <a:r>
              <a:rPr lang="ru-RU" sz="2400" b="1" baseline="-3000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+ 1/2О</a:t>
            </a:r>
            <a:r>
              <a:rPr lang="ru-RU" sz="2400" b="1" baseline="-3000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Н</a:t>
            </a:r>
            <a:r>
              <a:rPr lang="ru-RU" sz="2400" b="1" baseline="-3000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 = 2Сг(ОН)</a:t>
            </a:r>
            <a:r>
              <a:rPr lang="ru-RU" sz="2400" b="1" baseline="-3000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3 </a:t>
            </a:r>
            <a:endParaRPr lang="ru-RU" sz="36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0" y="-92075"/>
            <a:ext cx="9144000" cy="704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3124200" algn="l"/>
              </a:tabLst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оксид хрома (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III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) Сг</a:t>
            </a:r>
            <a:r>
              <a:rPr lang="ru-RU" sz="2400" b="1" baseline="-300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О</a:t>
            </a:r>
            <a:r>
              <a:rPr lang="ru-RU" sz="2400" b="1" baseline="-300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3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 и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гидроксид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 хрома (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III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)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Сг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(ОН)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з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 -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амфотерные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 соединения.</a:t>
            </a:r>
            <a:endParaRPr lang="ru-RU" sz="12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pPr algn="ctr" eaLnBrk="0" hangingPunct="0">
              <a:tabLst>
                <a:tab pos="3124200" algn="l"/>
              </a:tabLst>
            </a:pPr>
            <a:r>
              <a:rPr lang="en-US" sz="2400" b="1" i="1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 </a:t>
            </a:r>
            <a:endParaRPr lang="ru-RU" sz="1200" b="1" i="1" dirty="0">
              <a:solidFill>
                <a:srgbClr val="0070C0"/>
              </a:solidFill>
              <a:latin typeface="Calibri" pitchFamily="34" charset="0"/>
            </a:endParaRPr>
          </a:p>
          <a:p>
            <a:pPr algn="ctr" eaLnBrk="0" hangingPunct="0">
              <a:tabLst>
                <a:tab pos="3124200" algn="l"/>
              </a:tabLst>
            </a:pPr>
            <a:r>
              <a:rPr lang="ru-RU" sz="2400" b="1" i="1" dirty="0" smtClean="0"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2400" b="1" i="1" dirty="0" smtClean="0"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2400" b="1" i="1" baseline="-30000" dirty="0" smtClean="0"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latin typeface="Calibri" pitchFamily="34" charset="0"/>
                <a:cs typeface="Times New Roman" pitchFamily="18" charset="0"/>
              </a:rPr>
              <a:t>О</a:t>
            </a:r>
            <a:r>
              <a:rPr lang="ru-RU" sz="2400" b="1" i="1" baseline="-30000" dirty="0" smtClean="0">
                <a:latin typeface="Calibri" pitchFamily="34" charset="0"/>
                <a:cs typeface="Times New Roman" pitchFamily="18" charset="0"/>
              </a:rPr>
              <a:t>3</a:t>
            </a:r>
            <a:r>
              <a:rPr lang="ru-RU" sz="2400" b="1" i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- тугоплавкий порошок зеленого цвета. По твёрдости близок к корунду. Получается соединением элементов при высокой температуре.</a:t>
            </a:r>
            <a:endParaRPr lang="ru-RU" sz="1200" b="1" i="1" dirty="0">
              <a:latin typeface="Calibri" pitchFamily="34" charset="0"/>
            </a:endParaRPr>
          </a:p>
          <a:p>
            <a:pPr algn="ctr" eaLnBrk="0" hangingPunct="0">
              <a:tabLst>
                <a:tab pos="3124200" algn="l"/>
              </a:tabLst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cs typeface="Times New Roman" pitchFamily="18" charset="0"/>
              </a:rPr>
              <a:t>лаборатории </a:t>
            </a:r>
            <a:r>
              <a:rPr lang="ru-RU" sz="2000" b="1" i="1" dirty="0">
                <a:cs typeface="Times New Roman" pitchFamily="18" charset="0"/>
              </a:rPr>
              <a:t>получают нагреванием </a:t>
            </a:r>
            <a:r>
              <a:rPr lang="ru-RU" sz="2000" b="1" i="1" dirty="0" smtClean="0">
                <a:cs typeface="Times New Roman" pitchFamily="18" charset="0"/>
              </a:rPr>
              <a:t>дихромат </a:t>
            </a:r>
            <a:r>
              <a:rPr lang="ru-RU" sz="2000" b="1" i="1" dirty="0">
                <a:cs typeface="Times New Roman" pitchFamily="18" charset="0"/>
              </a:rPr>
              <a:t>аммония:</a:t>
            </a:r>
            <a:endParaRPr lang="ru-RU" sz="1100" b="1" i="1" dirty="0">
              <a:latin typeface="Calibri" pitchFamily="34" charset="0"/>
            </a:endParaRPr>
          </a:p>
          <a:p>
            <a:pPr algn="ctr" eaLnBrk="0" hangingPunct="0">
              <a:tabLst>
                <a:tab pos="3124200" algn="l"/>
              </a:tabLst>
            </a:pPr>
            <a:r>
              <a:rPr lang="en-US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b="1" i="1" dirty="0">
                <a:solidFill>
                  <a:srgbClr val="FF0000"/>
                </a:solidFill>
                <a:cs typeface="Times New Roman" pitchFamily="18" charset="0"/>
              </a:rPr>
              <a:t>° (</a:t>
            </a:r>
            <a:r>
              <a:rPr lang="ru-RU" sz="2400" b="1" i="1" dirty="0" smtClean="0">
                <a:solidFill>
                  <a:srgbClr val="FF0000"/>
                </a:solidFill>
                <a:cs typeface="Times New Roman" pitchFamily="18" charset="0"/>
              </a:rPr>
              <a:t>NН</a:t>
            </a:r>
            <a:r>
              <a:rPr lang="ru-RU" sz="24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4</a:t>
            </a:r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)</a:t>
            </a:r>
            <a:r>
              <a:rPr lang="ru-RU" sz="24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24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O</a:t>
            </a:r>
            <a:r>
              <a:rPr lang="ru-RU" sz="24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7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= </a:t>
            </a:r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24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</a:t>
            </a:r>
            <a:r>
              <a:rPr lang="ru-RU" sz="24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3</a:t>
            </a:r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+ 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N</a:t>
            </a:r>
            <a:r>
              <a:rPr lang="ru-RU" sz="24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+ 4Н</a:t>
            </a:r>
            <a:r>
              <a:rPr lang="ru-RU" sz="24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O</a:t>
            </a:r>
            <a:endParaRPr lang="ru-RU" sz="1200" b="1" i="1" dirty="0">
              <a:solidFill>
                <a:srgbClr val="FF0000"/>
              </a:solidFill>
              <a:latin typeface="Calibri" pitchFamily="34" charset="0"/>
            </a:endParaRPr>
          </a:p>
          <a:p>
            <a:pPr algn="ctr" eaLnBrk="0" hangingPunct="0">
              <a:tabLst>
                <a:tab pos="3124200" algn="l"/>
              </a:tabLst>
            </a:pPr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При растворении оксида и </a:t>
            </a:r>
            <a:r>
              <a:rPr lang="ru-RU" sz="2400" b="1" i="1" dirty="0" err="1">
                <a:latin typeface="Calibri" pitchFamily="34" charset="0"/>
                <a:cs typeface="Times New Roman" pitchFamily="18" charset="0"/>
              </a:rPr>
              <a:t>гидроксида</a:t>
            </a:r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 (</a:t>
            </a:r>
            <a:r>
              <a:rPr lang="en-US" sz="2400" b="1" i="1" dirty="0">
                <a:latin typeface="Calibri" pitchFamily="34" charset="0"/>
                <a:cs typeface="Times New Roman" pitchFamily="18" charset="0"/>
              </a:rPr>
              <a:t>III</a:t>
            </a:r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)  в растворах </a:t>
            </a:r>
            <a:r>
              <a:rPr lang="ru-RU" sz="2400" b="1" i="1" dirty="0" err="1">
                <a:latin typeface="Calibri" pitchFamily="34" charset="0"/>
                <a:cs typeface="Times New Roman" pitchFamily="18" charset="0"/>
              </a:rPr>
              <a:t>щелечей</a:t>
            </a:r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 образуются комплексные соединения хрома:</a:t>
            </a:r>
            <a:endParaRPr lang="ru-RU" sz="1200" b="1" i="1" dirty="0">
              <a:latin typeface="Calibri" pitchFamily="34" charset="0"/>
            </a:endParaRPr>
          </a:p>
          <a:p>
            <a:pPr algn="ctr" eaLnBrk="0" hangingPunct="0">
              <a:tabLst>
                <a:tab pos="3124200" algn="l"/>
              </a:tabLst>
            </a:pPr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24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</a:t>
            </a:r>
            <a:r>
              <a:rPr lang="ru-RU" sz="24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3</a:t>
            </a:r>
            <a:r>
              <a:rPr lang="ru-RU" sz="2400" b="1" i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+ 6</a:t>
            </a:r>
            <a:r>
              <a:rPr lang="en-US" sz="2400" b="1" i="1" dirty="0" err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NaOH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ЗН</a:t>
            </a:r>
            <a:r>
              <a:rPr lang="ru-RU" sz="24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 = 2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Na</a:t>
            </a:r>
            <a:r>
              <a:rPr lang="ru-RU" sz="24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3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[(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Cr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(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OH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)</a:t>
            </a:r>
            <a:r>
              <a:rPr lang="ru-RU" sz="24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6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] </a:t>
            </a:r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при сплавлении - </a:t>
            </a:r>
            <a:r>
              <a:rPr lang="ru-RU" sz="2400" b="1" i="1" dirty="0" err="1">
                <a:latin typeface="Calibri" pitchFamily="34" charset="0"/>
                <a:cs typeface="Times New Roman" pitchFamily="18" charset="0"/>
              </a:rPr>
              <a:t>метахромиты</a:t>
            </a:r>
            <a:endParaRPr lang="ru-RU" sz="1200" b="1" i="1" dirty="0">
              <a:latin typeface="Calibri" pitchFamily="34" charset="0"/>
            </a:endParaRPr>
          </a:p>
          <a:p>
            <a:pPr algn="ctr" eaLnBrk="0" hangingPunct="0">
              <a:tabLst>
                <a:tab pos="3124200" algn="l"/>
              </a:tabLst>
            </a:pP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b="1" i="1" dirty="0">
                <a:cs typeface="Times New Roman" pitchFamily="18" charset="0"/>
              </a:rPr>
              <a:t>°</a:t>
            </a:r>
            <a:endParaRPr lang="ru-RU" sz="1200" b="1" i="1" dirty="0">
              <a:latin typeface="Calibri" pitchFamily="34" charset="0"/>
            </a:endParaRPr>
          </a:p>
          <a:p>
            <a:pPr algn="ctr" eaLnBrk="0" hangingPunct="0">
              <a:tabLst>
                <a:tab pos="3124200" algn="l"/>
              </a:tabLst>
            </a:pPr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24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</a:t>
            </a:r>
            <a:r>
              <a:rPr lang="ru-RU" sz="24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3</a:t>
            </a:r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+ 2КОН = 2КС</a:t>
            </a:r>
            <a:r>
              <a:rPr lang="en-US" sz="2400" b="1" i="1" dirty="0" err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rO</a:t>
            </a:r>
            <a:r>
              <a:rPr lang="ru-RU" sz="24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Н</a:t>
            </a:r>
            <a:r>
              <a:rPr lang="ru-RU" sz="24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</a:t>
            </a:r>
            <a:endParaRPr lang="ru-RU" sz="1200" b="1" i="1" dirty="0">
              <a:solidFill>
                <a:srgbClr val="FF0000"/>
              </a:solidFill>
              <a:latin typeface="Calibri" pitchFamily="34" charset="0"/>
            </a:endParaRPr>
          </a:p>
          <a:p>
            <a:pPr algn="ctr" eaLnBrk="0" hangingPunct="0">
              <a:tabLst>
                <a:tab pos="3124200" algn="l"/>
              </a:tabLst>
            </a:pPr>
            <a:r>
              <a:rPr lang="en-US" sz="2400" b="1" i="1" dirty="0">
                <a:latin typeface="Calibri" pitchFamily="34" charset="0"/>
                <a:cs typeface="Times New Roman" pitchFamily="18" charset="0"/>
              </a:rPr>
              <a:t> </a:t>
            </a:r>
            <a:endParaRPr lang="ru-RU" sz="1200" b="1" i="1" dirty="0">
              <a:latin typeface="Calibri" pitchFamily="34" charset="0"/>
            </a:endParaRPr>
          </a:p>
          <a:p>
            <a:pPr algn="ctr" eaLnBrk="0" hangingPunct="0">
              <a:tabLst>
                <a:tab pos="3124200" algn="l"/>
              </a:tabLst>
            </a:pPr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и </a:t>
            </a:r>
            <a:r>
              <a:rPr lang="ru-RU" sz="2400" b="1" i="1" dirty="0" err="1">
                <a:latin typeface="Calibri" pitchFamily="34" charset="0"/>
                <a:cs typeface="Times New Roman" pitchFamily="18" charset="0"/>
              </a:rPr>
              <a:t>ортохромиты</a:t>
            </a:r>
            <a:endParaRPr lang="ru-RU" sz="1200" b="1" i="1" dirty="0">
              <a:latin typeface="Calibri" pitchFamily="34" charset="0"/>
            </a:endParaRPr>
          </a:p>
          <a:p>
            <a:pPr algn="ctr" eaLnBrk="0" hangingPunct="0">
              <a:tabLst>
                <a:tab pos="3124200" algn="l"/>
              </a:tabLst>
            </a:pPr>
            <a:r>
              <a:rPr lang="en-US" sz="2400" b="1" i="1" dirty="0">
                <a:latin typeface="Calibri" pitchFamily="34" charset="0"/>
                <a:cs typeface="Times New Roman" pitchFamily="18" charset="0"/>
              </a:rPr>
              <a:t>t</a:t>
            </a:r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°</a:t>
            </a:r>
            <a:endParaRPr lang="ru-RU" sz="1200" b="1" i="1" dirty="0">
              <a:latin typeface="Calibri" pitchFamily="34" charset="0"/>
            </a:endParaRPr>
          </a:p>
          <a:p>
            <a:pPr algn="ctr" eaLnBrk="0" hangingPunct="0">
              <a:tabLst>
                <a:tab pos="3124200" algn="l"/>
              </a:tabLst>
            </a:pPr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Cr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i="1" baseline="-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+ 3</a:t>
            </a:r>
            <a:r>
              <a:rPr lang="en-US" sz="24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ru-RU" sz="2400" b="1" i="1" baseline="-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CrO</a:t>
            </a:r>
            <a:r>
              <a:rPr lang="ru-RU" sz="2400" b="1" i="1" baseline="-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400" b="1" i="1" dirty="0">
                <a:solidFill>
                  <a:srgbClr val="FF0000"/>
                </a:solidFill>
                <a:cs typeface="Times New Roman" pitchFamily="18" charset="0"/>
              </a:rPr>
              <a:t>ЗН</a:t>
            </a:r>
            <a:r>
              <a:rPr lang="ru-RU" sz="24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</a:t>
            </a:r>
            <a:endParaRPr lang="ru-RU" sz="1200" b="1" i="1" dirty="0">
              <a:solidFill>
                <a:srgbClr val="FF0000"/>
              </a:solidFill>
              <a:latin typeface="Calibri" pitchFamily="34" charset="0"/>
            </a:endParaRPr>
          </a:p>
          <a:p>
            <a:pPr algn="ctr" eaLnBrk="0" hangingPunct="0">
              <a:tabLst>
                <a:tab pos="3124200" algn="l"/>
              </a:tabLst>
            </a:pPr>
            <a:r>
              <a:rPr lang="en-US" sz="2400" b="1" i="1" dirty="0">
                <a:latin typeface="Calibri" pitchFamily="34" charset="0"/>
                <a:cs typeface="Times New Roman" pitchFamily="18" charset="0"/>
              </a:rPr>
              <a:t> </a:t>
            </a:r>
            <a:endParaRPr lang="ru-RU" sz="1200" b="1" i="1" dirty="0">
              <a:latin typeface="Calibri" pitchFamily="34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-323850" y="900113"/>
            <a:ext cx="10031413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Оксид хрома (</a:t>
            </a:r>
            <a:r>
              <a:rPr lang="en-US" sz="3600" b="1" i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VI</a:t>
            </a: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) 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36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О</a:t>
            </a:r>
            <a:r>
              <a:rPr lang="ru-RU" sz="3600" b="1" i="1" baseline="-30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3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- кислотный 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оксид</a:t>
            </a:r>
            <a:r>
              <a:rPr lang="ru-RU" sz="2800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3200" i="1" u="sng" dirty="0">
                <a:latin typeface="Calibri" pitchFamily="34" charset="0"/>
                <a:cs typeface="Times New Roman" pitchFamily="18" charset="0"/>
              </a:rPr>
              <a:t>Получение:</a:t>
            </a:r>
            <a:endParaRPr lang="ru-RU" sz="1400" i="1" u="sng" dirty="0">
              <a:latin typeface="Calibri" pitchFamily="34" charset="0"/>
            </a:endParaRPr>
          </a:p>
          <a:p>
            <a:pPr algn="ctr" eaLnBrk="0" hangingPunct="0"/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К</a:t>
            </a:r>
            <a:r>
              <a:rPr lang="ru-RU" sz="3200" b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Сг</a:t>
            </a:r>
            <a:r>
              <a:rPr lang="ru-RU" sz="3200" b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</a:t>
            </a:r>
            <a:r>
              <a:rPr lang="ru-RU" sz="3200" b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7</a:t>
            </a:r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</a:t>
            </a:r>
            <a:r>
              <a:rPr lang="en-US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H</a:t>
            </a:r>
            <a:r>
              <a:rPr lang="ru-RU" sz="3200" b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SO</a:t>
            </a:r>
            <a:r>
              <a:rPr lang="ru-RU" sz="3200" b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4</a:t>
            </a:r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= 2</a:t>
            </a:r>
            <a:r>
              <a:rPr lang="en-US" sz="3200" b="1" dirty="0" err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CrO</a:t>
            </a:r>
            <a:r>
              <a:rPr lang="ru-RU" sz="3200" b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3</a:t>
            </a:r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</a:t>
            </a:r>
            <a:r>
              <a:rPr lang="en-US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K</a:t>
            </a:r>
            <a:r>
              <a:rPr lang="ru-RU" sz="3200" b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SO</a:t>
            </a:r>
            <a:r>
              <a:rPr lang="ru-RU" sz="3200" b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4</a:t>
            </a:r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Н</a:t>
            </a:r>
            <a:r>
              <a:rPr lang="ru-RU" sz="3200" b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</a:t>
            </a:r>
            <a:endParaRPr lang="ru-RU" sz="1600" b="1" dirty="0">
              <a:solidFill>
                <a:srgbClr val="FF0000"/>
              </a:solidFill>
              <a:latin typeface="Calibri" pitchFamily="34" charset="0"/>
            </a:endParaRPr>
          </a:p>
          <a:p>
            <a:pPr algn="ctr" eaLnBrk="0" hangingPunct="0"/>
            <a:r>
              <a:rPr lang="ru-RU" sz="3200" b="1" dirty="0" err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конц</a:t>
            </a:r>
            <a:endParaRPr lang="ru-RU" sz="1400" b="1" dirty="0">
              <a:solidFill>
                <a:srgbClr val="FF0000"/>
              </a:solidFill>
              <a:latin typeface="Calibri" pitchFamily="34" charset="0"/>
            </a:endParaRPr>
          </a:p>
          <a:p>
            <a:pPr algn="ctr" eaLnBrk="0" hangingPunct="0"/>
            <a:r>
              <a:rPr lang="en-US" sz="2800" dirty="0">
                <a:latin typeface="Calibri" pitchFamily="34" charset="0"/>
                <a:cs typeface="Times New Roman" pitchFamily="18" charset="0"/>
              </a:rPr>
              <a:t> </a:t>
            </a:r>
            <a:endParaRPr lang="ru-RU" sz="1400" dirty="0">
              <a:latin typeface="Calibri" pitchFamily="34" charset="0"/>
            </a:endParaRPr>
          </a:p>
          <a:p>
            <a:pPr algn="ctr" eaLnBrk="0" hangingPunct="0"/>
            <a:r>
              <a:rPr lang="ru-RU" sz="2800" b="1" i="1" dirty="0">
                <a:latin typeface="Calibri" pitchFamily="34" charset="0"/>
                <a:cs typeface="Times New Roman" pitchFamily="18" charset="0"/>
              </a:rPr>
              <a:t>Сильный окислитель: окисляет йод, серу, фосфор, уголь, превращаясь в </a:t>
            </a:r>
            <a:r>
              <a:rPr lang="ru-RU" sz="2800" b="1" i="1" dirty="0" smtClean="0"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2800" b="1" i="1" dirty="0" smtClean="0"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2800" b="1" i="1" baseline="-30000" dirty="0" smtClean="0"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800" b="1" i="1" dirty="0" smtClean="0">
                <a:latin typeface="Calibri" pitchFamily="34" charset="0"/>
                <a:cs typeface="Times New Roman" pitchFamily="18" charset="0"/>
              </a:rPr>
              <a:t>О</a:t>
            </a:r>
            <a:r>
              <a:rPr lang="ru-RU" sz="2800" b="1" i="1" baseline="-30000" dirty="0" smtClean="0">
                <a:latin typeface="Calibri" pitchFamily="34" charset="0"/>
                <a:cs typeface="Times New Roman" pitchFamily="18" charset="0"/>
              </a:rPr>
              <a:t>3</a:t>
            </a:r>
            <a:endParaRPr lang="ru-RU" sz="1400" b="1" i="1" dirty="0">
              <a:latin typeface="Calibri" pitchFamily="34" charset="0"/>
            </a:endParaRPr>
          </a:p>
          <a:p>
            <a:pPr algn="ctr" eaLnBrk="0" hangingPunct="0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С</a:t>
            </a:r>
            <a:r>
              <a:rPr lang="en-US" sz="2800" b="1" dirty="0" smtClean="0">
                <a:solidFill>
                  <a:srgbClr val="FF0000"/>
                </a:solidFill>
                <a:cs typeface="Times New Roman" pitchFamily="18" charset="0"/>
              </a:rPr>
              <a:t>r</a:t>
            </a:r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О</a:t>
            </a:r>
            <a:r>
              <a:rPr lang="ru-RU" sz="2800" b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= 3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SO</a:t>
            </a:r>
            <a:r>
              <a:rPr lang="ru-RU" sz="2800" b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8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+ 2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Cr</a:t>
            </a:r>
            <a:r>
              <a:rPr lang="ru-RU" sz="2800" b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O</a:t>
            </a:r>
            <a:r>
              <a:rPr lang="ru-RU" sz="2800" b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3</a:t>
            </a:r>
            <a:endParaRPr lang="ru-RU" sz="1400" b="1" dirty="0">
              <a:solidFill>
                <a:srgbClr val="FF0000"/>
              </a:solidFill>
              <a:latin typeface="Calibri" pitchFamily="34" charset="0"/>
            </a:endParaRPr>
          </a:p>
          <a:p>
            <a:pPr algn="ctr" eaLnBrk="0" hangingPunct="0"/>
            <a:r>
              <a:rPr lang="ru-RU" sz="2800" b="1" i="1" dirty="0">
                <a:latin typeface="Calibri" pitchFamily="34" charset="0"/>
                <a:cs typeface="Times New Roman" pitchFamily="18" charset="0"/>
              </a:rPr>
              <a:t>при нагревании до 250°С разлагается:</a:t>
            </a:r>
            <a:endParaRPr lang="ru-RU" sz="1400" b="1" i="1" dirty="0">
              <a:latin typeface="Calibri" pitchFamily="34" charset="0"/>
            </a:endParaRPr>
          </a:p>
          <a:p>
            <a:pPr algn="ctr" eaLnBrk="0" hangingPunct="0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i="1" dirty="0" smtClean="0">
                <a:solidFill>
                  <a:srgbClr val="FF0000"/>
                </a:solidFill>
                <a:cs typeface="Times New Roman" pitchFamily="18" charset="0"/>
              </a:rPr>
              <a:t>С</a:t>
            </a:r>
            <a:r>
              <a:rPr lang="en-US" sz="2800" b="1" i="1" dirty="0" smtClean="0">
                <a:solidFill>
                  <a:srgbClr val="FF0000"/>
                </a:solidFill>
                <a:cs typeface="Times New Roman" pitchFamily="18" charset="0"/>
              </a:rPr>
              <a:t>r</a:t>
            </a:r>
            <a:r>
              <a:rPr lang="ru-RU" sz="2800" b="1" i="1" dirty="0" smtClean="0">
                <a:solidFill>
                  <a:srgbClr val="FF0000"/>
                </a:solidFill>
                <a:cs typeface="Times New Roman" pitchFamily="18" charset="0"/>
              </a:rPr>
              <a:t>О</a:t>
            </a:r>
            <a:r>
              <a:rPr lang="ru-RU" sz="28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3</a:t>
            </a:r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= </a:t>
            </a:r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2С</a:t>
            </a:r>
            <a:r>
              <a:rPr lang="en-US" sz="28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28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</a:t>
            </a:r>
            <a:r>
              <a:rPr lang="ru-RU" sz="28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3</a:t>
            </a:r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+ ЗО</a:t>
            </a:r>
            <a:r>
              <a:rPr lang="ru-RU" sz="28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endParaRPr lang="ru-RU" sz="4000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/>
          <a:lstStyle/>
          <a:p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</a:rPr>
              <a:t>Соли хромовых кислот</a:t>
            </a:r>
            <a:endParaRPr lang="ru-RU" sz="6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7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1187624" y="1340768"/>
            <a:ext cx="6553200" cy="4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 dirty="0">
                <a:latin typeface="Calibri" pitchFamily="34" charset="0"/>
                <a:cs typeface="Times New Roman" pitchFamily="18" charset="0"/>
              </a:rPr>
              <a:t>Хромовые кислоты существуют только в водном растворе.</a:t>
            </a:r>
          </a:p>
          <a:p>
            <a:endParaRPr lang="ru-RU" sz="1600" b="1" dirty="0">
              <a:latin typeface="Calibri" pitchFamily="34" charset="0"/>
            </a:endParaRPr>
          </a:p>
          <a:p>
            <a:pPr eaLnBrk="0" hangingPunct="0"/>
            <a:r>
              <a:rPr lang="ru-RU" sz="3200" b="1" dirty="0">
                <a:latin typeface="Calibri" pitchFamily="34" charset="0"/>
                <a:cs typeface="Times New Roman" pitchFamily="18" charset="0"/>
              </a:rPr>
              <a:t>С возрастанием степени окисления основные свойства </a:t>
            </a:r>
            <a:r>
              <a:rPr lang="ru-RU" sz="3200" b="1" dirty="0" err="1">
                <a:latin typeface="Calibri" pitchFamily="34" charset="0"/>
                <a:cs typeface="Times New Roman" pitchFamily="18" charset="0"/>
              </a:rPr>
              <a:t>гидроксидов</a:t>
            </a:r>
            <a:r>
              <a:rPr lang="ru-RU" sz="3200" b="1" dirty="0">
                <a:latin typeface="Calibri" pitchFamily="34" charset="0"/>
                <a:cs typeface="Times New Roman" pitchFamily="18" charset="0"/>
              </a:rPr>
              <a:t> ослабевают, а кислотные усиливаются.</a:t>
            </a:r>
            <a:endParaRPr lang="ru-RU" sz="1600" b="1" dirty="0">
              <a:latin typeface="Calibri" pitchFamily="34" charset="0"/>
            </a:endParaRPr>
          </a:p>
          <a:p>
            <a:pPr eaLnBrk="0" hangingPunct="0"/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(ОН)</a:t>
            </a:r>
            <a:r>
              <a:rPr lang="ru-RU" sz="3200" b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3200" b="1" dirty="0">
                <a:latin typeface="Calibri" pitchFamily="34" charset="0"/>
                <a:cs typeface="Times New Roman" pitchFamily="18" charset="0"/>
              </a:rPr>
              <a:t>- основной </a:t>
            </a:r>
            <a:r>
              <a:rPr lang="ru-RU" sz="3200" b="1" dirty="0" err="1">
                <a:latin typeface="Calibri" pitchFamily="34" charset="0"/>
                <a:cs typeface="Times New Roman" pitchFamily="18" charset="0"/>
              </a:rPr>
              <a:t>гидроксид</a:t>
            </a:r>
            <a:r>
              <a:rPr lang="ru-RU" sz="32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(ОН)</a:t>
            </a:r>
            <a:r>
              <a:rPr lang="ru-RU" sz="3200" b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3</a:t>
            </a:r>
            <a:r>
              <a:rPr lang="ru-RU" sz="32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3200" b="1" dirty="0">
                <a:latin typeface="Calibri" pitchFamily="34" charset="0"/>
                <a:cs typeface="Times New Roman" pitchFamily="18" charset="0"/>
              </a:rPr>
              <a:t>- </a:t>
            </a:r>
            <a:r>
              <a:rPr lang="ru-RU" sz="3200" b="1" dirty="0" err="1">
                <a:latin typeface="Calibri" pitchFamily="34" charset="0"/>
                <a:cs typeface="Times New Roman" pitchFamily="18" charset="0"/>
              </a:rPr>
              <a:t>амфотерный</a:t>
            </a:r>
            <a:r>
              <a:rPr lang="ru-RU" sz="32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Calibri" pitchFamily="34" charset="0"/>
                <a:cs typeface="Times New Roman" pitchFamily="18" charset="0"/>
              </a:rPr>
              <a:t>гидроксид</a:t>
            </a:r>
            <a:r>
              <a:rPr lang="ru-RU" sz="3200" b="1" dirty="0">
                <a:latin typeface="Calibri" pitchFamily="34" charset="0"/>
                <a:cs typeface="Times New Roman" pitchFamily="18" charset="0"/>
              </a:rPr>
              <a:t> - кислотные свойства</a:t>
            </a:r>
            <a:endParaRPr lang="ru-RU" sz="4400" b="1" dirty="0">
              <a:latin typeface="Calibri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3644900"/>
            <a:ext cx="4572000" cy="273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рямоугольник 4"/>
          <p:cNvSpPr>
            <a:spLocks noChangeArrowheads="1"/>
          </p:cNvSpPr>
          <p:nvPr/>
        </p:nvSpPr>
        <p:spPr bwMode="auto">
          <a:xfrm>
            <a:off x="0" y="1196975"/>
            <a:ext cx="91440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Calibri" pitchFamily="34" charset="0"/>
              </a:rPr>
              <a:t>Хром</a:t>
            </a:r>
            <a:r>
              <a:rPr lang="ru-RU" sz="5400">
                <a:solidFill>
                  <a:srgbClr val="FF0000"/>
                </a:solidFill>
                <a:latin typeface="Calibri" pitchFamily="34" charset="0"/>
              </a:rPr>
              <a:t> </a:t>
            </a:r>
            <a:r>
              <a:rPr lang="ru-RU" sz="3200" b="1" i="1">
                <a:latin typeface="Calibri" pitchFamily="34" charset="0"/>
              </a:rPr>
              <a:t>— элемент побочной подгруппы шестой группы четвёртого периода периодической системы химических элементов Д. И. Менделеева, с атомным номером 24</a:t>
            </a:r>
            <a:endParaRPr lang="ru-RU" b="1" i="1">
              <a:latin typeface="Calibri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0" y="520700"/>
            <a:ext cx="9288463" cy="557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dirty="0" smtClean="0"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3200" dirty="0" smtClean="0"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3200" dirty="0" smtClean="0">
                <a:latin typeface="Calibri" pitchFamily="34" charset="0"/>
                <a:cs typeface="Times New Roman" pitchFamily="18" charset="0"/>
              </a:rPr>
              <a:t>О</a:t>
            </a:r>
            <a:r>
              <a:rPr lang="ru-RU" sz="3200" baseline="-30000" dirty="0" smtClean="0">
                <a:latin typeface="Calibri" pitchFamily="34" charset="0"/>
                <a:cs typeface="Times New Roman" pitchFamily="18" charset="0"/>
              </a:rPr>
              <a:t>3</a:t>
            </a:r>
            <a:r>
              <a:rPr lang="ru-RU" sz="32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3200" dirty="0">
                <a:latin typeface="Calibri" pitchFamily="34" charset="0"/>
                <a:cs typeface="Times New Roman" pitchFamily="18" charset="0"/>
              </a:rPr>
              <a:t>легко растворяется в воде, образуя хромовые кислоты. С избытком воды образует хромовую кислоту Н</a:t>
            </a:r>
            <a:r>
              <a:rPr lang="ru-RU" sz="3200" baseline="-30000" dirty="0"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3200" dirty="0" err="1">
                <a:latin typeface="Calibri" pitchFamily="34" charset="0"/>
                <a:cs typeface="Times New Roman" pitchFamily="18" charset="0"/>
              </a:rPr>
              <a:t>CrO</a:t>
            </a:r>
            <a:r>
              <a:rPr lang="ru-RU" sz="3200" baseline="-30000" dirty="0">
                <a:latin typeface="Calibri" pitchFamily="34" charset="0"/>
                <a:cs typeface="Times New Roman" pitchFamily="18" charset="0"/>
              </a:rPr>
              <a:t>4</a:t>
            </a:r>
            <a:r>
              <a:rPr lang="ru-RU" sz="3200" dirty="0">
                <a:latin typeface="Calibri" pitchFamily="34" charset="0"/>
                <a:cs typeface="Times New Roman" pitchFamily="18" charset="0"/>
              </a:rPr>
              <a:t> (соли - хроматы).</a:t>
            </a:r>
            <a:endParaRPr lang="ru-RU" sz="1600" dirty="0">
              <a:latin typeface="Calibri" pitchFamily="34" charset="0"/>
            </a:endParaRPr>
          </a:p>
          <a:p>
            <a:pPr algn="ctr" eaLnBrk="0" hangingPunct="0"/>
            <a:r>
              <a:rPr lang="ru-RU" sz="36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36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3600" b="1" i="1" dirty="0" err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Оз</a:t>
            </a:r>
            <a:r>
              <a:rPr lang="ru-RU" sz="36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+ Н</a:t>
            </a:r>
            <a:r>
              <a:rPr lang="ru-RU" sz="36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3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 = </a:t>
            </a:r>
            <a:r>
              <a:rPr lang="ru-RU" sz="36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Н</a:t>
            </a:r>
            <a:r>
              <a:rPr lang="ru-RU" sz="36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36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36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36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</a:t>
            </a:r>
            <a:r>
              <a:rPr lang="ru-RU" sz="36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4</a:t>
            </a:r>
            <a:endParaRPr lang="ru-RU" b="1" i="1" dirty="0">
              <a:solidFill>
                <a:srgbClr val="FF0000"/>
              </a:solidFill>
              <a:latin typeface="Calibri" pitchFamily="34" charset="0"/>
            </a:endParaRPr>
          </a:p>
          <a:p>
            <a:pPr algn="ctr" eaLnBrk="0" hangingPunct="0"/>
            <a:r>
              <a:rPr lang="en-US" sz="3200" dirty="0">
                <a:latin typeface="Calibri" pitchFamily="34" charset="0"/>
                <a:cs typeface="Times New Roman" pitchFamily="18" charset="0"/>
              </a:rPr>
              <a:t> </a:t>
            </a:r>
            <a:endParaRPr lang="ru-RU" sz="1600" dirty="0"/>
          </a:p>
          <a:p>
            <a:pPr algn="ctr" eaLnBrk="0" hangingPunct="0"/>
            <a:r>
              <a:rPr lang="ru-RU" sz="3200" dirty="0">
                <a:latin typeface="Calibri" pitchFamily="34" charset="0"/>
                <a:cs typeface="Times New Roman" pitchFamily="18" charset="0"/>
              </a:rPr>
              <a:t>При большой концентрации </a:t>
            </a:r>
            <a:r>
              <a:rPr lang="ru-RU" sz="3200" dirty="0" smtClean="0"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3200" dirty="0" smtClean="0"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3200" dirty="0" smtClean="0">
                <a:latin typeface="Calibri" pitchFamily="34" charset="0"/>
                <a:cs typeface="Times New Roman" pitchFamily="18" charset="0"/>
              </a:rPr>
              <a:t>О</a:t>
            </a:r>
            <a:r>
              <a:rPr lang="ru-RU" sz="3200" baseline="-30000" dirty="0" smtClean="0">
                <a:latin typeface="Calibri" pitchFamily="34" charset="0"/>
                <a:cs typeface="Times New Roman" pitchFamily="18" charset="0"/>
              </a:rPr>
              <a:t>3</a:t>
            </a:r>
            <a:r>
              <a:rPr lang="ru-RU" sz="32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3200" dirty="0">
                <a:latin typeface="Calibri" pitchFamily="34" charset="0"/>
                <a:cs typeface="Times New Roman" pitchFamily="18" charset="0"/>
              </a:rPr>
              <a:t>образуется </a:t>
            </a:r>
            <a:r>
              <a:rPr lang="ru-RU" sz="3200" dirty="0" err="1">
                <a:latin typeface="Calibri" pitchFamily="34" charset="0"/>
                <a:cs typeface="Times New Roman" pitchFamily="18" charset="0"/>
              </a:rPr>
              <a:t>дихромовая</a:t>
            </a:r>
            <a:r>
              <a:rPr lang="ru-RU" sz="3200" dirty="0">
                <a:latin typeface="Calibri" pitchFamily="34" charset="0"/>
                <a:cs typeface="Times New Roman" pitchFamily="18" charset="0"/>
              </a:rPr>
              <a:t> кислота   </a:t>
            </a:r>
            <a:r>
              <a:rPr lang="ru-RU" sz="3200" dirty="0" smtClean="0">
                <a:latin typeface="Calibri" pitchFamily="34" charset="0"/>
                <a:cs typeface="Times New Roman" pitchFamily="18" charset="0"/>
              </a:rPr>
              <a:t>Н</a:t>
            </a:r>
            <a:r>
              <a:rPr lang="ru-RU" sz="3200" baseline="-30000" dirty="0" smtClean="0"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3200" dirty="0" smtClean="0"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3200" dirty="0" smtClean="0"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3200" baseline="-30000" dirty="0" smtClean="0"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3200" dirty="0" smtClean="0">
                <a:latin typeface="Calibri" pitchFamily="34" charset="0"/>
                <a:cs typeface="Times New Roman" pitchFamily="18" charset="0"/>
              </a:rPr>
              <a:t>О7(соли </a:t>
            </a:r>
            <a:r>
              <a:rPr lang="ru-RU" sz="3200" dirty="0">
                <a:latin typeface="Calibri" pitchFamily="34" charset="0"/>
                <a:cs typeface="Times New Roman" pitchFamily="18" charset="0"/>
              </a:rPr>
              <a:t>- дихроматы).</a:t>
            </a:r>
            <a:endParaRPr lang="ru-RU" sz="1600" dirty="0">
              <a:latin typeface="Calibri" pitchFamily="34" charset="0"/>
            </a:endParaRPr>
          </a:p>
          <a:p>
            <a:pPr algn="ctr" eaLnBrk="0" hangingPunct="0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i="1" dirty="0" smtClean="0">
                <a:solidFill>
                  <a:srgbClr val="FF0000"/>
                </a:solidFill>
                <a:cs typeface="Times New Roman" pitchFamily="18" charset="0"/>
              </a:rPr>
              <a:t>С</a:t>
            </a:r>
            <a:r>
              <a:rPr lang="en-US" sz="3200" b="1" i="1" dirty="0" smtClean="0">
                <a:solidFill>
                  <a:srgbClr val="FF0000"/>
                </a:solidFill>
                <a:cs typeface="Times New Roman" pitchFamily="18" charset="0"/>
              </a:rPr>
              <a:t>r</a:t>
            </a:r>
            <a:r>
              <a:rPr lang="ru-RU" sz="3200" b="1" i="1" dirty="0" smtClean="0">
                <a:solidFill>
                  <a:srgbClr val="FF0000"/>
                </a:solidFill>
                <a:cs typeface="Times New Roman" pitchFamily="18" charset="0"/>
              </a:rPr>
              <a:t>О</a:t>
            </a:r>
            <a:r>
              <a:rPr lang="ru-RU" sz="32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3</a:t>
            </a:r>
            <a:r>
              <a:rPr lang="ru-RU" sz="32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32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+ Н</a:t>
            </a:r>
            <a:r>
              <a:rPr lang="ru-RU" sz="32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32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 = Н</a:t>
            </a:r>
            <a:r>
              <a:rPr lang="ru-RU" sz="32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32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32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32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32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</a:t>
            </a:r>
            <a:r>
              <a:rPr lang="ru-RU" sz="32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7</a:t>
            </a:r>
            <a:endParaRPr lang="ru-RU" sz="1600" b="1" i="1" dirty="0">
              <a:solidFill>
                <a:srgbClr val="FF0000"/>
              </a:solidFill>
              <a:latin typeface="Calibri" pitchFamily="34" charset="0"/>
            </a:endParaRPr>
          </a:p>
          <a:p>
            <a:pPr algn="ctr" eaLnBrk="0" hangingPunct="0"/>
            <a:r>
              <a:rPr lang="ru-RU" sz="3200" dirty="0" err="1">
                <a:latin typeface="Calibri" pitchFamily="34" charset="0"/>
                <a:cs typeface="Times New Roman" pitchFamily="18" charset="0"/>
              </a:rPr>
              <a:t>Дихромовая</a:t>
            </a:r>
            <a:r>
              <a:rPr lang="ru-RU" sz="3200" dirty="0">
                <a:latin typeface="Calibri" pitchFamily="34" charset="0"/>
                <a:cs typeface="Times New Roman" pitchFamily="18" charset="0"/>
              </a:rPr>
              <a:t> кислота при разбавлении переходит в хромовую кислоту:</a:t>
            </a:r>
            <a:endParaRPr lang="ru-RU" sz="1600" dirty="0">
              <a:latin typeface="Calibri" pitchFamily="34" charset="0"/>
            </a:endParaRPr>
          </a:p>
          <a:p>
            <a:pPr algn="ctr" eaLnBrk="0" hangingPunct="0"/>
            <a:r>
              <a:rPr lang="ru-RU" sz="32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Н</a:t>
            </a:r>
            <a:r>
              <a:rPr lang="ru-RU" sz="32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32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32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32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32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</a:t>
            </a:r>
            <a:r>
              <a:rPr lang="ru-RU" sz="32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7</a:t>
            </a:r>
            <a:r>
              <a:rPr lang="ru-RU" sz="32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Н</a:t>
            </a:r>
            <a:r>
              <a:rPr lang="ru-RU" sz="32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32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 - 2Н</a:t>
            </a:r>
            <a:r>
              <a:rPr lang="ru-RU" sz="32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32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32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32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</a:t>
            </a:r>
            <a:r>
              <a:rPr lang="ru-RU" sz="32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4</a:t>
            </a:r>
            <a:endParaRPr lang="ru-RU" sz="4400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395288" y="549275"/>
            <a:ext cx="7956550" cy="593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600" b="1" dirty="0">
                <a:latin typeface="Calibri" pitchFamily="34" charset="0"/>
                <a:cs typeface="Times New Roman" pitchFamily="18" charset="0"/>
              </a:rPr>
              <a:t>Дихроматы получаются при действии на хроматы кислот:</a:t>
            </a:r>
            <a:endParaRPr lang="ru-RU" sz="2600" b="1" dirty="0">
              <a:latin typeface="Calibri" pitchFamily="34" charset="0"/>
            </a:endParaRPr>
          </a:p>
          <a:p>
            <a:pPr eaLnBrk="0" hangingPunct="0"/>
            <a:r>
              <a:rPr lang="ru-RU" sz="2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600" b="1" i="1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Na</a:t>
            </a:r>
            <a:r>
              <a:rPr lang="ru-RU" sz="26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Cr</a:t>
            </a:r>
            <a:r>
              <a:rPr lang="ru-RU" sz="26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O</a:t>
            </a:r>
            <a:r>
              <a:rPr lang="ru-RU" sz="26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4</a:t>
            </a:r>
            <a:r>
              <a:rPr lang="ru-RU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</a:t>
            </a:r>
            <a:r>
              <a:rPr lang="en-US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H</a:t>
            </a:r>
            <a:r>
              <a:rPr lang="ru-RU" sz="26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SO</a:t>
            </a:r>
            <a:r>
              <a:rPr lang="ru-RU" sz="26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4</a:t>
            </a:r>
            <a:r>
              <a:rPr lang="ru-RU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= </a:t>
            </a:r>
            <a:r>
              <a:rPr lang="en-US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Na</a:t>
            </a:r>
            <a:r>
              <a:rPr lang="ru-RU" sz="26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Cr</a:t>
            </a:r>
            <a:r>
              <a:rPr lang="ru-RU" sz="26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O</a:t>
            </a:r>
            <a:r>
              <a:rPr lang="ru-RU" sz="26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7</a:t>
            </a:r>
            <a:r>
              <a:rPr lang="ru-RU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</a:t>
            </a:r>
            <a:r>
              <a:rPr lang="en-US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Na</a:t>
            </a:r>
            <a:r>
              <a:rPr lang="ru-RU" sz="26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SO</a:t>
            </a:r>
            <a:r>
              <a:rPr lang="ru-RU" sz="26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4</a:t>
            </a:r>
            <a:r>
              <a:rPr lang="ru-RU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Н</a:t>
            </a:r>
            <a:r>
              <a:rPr lang="ru-RU" sz="26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 </a:t>
            </a:r>
            <a:endParaRPr lang="ru-RU" sz="2600" b="1" i="1" dirty="0">
              <a:solidFill>
                <a:srgbClr val="FF0000"/>
              </a:solidFill>
              <a:latin typeface="Calibri" pitchFamily="34" charset="0"/>
            </a:endParaRPr>
          </a:p>
          <a:p>
            <a:pPr eaLnBrk="0" hangingPunct="0"/>
            <a:r>
              <a:rPr lang="ru-RU" sz="2600" b="1" dirty="0">
                <a:latin typeface="Calibri" pitchFamily="34" charset="0"/>
                <a:cs typeface="Times New Roman" pitchFamily="18" charset="0"/>
              </a:rPr>
              <a:t>Возможен и обратный переход при добавлении щелочей к растворам дихроматов</a:t>
            </a:r>
            <a:endParaRPr lang="ru-RU" sz="2600" b="1" dirty="0">
              <a:latin typeface="Calibri" pitchFamily="34" charset="0"/>
            </a:endParaRPr>
          </a:p>
          <a:p>
            <a:pPr eaLnBrk="0" hangingPunct="0"/>
            <a:r>
              <a:rPr lang="en-US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Na</a:t>
            </a:r>
            <a:r>
              <a:rPr lang="ru-RU" sz="26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Cr</a:t>
            </a:r>
            <a:r>
              <a:rPr lang="ru-RU" sz="26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O</a:t>
            </a:r>
            <a:r>
              <a:rPr lang="ru-RU" sz="26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7</a:t>
            </a:r>
            <a:r>
              <a:rPr lang="ru-RU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+ 2</a:t>
            </a:r>
            <a:r>
              <a:rPr lang="en-US" sz="2600" b="1" i="1" dirty="0" err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NaOH</a:t>
            </a:r>
            <a:r>
              <a:rPr lang="ru-RU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= 2</a:t>
            </a:r>
            <a:r>
              <a:rPr lang="en-US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Na</a:t>
            </a:r>
            <a:r>
              <a:rPr lang="ru-RU" sz="26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2600" b="1" i="1" dirty="0" err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CrO</a:t>
            </a:r>
            <a:r>
              <a:rPr lang="ru-RU" sz="26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4</a:t>
            </a:r>
            <a:r>
              <a:rPr lang="ru-RU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Н</a:t>
            </a:r>
            <a:r>
              <a:rPr lang="ru-RU" sz="26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</a:t>
            </a:r>
            <a:endParaRPr lang="ru-RU" sz="2600" b="1" i="1" dirty="0">
              <a:solidFill>
                <a:srgbClr val="FF0000"/>
              </a:solidFill>
              <a:latin typeface="Calibri" pitchFamily="34" charset="0"/>
            </a:endParaRPr>
          </a:p>
          <a:p>
            <a:pPr eaLnBrk="0" hangingPunct="0"/>
            <a:r>
              <a:rPr lang="ru-RU" sz="2600" b="1" dirty="0">
                <a:latin typeface="Calibri" pitchFamily="34" charset="0"/>
                <a:cs typeface="Times New Roman" pitchFamily="18" charset="0"/>
              </a:rPr>
              <a:t>Равновесие   в   системе   хромат-дихромат   можно   представить   следующими </a:t>
            </a:r>
            <a:r>
              <a:rPr lang="ru-RU" sz="2600" b="1" dirty="0" err="1">
                <a:latin typeface="Calibri" pitchFamily="34" charset="0"/>
                <a:cs typeface="Times New Roman" pitchFamily="18" charset="0"/>
              </a:rPr>
              <a:t>уравнениеми</a:t>
            </a:r>
            <a:r>
              <a:rPr lang="ru-RU" sz="2600" b="1" dirty="0">
                <a:latin typeface="Calibri" pitchFamily="34" charset="0"/>
                <a:cs typeface="Times New Roman" pitchFamily="18" charset="0"/>
              </a:rPr>
              <a:t>:</a:t>
            </a:r>
            <a:endParaRPr lang="ru-RU" sz="2600" b="1" dirty="0">
              <a:latin typeface="Calibri" pitchFamily="34" charset="0"/>
            </a:endParaRPr>
          </a:p>
          <a:p>
            <a:pPr eaLnBrk="0" hangingPunct="0"/>
            <a:r>
              <a:rPr lang="ru-RU" sz="2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600" b="1" i="1" dirty="0" smtClean="0">
                <a:solidFill>
                  <a:srgbClr val="FF0000"/>
                </a:solidFill>
                <a:cs typeface="Times New Roman" pitchFamily="18" charset="0"/>
              </a:rPr>
              <a:t>С</a:t>
            </a:r>
            <a:r>
              <a:rPr lang="en-US" sz="2600" b="1" i="1" dirty="0" smtClean="0">
                <a:solidFill>
                  <a:srgbClr val="FF0000"/>
                </a:solidFill>
                <a:cs typeface="Times New Roman" pitchFamily="18" charset="0"/>
              </a:rPr>
              <a:t>r</a:t>
            </a:r>
            <a:r>
              <a:rPr lang="ru-RU" sz="2600" b="1" i="1" dirty="0" smtClean="0">
                <a:solidFill>
                  <a:srgbClr val="FF0000"/>
                </a:solidFill>
                <a:cs typeface="Times New Roman" pitchFamily="18" charset="0"/>
              </a:rPr>
              <a:t>О</a:t>
            </a:r>
            <a:r>
              <a:rPr lang="ru-RU" sz="26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4</a:t>
            </a:r>
            <a:r>
              <a:rPr lang="ru-RU" sz="2600" b="1" i="1" baseline="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2-</a:t>
            </a:r>
            <a:r>
              <a:rPr lang="ru-RU" sz="26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+ 2Н</a:t>
            </a:r>
            <a:r>
              <a:rPr lang="ru-RU" sz="2600" b="1" i="1" baseline="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+</a:t>
            </a:r>
            <a:r>
              <a:rPr lang="ru-RU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= </a:t>
            </a:r>
            <a:r>
              <a:rPr lang="ru-RU" sz="26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26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26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6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</a:t>
            </a:r>
            <a:r>
              <a:rPr lang="ru-RU" sz="26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7</a:t>
            </a:r>
            <a:r>
              <a:rPr lang="ru-RU" sz="2600" b="1" i="1" baseline="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2-</a:t>
            </a:r>
            <a:r>
              <a:rPr lang="ru-RU" sz="26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+ Н</a:t>
            </a:r>
            <a:r>
              <a:rPr lang="ru-RU" sz="26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 </a:t>
            </a:r>
            <a:endParaRPr lang="ru-RU" sz="2600" b="1" i="1" dirty="0">
              <a:solidFill>
                <a:srgbClr val="FF0000"/>
              </a:solidFill>
              <a:latin typeface="Calibri" pitchFamily="34" charset="0"/>
            </a:endParaRPr>
          </a:p>
          <a:p>
            <a:pPr eaLnBrk="0" hangingPunct="0"/>
            <a:r>
              <a:rPr lang="ru-RU" sz="26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26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26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6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</a:t>
            </a:r>
            <a:r>
              <a:rPr lang="ru-RU" sz="26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7</a:t>
            </a:r>
            <a:r>
              <a:rPr lang="ru-RU" sz="2600" b="1" i="1" baseline="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2-</a:t>
            </a:r>
            <a:r>
              <a:rPr lang="ru-RU" sz="26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+ 2ОН</a:t>
            </a:r>
            <a:r>
              <a:rPr lang="ru-RU" sz="2600" b="1" i="1" baseline="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-</a:t>
            </a:r>
            <a:r>
              <a:rPr lang="ru-RU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= 2 </a:t>
            </a:r>
            <a:r>
              <a:rPr lang="en-US" sz="2600" b="1" i="1" dirty="0" err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CrO</a:t>
            </a:r>
            <a:r>
              <a:rPr lang="en-US" sz="26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6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4</a:t>
            </a:r>
            <a:r>
              <a:rPr lang="ru-RU" sz="2600" b="1" i="1" baseline="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2-</a:t>
            </a:r>
            <a:r>
              <a:rPr lang="ru-RU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Н</a:t>
            </a:r>
            <a:r>
              <a:rPr lang="ru-RU" sz="26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6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</a:t>
            </a:r>
            <a:endParaRPr lang="ru-RU" sz="2600" b="1" i="1" dirty="0">
              <a:solidFill>
                <a:srgbClr val="FF0000"/>
              </a:solidFill>
              <a:latin typeface="Calibri" pitchFamily="34" charset="0"/>
            </a:endParaRPr>
          </a:p>
          <a:p>
            <a:pPr eaLnBrk="0" hangingPunct="0"/>
            <a:r>
              <a:rPr lang="en-US" sz="2400" dirty="0">
                <a:latin typeface="Calibri" pitchFamily="34" charset="0"/>
                <a:cs typeface="Times New Roman" pitchFamily="18" charset="0"/>
              </a:rPr>
              <a:t> </a:t>
            </a:r>
            <a:endParaRPr lang="ru-RU" sz="1200" dirty="0">
              <a:latin typeface="Calibri" pitchFamily="34" charset="0"/>
            </a:endParaRPr>
          </a:p>
          <a:p>
            <a:pPr eaLnBrk="0" hangingPunct="0"/>
            <a:r>
              <a:rPr lang="ru-RU" sz="3200" b="1" i="1" u="sng" dirty="0">
                <a:latin typeface="Calibri" pitchFamily="34" charset="0"/>
                <a:cs typeface="Times New Roman" pitchFamily="18" charset="0"/>
              </a:rPr>
              <a:t>Для соединений хрома характерны </a:t>
            </a:r>
            <a:r>
              <a:rPr lang="ru-RU" sz="3200" b="1" i="1" u="sng" dirty="0" err="1">
                <a:latin typeface="Calibri" pitchFamily="34" charset="0"/>
                <a:cs typeface="Times New Roman" pitchFamily="18" charset="0"/>
              </a:rPr>
              <a:t>окислительно</a:t>
            </a:r>
            <a:r>
              <a:rPr lang="ru-RU" sz="3200" b="1" i="1" u="sng" dirty="0">
                <a:latin typeface="Calibri" pitchFamily="34" charset="0"/>
                <a:cs typeface="Times New Roman" pitchFamily="18" charset="0"/>
              </a:rPr>
              <a:t> - восстановительные реакции.</a:t>
            </a:r>
            <a:endParaRPr lang="ru-RU" sz="4400" b="1" i="1" u="sng" dirty="0">
              <a:latin typeface="Calibri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0000FF"/>
                </a:solidFill>
              </a:rPr>
              <a:t>Функции хрома в жизни человека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2562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800" b="1" smtClean="0">
                <a:solidFill>
                  <a:srgbClr val="FFFF00"/>
                </a:solidFill>
              </a:rPr>
              <a:t>Основная роль хрома в организме - это регуляция сахара в крови.</a:t>
            </a:r>
            <a:endParaRPr lang="en-US" sz="1800" b="1" smtClean="0">
              <a:solidFill>
                <a:srgbClr val="FFFF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500" b="1" smtClean="0"/>
              <a:t>Хром работает вместе с инсулином по </a:t>
            </a:r>
            <a:endParaRPr lang="en-US" sz="1500" b="1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500" b="1" smtClean="0"/>
              <a:t>перемещению сахара из крови в ткани </a:t>
            </a:r>
            <a:endParaRPr lang="en-US" sz="1500" b="1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500" b="1" smtClean="0"/>
              <a:t>организма для использования или сох</a:t>
            </a:r>
            <a:r>
              <a:rPr lang="en-US" sz="1500" b="1" smtClean="0"/>
              <a:t>-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500" b="1" smtClean="0"/>
              <a:t>ранения. Этот микроэлемент настолько </a:t>
            </a:r>
            <a:endParaRPr lang="en-US" sz="1500" b="1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500" b="1" smtClean="0"/>
              <a:t>важен для переносимости сахара, что </a:t>
            </a:r>
            <a:endParaRPr lang="en-US" sz="1500" b="1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500" b="1" smtClean="0"/>
              <a:t>сильная его недостаточность приводит </a:t>
            </a:r>
            <a:endParaRPr lang="en-US" sz="1500" b="1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500" b="1" smtClean="0"/>
              <a:t>к развитию диабетоподобного заболевания</a:t>
            </a:r>
            <a:r>
              <a:rPr lang="ru-RU" sz="1600" b="1" smtClean="0"/>
              <a:t>.</a:t>
            </a:r>
            <a:endParaRPr lang="en-US" sz="1600" b="1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z="1600" b="1" smtClean="0"/>
          </a:p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sz="1500" b="1" smtClean="0"/>
              <a:t>                                                                                   </a:t>
            </a:r>
            <a:r>
              <a:rPr lang="ru-RU" sz="1500" b="1" smtClean="0"/>
              <a:t>Уровень хрома снижается при дет</a:t>
            </a:r>
            <a:r>
              <a:rPr lang="en-US" sz="1500" b="1" smtClean="0"/>
              <a:t>-                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sz="1500" b="1" smtClean="0"/>
              <a:t>                                                                                   </a:t>
            </a:r>
            <a:r>
              <a:rPr lang="ru-RU" sz="1500" b="1" smtClean="0"/>
              <a:t>ском диабете, при коронарном арте</a:t>
            </a:r>
            <a:r>
              <a:rPr lang="en-US" sz="1500" b="1" smtClean="0"/>
              <a:t>-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sz="1500" b="1" smtClean="0"/>
              <a:t>                                                                                   </a:t>
            </a:r>
            <a:r>
              <a:rPr lang="ru-RU" sz="1500" b="1" smtClean="0"/>
              <a:t>риальном заболевании (склерозиро</a:t>
            </a:r>
            <a:r>
              <a:rPr lang="en-US" sz="1500" b="1" smtClean="0"/>
              <a:t>-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sz="1500" b="1" smtClean="0"/>
              <a:t>                                                                                   </a:t>
            </a:r>
            <a:r>
              <a:rPr lang="ru-RU" sz="1500" b="1" smtClean="0"/>
              <a:t>вании артерий, ведущим к сердцу).</a:t>
            </a:r>
            <a:endParaRPr lang="en-US" sz="1500" b="1" smtClean="0"/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FontTx/>
              <a:buNone/>
              <a:defRPr/>
            </a:pPr>
            <a:endParaRPr lang="en-US" sz="1700" b="1" smtClean="0"/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FontTx/>
              <a:buNone/>
              <a:defRPr/>
            </a:pPr>
            <a:r>
              <a:rPr lang="ru-RU" sz="1700" b="1" smtClean="0"/>
              <a:t>Хром необходим для нормального </a:t>
            </a:r>
            <a:endParaRPr lang="en-US" sz="1700" b="1" smtClean="0"/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FontTx/>
              <a:buNone/>
              <a:defRPr/>
            </a:pPr>
            <a:r>
              <a:rPr lang="ru-RU" sz="1700" b="1" smtClean="0"/>
              <a:t>метаболизма жиров («сжигания жиров») </a:t>
            </a:r>
            <a:endParaRPr lang="en-US" sz="1700" b="1" smtClean="0"/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FontTx/>
              <a:buNone/>
              <a:defRPr/>
            </a:pPr>
            <a:r>
              <a:rPr lang="ru-RU" sz="1700" b="1" smtClean="0"/>
              <a:t>в организме и его недостаток однозначно </a:t>
            </a:r>
            <a:endParaRPr lang="en-US" sz="1700" b="1" smtClean="0"/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Tx/>
              <a:buFontTx/>
              <a:buNone/>
              <a:defRPr/>
            </a:pPr>
            <a:r>
              <a:rPr lang="ru-RU" sz="1700" b="1" smtClean="0"/>
              <a:t>ведет к излишнему весу, ожирению.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endParaRPr lang="en-US" sz="1700" b="1" smtClean="0"/>
          </a:p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endParaRPr lang="ru-RU" sz="1500" b="1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500" b="1" smtClean="0"/>
          </a:p>
        </p:txBody>
      </p:sp>
    </p:spTree>
  </p:cSld>
  <p:clrMapOvr>
    <a:masterClrMapping/>
  </p:clrMapOvr>
  <p:transition spd="slow" advClick="0" advTm="20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6"/>
          <p:cNvSpPr>
            <a:spLocks noChangeArrowheads="1"/>
          </p:cNvSpPr>
          <p:nvPr/>
        </p:nvSpPr>
        <p:spPr bwMode="auto">
          <a:xfrm>
            <a:off x="1115616" y="692696"/>
            <a:ext cx="694826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Электронная формула</a:t>
            </a:r>
          </a:p>
          <a:p>
            <a:endParaRPr lang="ru-RU" sz="4000" b="1" dirty="0">
              <a:latin typeface="Calibri" pitchFamily="34" charset="0"/>
            </a:endParaRPr>
          </a:p>
          <a:p>
            <a:endParaRPr lang="ru-RU" sz="4000" b="1" dirty="0" smtClean="0">
              <a:latin typeface="Calibri" pitchFamily="34" charset="0"/>
            </a:endParaRPr>
          </a:p>
          <a:p>
            <a:r>
              <a:rPr lang="en-US" sz="4000" b="1" dirty="0" smtClean="0">
                <a:solidFill>
                  <a:srgbClr val="FF0000"/>
                </a:solidFill>
                <a:latin typeface="Calibri" pitchFamily="34" charset="0"/>
              </a:rPr>
              <a:t>Cr</a:t>
            </a:r>
            <a:r>
              <a:rPr lang="ru-RU" sz="40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4000" b="1" baseline="-25000" dirty="0">
                <a:solidFill>
                  <a:srgbClr val="FF0000"/>
                </a:solidFill>
                <a:latin typeface="Calibri" pitchFamily="34" charset="0"/>
              </a:rPr>
              <a:t>+</a:t>
            </a:r>
            <a:r>
              <a:rPr lang="ru-RU" sz="4000" b="1" baseline="-25000" dirty="0" smtClean="0">
                <a:solidFill>
                  <a:srgbClr val="FF0000"/>
                </a:solidFill>
                <a:latin typeface="Calibri" pitchFamily="34" charset="0"/>
              </a:rPr>
              <a:t>24</a:t>
            </a:r>
          </a:p>
          <a:p>
            <a:endParaRPr lang="ru-RU" sz="40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40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4000" b="1" dirty="0">
                <a:solidFill>
                  <a:srgbClr val="FF0000"/>
                </a:solidFill>
                <a:latin typeface="Calibri" pitchFamily="34" charset="0"/>
              </a:rPr>
              <a:t>1s</a:t>
            </a:r>
            <a:r>
              <a:rPr lang="en-US" sz="4000" b="1" baseline="30000" dirty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4000" b="1" dirty="0">
                <a:solidFill>
                  <a:srgbClr val="FF0000"/>
                </a:solidFill>
                <a:latin typeface="Calibri" pitchFamily="34" charset="0"/>
              </a:rPr>
              <a:t>|2s</a:t>
            </a:r>
            <a:r>
              <a:rPr lang="en-US" sz="4000" b="1" baseline="30000" dirty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4000" b="1" dirty="0">
                <a:solidFill>
                  <a:srgbClr val="FF0000"/>
                </a:solidFill>
                <a:latin typeface="Calibri" pitchFamily="34" charset="0"/>
              </a:rPr>
              <a:t>2p</a:t>
            </a:r>
            <a:r>
              <a:rPr lang="en-US" sz="4000" b="1" baseline="30000" dirty="0">
                <a:solidFill>
                  <a:srgbClr val="FF0000"/>
                </a:solidFill>
                <a:latin typeface="Calibri" pitchFamily="34" charset="0"/>
              </a:rPr>
              <a:t>6</a:t>
            </a:r>
            <a:r>
              <a:rPr lang="en-US" sz="4000" b="1" dirty="0">
                <a:solidFill>
                  <a:srgbClr val="FF0000"/>
                </a:solidFill>
                <a:latin typeface="Calibri" pitchFamily="34" charset="0"/>
              </a:rPr>
              <a:t>|3s</a:t>
            </a:r>
            <a:r>
              <a:rPr lang="en-US" sz="4000" b="1" baseline="30000" dirty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4000" b="1" dirty="0">
                <a:solidFill>
                  <a:srgbClr val="FF0000"/>
                </a:solidFill>
                <a:latin typeface="Calibri" pitchFamily="34" charset="0"/>
              </a:rPr>
              <a:t>3p</a:t>
            </a:r>
            <a:r>
              <a:rPr lang="en-US" sz="4000" b="1" baseline="30000" dirty="0">
                <a:solidFill>
                  <a:srgbClr val="FF0000"/>
                </a:solidFill>
                <a:latin typeface="Calibri" pitchFamily="34" charset="0"/>
              </a:rPr>
              <a:t>6</a:t>
            </a:r>
            <a:r>
              <a:rPr lang="en-US" sz="4000" b="1" dirty="0">
                <a:solidFill>
                  <a:srgbClr val="FF0000"/>
                </a:solidFill>
                <a:latin typeface="Calibri" pitchFamily="34" charset="0"/>
              </a:rPr>
              <a:t>3d</a:t>
            </a:r>
            <a:r>
              <a:rPr lang="en-US" sz="4000" b="1" baseline="30000" dirty="0">
                <a:solidFill>
                  <a:srgbClr val="FF0000"/>
                </a:solidFill>
                <a:latin typeface="Calibri" pitchFamily="34" charset="0"/>
              </a:rPr>
              <a:t>5</a:t>
            </a:r>
            <a:r>
              <a:rPr lang="en-US" sz="4000" b="1" dirty="0">
                <a:solidFill>
                  <a:srgbClr val="FF0000"/>
                </a:solidFill>
                <a:latin typeface="Calibri" pitchFamily="34" charset="0"/>
              </a:rPr>
              <a:t>|4s</a:t>
            </a:r>
            <a:r>
              <a:rPr lang="en-US" sz="4000" b="1" baseline="30000" dirty="0">
                <a:solidFill>
                  <a:srgbClr val="FF0000"/>
                </a:solidFill>
                <a:latin typeface="Calibri" pitchFamily="34" charset="0"/>
              </a:rPr>
              <a:t>1</a:t>
            </a:r>
            <a:endParaRPr lang="en-US" sz="40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8" name="Rectangle 38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0000FF"/>
                </a:solidFill>
              </a:rPr>
              <a:t>История открытия</a:t>
            </a:r>
          </a:p>
        </p:txBody>
      </p:sp>
      <p:sp>
        <p:nvSpPr>
          <p:cNvPr id="10280" name="Rectangle 40"/>
          <p:cNvSpPr>
            <a:spLocks noGrp="1" noChangeArrowheads="1"/>
          </p:cNvSpPr>
          <p:nvPr>
            <p:ph type="body" sz="half" idx="2"/>
          </p:nvPr>
        </p:nvSpPr>
        <p:spPr>
          <a:xfrm>
            <a:off x="4067175" y="1341438"/>
            <a:ext cx="4897438" cy="52562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600" smtClean="0"/>
              <a:t>В 1797 г. французский химик Л. Вокелен впервые исследовал красноватый, тяжелый минерал крокоизит, попавший в его руки из далекой Сибири.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/>
              <a:t>     Крокоизит, чаще называемый крокоитом (от греческого "крокос" - шафран), -редкий минерал, найденный на Урале в 40-х года XVIII в. и описанный М. В. Ломоносовым. Затем он был найден в Сибири петербургским профессором химии И. Леманом в 1762 г. От него попал к Вокелену, который открыл в сибирском минерале соединение нового элемента.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/>
              <a:t>     Выделить этот элемент в чистом виде он не смог. Пораженный разнообразием окрасок, образуемых разными соединениями вновь открытого элемента, Вокелен назвал его хромом (от греческого слова "хрома" - цвет, краска). В сравнительно чистом виде новый элемент был выделен в 1799 г. Ф. Тассером. Он представлял собой серо-стальной металл с серебристыми блестками в изломе, тугоплавкий (температура плавления 1800° С), не окисляющийся при обычных условиях, с плотностью, почти равной плотности железа. </a:t>
            </a:r>
          </a:p>
        </p:txBody>
      </p:sp>
      <p:sp>
        <p:nvSpPr>
          <p:cNvPr id="7172" name="Rectangle 41"/>
          <p:cNvSpPr>
            <a:spLocks noChangeArrowheads="1"/>
          </p:cNvSpPr>
          <p:nvPr/>
        </p:nvSpPr>
        <p:spPr bwMode="auto">
          <a:xfrm>
            <a:off x="-90488" y="2444750"/>
            <a:ext cx="876301" cy="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7173" name="Picture 92" descr="Chrom_1[1]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" y="1916832"/>
            <a:ext cx="4139951" cy="4248471"/>
          </a:xfrm>
        </p:spPr>
      </p:pic>
    </p:spTree>
  </p:cSld>
  <p:clrMapOvr>
    <a:masterClrMapping/>
  </p:clrMapOvr>
  <p:transition spd="slow" advClick="0"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2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2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8" grpId="0"/>
      <p:bldP spid="1028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0000FF"/>
                </a:solidFill>
              </a:rPr>
              <a:t>Месторождения хрома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37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1800" smtClean="0"/>
              <a:t>В земной коре хрома довольно много – 0,02%. Хромовая руда носит название хромитов или хромистого железняка (потому, что почти всегда содержит и железо).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800" smtClean="0"/>
              <a:t>Наша страна обладает огромными запасами хромитов. Одно из самых больших месторождений находится в Казахстане, в районе Актюбинска; оно открыто в 1936 г. Значительные запасы хромовых руд есть и на Урале.</a:t>
            </a:r>
            <a:endParaRPr lang="en-US" sz="1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1800" smtClean="0"/>
              <a:t>Большими запасами хромитов располагают Куба, Югославия, многие страны Азии и Африки.</a:t>
            </a:r>
          </a:p>
        </p:txBody>
      </p:sp>
      <p:pic>
        <p:nvPicPr>
          <p:cNvPr id="12292" name="Picture 5" descr="Картинка 14 из 2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3860800"/>
            <a:ext cx="4319587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7" descr="Картинка 2 из 9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2263" y="3860800"/>
            <a:ext cx="3889375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2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62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62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5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Получение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Хром получают в промышленности из оксида хрома(</a:t>
            </a:r>
            <a:r>
              <a:rPr lang="en-US" dirty="0" smtClean="0"/>
              <a:t>III) </a:t>
            </a:r>
            <a:r>
              <a:rPr lang="ru-RU" dirty="0" smtClean="0"/>
              <a:t>методом алюминотермии: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Cr2O3+2Al=Al2O3+2Cr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7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0825" y="0"/>
            <a:ext cx="62729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Физические свойства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323850" y="1052513"/>
            <a:ext cx="8027988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 i="1">
                <a:latin typeface="Calibri" pitchFamily="34" charset="0"/>
                <a:cs typeface="Times New Roman" pitchFamily="18" charset="0"/>
              </a:rPr>
              <a:t>Хром - серебристо-белый металл. Температура плавления 1890</a:t>
            </a:r>
            <a:r>
              <a:rPr lang="ru-RU" sz="3200" b="1" i="1" baseline="30000">
                <a:latin typeface="Calibri" pitchFamily="34" charset="0"/>
                <a:cs typeface="Times New Roman" pitchFamily="18" charset="0"/>
              </a:rPr>
              <a:t>о</a:t>
            </a:r>
            <a:r>
              <a:rPr lang="ru-RU" sz="3200" b="1" i="1">
                <a:latin typeface="Calibri" pitchFamily="34" charset="0"/>
                <a:cs typeface="Times New Roman" pitchFamily="18" charset="0"/>
              </a:rPr>
              <a:t>С, плотность 7,19 г/см</a:t>
            </a:r>
            <a:r>
              <a:rPr lang="ru-RU" sz="3200" b="1" i="1" baseline="30000">
                <a:latin typeface="Calibri" pitchFamily="34" charset="0"/>
                <a:cs typeface="Times New Roman" pitchFamily="18" charset="0"/>
              </a:rPr>
              <a:t>3</a:t>
            </a:r>
            <a:r>
              <a:rPr lang="ru-RU" sz="3200" b="1" i="1">
                <a:latin typeface="Calibri" pitchFamily="34" charset="0"/>
                <a:cs typeface="Times New Roman" pitchFamily="18" charset="0"/>
              </a:rPr>
              <a:t>. Чистый хром достаточно пластичен, а технический - самый твёрдый из всех металлов.</a:t>
            </a:r>
            <a:endParaRPr lang="ru-RU" sz="1600" b="1" i="1">
              <a:latin typeface="Calibri" pitchFamily="34" charset="0"/>
            </a:endParaRPr>
          </a:p>
          <a:p>
            <a:pPr eaLnBrk="0" hangingPunct="0"/>
            <a:r>
              <a:rPr lang="ru-RU" sz="3200" b="1" i="1">
                <a:latin typeface="Calibri" pitchFamily="34" charset="0"/>
                <a:cs typeface="Times New Roman" pitchFamily="18" charset="0"/>
              </a:rPr>
              <a:t>Природный хром состоит из смеси пяти изотопов с массовыми числами 50, 52, 53, 54 ,56</a:t>
            </a:r>
            <a:r>
              <a:rPr lang="ru-RU" sz="3200">
                <a:latin typeface="Calibri" pitchFamily="34" charset="0"/>
                <a:cs typeface="Times New Roman" pitchFamily="18" charset="0"/>
              </a:rPr>
              <a:t>.</a:t>
            </a:r>
            <a:endParaRPr lang="ru-RU" sz="1600">
              <a:latin typeface="Calibri" pitchFamily="34" charset="0"/>
            </a:endParaRPr>
          </a:p>
          <a:p>
            <a:pPr eaLnBrk="0" hangingPunct="0"/>
            <a:r>
              <a:rPr lang="en-US" sz="1200">
                <a:latin typeface="Calibri" pitchFamily="34" charset="0"/>
                <a:cs typeface="Times New Roman" pitchFamily="18" charset="0"/>
              </a:rPr>
              <a:t> 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4"/>
          <p:cNvSpPr>
            <a:spLocks noChangeArrowheads="1"/>
          </p:cNvSpPr>
          <p:nvPr/>
        </p:nvSpPr>
        <p:spPr bwMode="auto">
          <a:xfrm>
            <a:off x="684213" y="333375"/>
            <a:ext cx="6767512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Химические свойства</a:t>
            </a: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395288" y="579944"/>
            <a:ext cx="8353425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en-US" sz="2400" b="1" i="1" dirty="0" smtClean="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latin typeface="Calibri" pitchFamily="34" charset="0"/>
                <a:cs typeface="Times New Roman" pitchFamily="18" charset="0"/>
              </a:rPr>
              <a:t>Хром </a:t>
            </a:r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химически </a:t>
            </a:r>
            <a:r>
              <a:rPr lang="ru-RU" sz="2400" b="1" i="1" u="sng" dirty="0">
                <a:latin typeface="Calibri" pitchFamily="34" charset="0"/>
                <a:cs typeface="Times New Roman" pitchFamily="18" charset="0"/>
              </a:rPr>
              <a:t>малоактивен.</a:t>
            </a:r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 В обычных условиях он реагирует только с фтором (из неметаллов), образуя смесь фторидов.</a:t>
            </a:r>
            <a:endParaRPr lang="ru-RU" sz="1200" b="1" i="1" dirty="0">
              <a:latin typeface="Calibri" pitchFamily="34" charset="0"/>
            </a:endParaRPr>
          </a:p>
          <a:p>
            <a:pPr algn="ctr" eaLnBrk="0" hangingPunct="0"/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При высокой температуре хром горит в кислороде, образуя оксид </a:t>
            </a:r>
            <a:r>
              <a:rPr lang="ru-RU" sz="2400" b="1" i="1" dirty="0" smtClean="0"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2400" b="1" i="1" dirty="0" smtClean="0"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2400" b="1" i="1" baseline="-30000" dirty="0" smtClean="0"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latin typeface="Calibri" pitchFamily="34" charset="0"/>
                <a:cs typeface="Times New Roman" pitchFamily="18" charset="0"/>
              </a:rPr>
              <a:t>Оз</a:t>
            </a:r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.</a:t>
            </a:r>
            <a:endParaRPr lang="ru-RU" sz="1200" b="1" i="1" dirty="0">
              <a:latin typeface="Calibri" pitchFamily="34" charset="0"/>
            </a:endParaRPr>
          </a:p>
          <a:p>
            <a:pPr algn="ctr" eaLnBrk="0" hangingPunct="0"/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t</a:t>
            </a:r>
            <a:r>
              <a:rPr lang="en-US" sz="2400" b="1" i="1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1200" b="1" i="1" dirty="0">
              <a:solidFill>
                <a:srgbClr val="FF0000"/>
              </a:solidFill>
            </a:endParaRPr>
          </a:p>
          <a:p>
            <a:pPr algn="ctr" eaLnBrk="0" hangingPunct="0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i="1" dirty="0" smtClean="0">
                <a:solidFill>
                  <a:srgbClr val="FF0000"/>
                </a:solidFill>
                <a:cs typeface="Times New Roman" pitchFamily="18" charset="0"/>
              </a:rPr>
              <a:t>С</a:t>
            </a:r>
            <a:r>
              <a:rPr lang="en-US" sz="2400" b="1" i="1" dirty="0" smtClean="0">
                <a:solidFill>
                  <a:srgbClr val="FF0000"/>
                </a:solidFill>
                <a:cs typeface="Times New Roman" pitchFamily="18" charset="0"/>
              </a:rPr>
              <a:t>r</a:t>
            </a:r>
            <a:r>
              <a:rPr lang="ru-RU" sz="2400" b="1" i="1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cs typeface="Times New Roman" pitchFamily="18" charset="0"/>
              </a:rPr>
              <a:t>+ ЗО</a:t>
            </a:r>
            <a:r>
              <a:rPr lang="ru-RU" sz="24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= </a:t>
            </a:r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2С</a:t>
            </a:r>
            <a:r>
              <a:rPr lang="en-US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24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</a:t>
            </a:r>
            <a:r>
              <a:rPr lang="ru-RU" sz="24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3</a:t>
            </a:r>
            <a:endParaRPr lang="ru-RU" sz="3600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467544" y="3501008"/>
            <a:ext cx="8264525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 i="1" dirty="0">
                <a:latin typeface="Calibri" pitchFamily="34" charset="0"/>
                <a:cs typeface="Times New Roman" pitchFamily="18" charset="0"/>
              </a:rPr>
              <a:t>Металлический</a:t>
            </a:r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 хром при нагревании реагирует с галогенами, </a:t>
            </a:r>
            <a:r>
              <a:rPr lang="ru-RU" sz="2400" b="1" i="1" dirty="0" err="1">
                <a:latin typeface="Calibri" pitchFamily="34" charset="0"/>
                <a:cs typeface="Times New Roman" pitchFamily="18" charset="0"/>
              </a:rPr>
              <a:t>галогено-водородами</a:t>
            </a:r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, серой, азотом, фосфором, углём, кремнием и бором.</a:t>
            </a:r>
            <a:endParaRPr lang="ru-RU" sz="1200" b="1" i="1" dirty="0">
              <a:latin typeface="Calibri" pitchFamily="34" charset="0"/>
            </a:endParaRPr>
          </a:p>
          <a:p>
            <a:pPr algn="ctr" eaLnBrk="0" hangingPunct="0"/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Cr + 2HF = CrF</a:t>
            </a:r>
            <a:r>
              <a:rPr lang="en-US" sz="2400" b="1" i="1" baseline="-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400" b="1" i="1" dirty="0">
                <a:solidFill>
                  <a:srgbClr val="FF0000"/>
                </a:solidFill>
                <a:cs typeface="Times New Roman" pitchFamily="18" charset="0"/>
              </a:rPr>
              <a:t>Н</a:t>
            </a:r>
            <a:r>
              <a:rPr lang="en-US" sz="24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endParaRPr lang="ru-RU" sz="1200" b="1" i="1" dirty="0">
              <a:solidFill>
                <a:srgbClr val="FF0000"/>
              </a:solidFill>
              <a:latin typeface="Calibri" pitchFamily="34" charset="0"/>
            </a:endParaRPr>
          </a:p>
          <a:p>
            <a:pPr algn="ctr" eaLnBrk="0" hangingPunct="0"/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2Cr + N</a:t>
            </a:r>
            <a:r>
              <a:rPr lang="en-US" sz="24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= 2CrN</a:t>
            </a:r>
            <a:endParaRPr lang="ru-RU" sz="1200" b="1" i="1" dirty="0">
              <a:solidFill>
                <a:srgbClr val="FF0000"/>
              </a:solidFill>
              <a:latin typeface="Calibri" pitchFamily="34" charset="0"/>
            </a:endParaRPr>
          </a:p>
          <a:p>
            <a:pPr algn="ctr" eaLnBrk="0" hangingPunct="0"/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2Cr + 3S = Cr</a:t>
            </a:r>
            <a:r>
              <a:rPr lang="en-US" sz="24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S</a:t>
            </a:r>
            <a:r>
              <a:rPr lang="en-US" sz="24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3</a:t>
            </a:r>
            <a:endParaRPr lang="ru-RU" sz="1200" b="1" i="1" dirty="0">
              <a:solidFill>
                <a:srgbClr val="FF0000"/>
              </a:solidFill>
              <a:latin typeface="Calibri" pitchFamily="34" charset="0"/>
            </a:endParaRPr>
          </a:p>
          <a:p>
            <a:pPr algn="ctr" eaLnBrk="0" hangingPunct="0"/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Cr + Si = </a:t>
            </a:r>
            <a:r>
              <a:rPr lang="en-US" sz="2400" b="1" i="1" dirty="0" err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CrSi</a:t>
            </a:r>
            <a:endParaRPr lang="en-US" sz="3600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"/>
          <p:cNvSpPr>
            <a:spLocks noChangeArrowheads="1"/>
          </p:cNvSpPr>
          <p:nvPr/>
        </p:nvSpPr>
        <p:spPr bwMode="auto">
          <a:xfrm>
            <a:off x="1403648" y="1844824"/>
            <a:ext cx="6588125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Раскалённый хром реагирует с парами воды:</a:t>
            </a:r>
            <a:endParaRPr lang="ru-RU" sz="1200" b="1" i="1" dirty="0">
              <a:latin typeface="Calibri" pitchFamily="34" charset="0"/>
            </a:endParaRPr>
          </a:p>
          <a:p>
            <a:pPr eaLnBrk="0" hangingPunct="0"/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FF0000"/>
                </a:solidFill>
                <a:cs typeface="Times New Roman" pitchFamily="18" charset="0"/>
              </a:rPr>
              <a:t>С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ЗН</a:t>
            </a:r>
            <a:r>
              <a:rPr lang="ru-RU" sz="24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 = </a:t>
            </a:r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24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</a:t>
            </a:r>
            <a:r>
              <a:rPr lang="ru-RU" sz="2400" b="1" i="1" baseline="-30000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3</a:t>
            </a:r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+ ЗН</a:t>
            </a:r>
            <a:r>
              <a:rPr lang="ru-RU" sz="24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endParaRPr lang="ru-RU" sz="1200" b="1" i="1" dirty="0">
              <a:solidFill>
                <a:srgbClr val="FF0000"/>
              </a:solidFill>
              <a:latin typeface="Calibri" pitchFamily="34" charset="0"/>
            </a:endParaRPr>
          </a:p>
          <a:p>
            <a:pPr eaLnBrk="0" hangingPunct="0"/>
            <a:r>
              <a:rPr lang="en-US" sz="2400" b="1" i="1" dirty="0">
                <a:latin typeface="Calibri" pitchFamily="34" charset="0"/>
                <a:cs typeface="Times New Roman" pitchFamily="18" charset="0"/>
              </a:rPr>
              <a:t> </a:t>
            </a:r>
            <a:endParaRPr lang="ru-RU" sz="1200" b="1" i="1" dirty="0"/>
          </a:p>
          <a:p>
            <a:pPr eaLnBrk="0" hangingPunct="0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2400" b="1" i="1" dirty="0">
                <a:cs typeface="Times New Roman" pitchFamily="18" charset="0"/>
              </a:rPr>
              <a:t>соли хрома (</a:t>
            </a:r>
            <a:r>
              <a:rPr lang="en-US" sz="2400" b="1" i="1" dirty="0">
                <a:latin typeface="Calibri" pitchFamily="34" charset="0"/>
                <a:cs typeface="Times New Roman" pitchFamily="18" charset="0"/>
              </a:rPr>
              <a:t>II</a:t>
            </a:r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), а если реакция протекает на воздухе - соли хрома (</a:t>
            </a:r>
            <a:r>
              <a:rPr lang="en-US" sz="2400" b="1" i="1" dirty="0">
                <a:latin typeface="Calibri" pitchFamily="34" charset="0"/>
                <a:cs typeface="Times New Roman" pitchFamily="18" charset="0"/>
              </a:rPr>
              <a:t>III</a:t>
            </a:r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).</a:t>
            </a:r>
            <a:endParaRPr lang="ru-RU" sz="1200" b="1" i="1" dirty="0">
              <a:latin typeface="Calibri" pitchFamily="34" charset="0"/>
            </a:endParaRPr>
          </a:p>
          <a:p>
            <a:pPr eaLnBrk="0" hangingPunct="0"/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 </a:t>
            </a:r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+ 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HCI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= </a:t>
            </a:r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</a:t>
            </a:r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l</a:t>
            </a:r>
            <a:r>
              <a:rPr lang="ru-RU" sz="24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Н</a:t>
            </a:r>
            <a:r>
              <a:rPr lang="ru-RU" sz="24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endParaRPr lang="ru-RU" sz="1200" b="1" i="1" dirty="0">
              <a:solidFill>
                <a:srgbClr val="FF0000"/>
              </a:solidFill>
              <a:latin typeface="Calibri" pitchFamily="34" charset="0"/>
            </a:endParaRPr>
          </a:p>
          <a:p>
            <a:pPr eaLnBrk="0" hangingPunct="0"/>
            <a:r>
              <a:rPr lang="en-US" sz="2400" b="1" i="1" dirty="0">
                <a:latin typeface="Calibri" pitchFamily="34" charset="0"/>
                <a:cs typeface="Times New Roman" pitchFamily="18" charset="0"/>
              </a:rPr>
              <a:t> </a:t>
            </a:r>
            <a:endParaRPr lang="ru-RU" sz="1200" b="1" i="1" dirty="0">
              <a:latin typeface="Calibri" pitchFamily="34" charset="0"/>
            </a:endParaRPr>
          </a:p>
          <a:p>
            <a:pPr eaLnBrk="0" hangingPunct="0"/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4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Cr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+ 12</a:t>
            </a:r>
            <a:r>
              <a:rPr lang="en-US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HCI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О</a:t>
            </a:r>
            <a:r>
              <a:rPr lang="ru-RU" sz="24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= 4С</a:t>
            </a:r>
            <a:r>
              <a:rPr lang="en-US" sz="2400" b="1" i="1" dirty="0" err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rCl</a:t>
            </a:r>
            <a:r>
              <a:rPr lang="ru-RU" sz="24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3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+ 4Н</a:t>
            </a:r>
            <a:r>
              <a:rPr lang="ru-RU" sz="24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+ 2Н</a:t>
            </a:r>
            <a:r>
              <a:rPr lang="ru-RU" sz="2400" b="1" i="1" baseline="-30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</a:t>
            </a:r>
            <a:endParaRPr lang="ru-RU" sz="1200" b="1" i="1" dirty="0">
              <a:solidFill>
                <a:srgbClr val="FF0000"/>
              </a:solidFill>
              <a:latin typeface="Calibri" pitchFamily="34" charset="0"/>
            </a:endParaRPr>
          </a:p>
          <a:p>
            <a:pPr eaLnBrk="0" hangingPunct="0"/>
            <a:r>
              <a:rPr lang="en-US" sz="1200" dirty="0">
                <a:latin typeface="Calibri" pitchFamily="34" charset="0"/>
                <a:cs typeface="Times New Roman" pitchFamily="18" charset="0"/>
              </a:rPr>
              <a:t> 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очки">
  <a:themeElements>
    <a:clrScheme name="Точки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Точк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очки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463</TotalTime>
  <Words>708</Words>
  <Application>Microsoft Office PowerPoint</Application>
  <PresentationFormat>Экран (4:3)</PresentationFormat>
  <Paragraphs>131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Точки</vt:lpstr>
      <vt:lpstr>Слайд 1</vt:lpstr>
      <vt:lpstr>Слайд 2</vt:lpstr>
      <vt:lpstr>Слайд 3</vt:lpstr>
      <vt:lpstr>История открытия</vt:lpstr>
      <vt:lpstr>Месторождения хрома</vt:lpstr>
      <vt:lpstr>Получение</vt:lpstr>
      <vt:lpstr>Слайд 7</vt:lpstr>
      <vt:lpstr>Слайд 8</vt:lpstr>
      <vt:lpstr>Слайд 9</vt:lpstr>
      <vt:lpstr>Слайд 10</vt:lpstr>
      <vt:lpstr>Слайд 11</vt:lpstr>
      <vt:lpstr>Пищевые источники хрома</vt:lpstr>
      <vt:lpstr>Соединения хрома</vt:lpstr>
      <vt:lpstr>Слайд 14</vt:lpstr>
      <vt:lpstr>Слайд 15</vt:lpstr>
      <vt:lpstr>Слайд 16</vt:lpstr>
      <vt:lpstr>Слайд 17</vt:lpstr>
      <vt:lpstr>Соли хромовых кислот</vt:lpstr>
      <vt:lpstr>Слайд 19</vt:lpstr>
      <vt:lpstr>Слайд 20</vt:lpstr>
      <vt:lpstr>Слайд 21</vt:lpstr>
      <vt:lpstr>Функции хрома в жизни человека</vt:lpstr>
    </vt:vector>
  </TitlesOfParts>
  <Company>505.ru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Элемент хром</dc:title>
  <dc:creator>artnik</dc:creator>
  <cp:lastModifiedBy>Admin</cp:lastModifiedBy>
  <cp:revision>55</cp:revision>
  <dcterms:created xsi:type="dcterms:W3CDTF">2009-11-06T20:06:07Z</dcterms:created>
  <dcterms:modified xsi:type="dcterms:W3CDTF">2013-02-28T17:07:22Z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000800ea07000000000001024140</vt:lpwstr>
  </property>
</Properties>
</file>