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8D62D-7D7E-4CCF-A686-962A1B056522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8B9B6-7BE5-4A5A-A801-08C018EE4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848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4032447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Пущин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И.И.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Деятельность в рамках северного тайного общества.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25926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980728"/>
            <a:ext cx="3455858" cy="4755575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 rot="-60000">
            <a:off x="874825" y="794092"/>
            <a:ext cx="3415315" cy="5443595"/>
          </a:xfrm>
          <a:noFill/>
        </p:spPr>
        <p:txBody>
          <a:bodyPr>
            <a:noAutofit/>
          </a:bodyPr>
          <a:lstStyle/>
          <a:p>
            <a:r>
              <a:rPr lang="ru-RU" b="1" dirty="0"/>
              <a:t>Иван</a:t>
            </a:r>
            <a:r>
              <a:rPr lang="ru-RU" dirty="0"/>
              <a:t> </a:t>
            </a:r>
            <a:r>
              <a:rPr lang="ru-RU" b="1" dirty="0"/>
              <a:t>Иванович</a:t>
            </a:r>
            <a:r>
              <a:rPr lang="ru-RU" dirty="0"/>
              <a:t> </a:t>
            </a:r>
            <a:r>
              <a:rPr lang="ru-RU" b="1" dirty="0" err="1"/>
              <a:t>Пущин</a:t>
            </a:r>
            <a:r>
              <a:rPr lang="ru-RU" dirty="0"/>
              <a:t> — сын сенатора Ивана Петровича Пущина и Александры Михайловны, </a:t>
            </a:r>
            <a:r>
              <a:rPr lang="ru-RU" dirty="0" smtClean="0"/>
              <a:t>ранее </a:t>
            </a:r>
            <a:r>
              <a:rPr lang="ru-RU" dirty="0"/>
              <a:t>Рябининой. Образование получил </a:t>
            </a:r>
            <a:r>
              <a:rPr lang="ru-RU" dirty="0" smtClean="0"/>
              <a:t>в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Царскосельском лицее</a:t>
            </a:r>
            <a:r>
              <a:rPr lang="ru-RU" dirty="0"/>
              <a:t> (1811—1817). Служил в </a:t>
            </a:r>
            <a:r>
              <a:rPr lang="ru-RU" dirty="0" smtClean="0"/>
              <a:t>лейб-гвардии Конной артиллерии. </a:t>
            </a:r>
            <a:r>
              <a:rPr lang="ru-RU" dirty="0"/>
              <a:t> Вскоре после выхода из лицея </a:t>
            </a:r>
            <a:r>
              <a:rPr lang="ru-RU" dirty="0" err="1"/>
              <a:t>Пущин</a:t>
            </a:r>
            <a:r>
              <a:rPr lang="ru-RU" dirty="0"/>
              <a:t> вступил в первое тайное общество (« </a:t>
            </a:r>
            <a:r>
              <a:rPr lang="ru-RU" dirty="0" smtClean="0"/>
              <a:t>Священную артель»), </a:t>
            </a:r>
            <a:r>
              <a:rPr lang="ru-RU" dirty="0"/>
              <a:t>основанное гвардейскими офицерами в 1814 г</a:t>
            </a:r>
            <a:r>
              <a:rPr lang="ru-RU" dirty="0" smtClean="0"/>
              <a:t>.</a:t>
            </a:r>
            <a:r>
              <a:rPr lang="ru-RU" dirty="0"/>
              <a:t> После конфликта с великим князем Михаилом Павловичем оставил военную службу (уволен 26 января 1823 года). С 5.6.1823 служил в Петербургской уголовной палате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146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type="body" sz="half" idx="2"/>
          </p:nvPr>
        </p:nvSpPr>
        <p:spPr>
          <a:xfrm rot="-60000">
            <a:off x="1128496" y="911195"/>
            <a:ext cx="3044952" cy="48131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Пушкин, </a:t>
            </a:r>
            <a:r>
              <a:rPr lang="ru-RU" sz="1600" dirty="0"/>
              <a:t>друг Пущина с лицейских времён, отметил в своём стихотворении «19 октября» (1825):</a:t>
            </a:r>
          </a:p>
          <a:p>
            <a:pPr marL="0" indent="0">
              <a:buNone/>
            </a:pPr>
            <a:r>
              <a:rPr lang="ru-RU" sz="1600" i="1" dirty="0"/>
              <a:t>Ты, освятив тобой избранный </a:t>
            </a:r>
            <a:r>
              <a:rPr lang="ru-RU" sz="1600" i="1" dirty="0" smtClean="0"/>
              <a:t>сан</a:t>
            </a:r>
          </a:p>
          <a:p>
            <a:pPr marL="0" indent="0">
              <a:buNone/>
            </a:pPr>
            <a:r>
              <a:rPr lang="ru-RU" sz="1600" i="1" dirty="0" smtClean="0"/>
              <a:t>Ему </a:t>
            </a:r>
            <a:r>
              <a:rPr lang="ru-RU" sz="1600" i="1" dirty="0"/>
              <a:t>в очах общественного </a:t>
            </a:r>
            <a:r>
              <a:rPr lang="ru-RU" sz="1600" i="1" dirty="0" smtClean="0"/>
              <a:t>мненья</a:t>
            </a:r>
          </a:p>
          <a:p>
            <a:pPr marL="0" indent="0">
              <a:buNone/>
            </a:pPr>
            <a:r>
              <a:rPr lang="ru-RU" sz="1600" i="1" dirty="0" smtClean="0"/>
              <a:t>Завоевал </a:t>
            </a:r>
            <a:r>
              <a:rPr lang="ru-RU" sz="1600" i="1" dirty="0"/>
              <a:t>почтение граждан</a:t>
            </a:r>
            <a:r>
              <a:rPr lang="ru-RU" sz="1600" i="1" dirty="0" smtClean="0"/>
              <a:t>.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11 </a:t>
            </a:r>
            <a:r>
              <a:rPr lang="ru-RU" sz="1600" dirty="0"/>
              <a:t>января 1825 г. приехал в Михайловское на встречу с А. С. Пушкиным, где, в частности, сказал Пушкину о существовании </a:t>
            </a:r>
            <a:r>
              <a:rPr lang="ru-RU" sz="1600" b="1" dirty="0" smtClean="0"/>
              <a:t>тайного общества</a:t>
            </a:r>
            <a:r>
              <a:rPr lang="ru-RU" sz="1600" dirty="0"/>
              <a:t>.</a:t>
            </a:r>
            <a:endParaRPr lang="ru-RU" sz="1600" i="1" dirty="0"/>
          </a:p>
        </p:txBody>
      </p:sp>
      <p:pic>
        <p:nvPicPr>
          <p:cNvPr id="15" name="Рисунок 1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0" b="7700"/>
          <a:stretch>
            <a:fillRect/>
          </a:stretch>
        </p:blipFill>
        <p:spPr>
          <a:xfrm>
            <a:off x="4788024" y="908720"/>
            <a:ext cx="3055578" cy="5074469"/>
          </a:xfrm>
        </p:spPr>
      </p:pic>
      <p:sp>
        <p:nvSpPr>
          <p:cNvPr id="16" name="TextBox 15"/>
          <p:cNvSpPr txBox="1"/>
          <p:nvPr/>
        </p:nvSpPr>
        <p:spPr>
          <a:xfrm rot="184541">
            <a:off x="5072406" y="5661248"/>
            <a:ext cx="3024336" cy="646331"/>
          </a:xfrm>
          <a:prstGeom prst="rect">
            <a:avLst/>
          </a:prstGeom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/>
              <a:t>16-летние лицеисты Пушкин и </a:t>
            </a:r>
            <a:r>
              <a:rPr lang="ru-RU" b="1" i="1" dirty="0" err="1" smtClean="0"/>
              <a:t>Пушин</a:t>
            </a:r>
            <a:r>
              <a:rPr lang="ru-RU" b="1" i="1" dirty="0" smtClean="0"/>
              <a:t> 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37327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nya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88" y="1441360"/>
            <a:ext cx="3112065" cy="4589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0" y="1720987"/>
            <a:ext cx="3528393" cy="432047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err="1"/>
              <a:t>Пущин</a:t>
            </a:r>
            <a:r>
              <a:rPr lang="ru-RU" dirty="0"/>
              <a:t> принадлежал к Северному Обществу и был одним из деятельных его членов. В 1824 г., когда П. жил в Красном Селе, Рылеев, глава </a:t>
            </a:r>
            <a:r>
              <a:rPr lang="ru-RU" b="1" dirty="0"/>
              <a:t>Северного</a:t>
            </a:r>
            <a:r>
              <a:rPr lang="ru-RU" dirty="0"/>
              <a:t> </a:t>
            </a:r>
            <a:r>
              <a:rPr lang="ru-RU" b="1" dirty="0"/>
              <a:t>Общества</a:t>
            </a:r>
            <a:r>
              <a:rPr lang="ru-RU" dirty="0"/>
              <a:t>, направил к нему В. И. </a:t>
            </a:r>
            <a:r>
              <a:rPr lang="ru-RU" dirty="0" err="1"/>
              <a:t>Штейнгеля</a:t>
            </a:r>
            <a:r>
              <a:rPr lang="ru-RU" dirty="0"/>
              <a:t>. В разговоре с последним П. говорил, что их общество основано для борьбы со злом и невежеством, и что он с Рылеевым оставил военную службу и поступил на гражданскую для изучения порядка дел. Такими глазами смотрело в то время большинство членов на значение деятельности тайного общества.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94232" y="5373216"/>
            <a:ext cx="2288976" cy="369332"/>
          </a:xfrm>
          <a:prstGeom prst="rect">
            <a:avLst/>
          </a:prstGeom>
        </p:spPr>
        <p:style>
          <a:lnRef idx="2">
            <a:schemeClr val="dk1"/>
          </a:lnRef>
          <a:fillRef idx="1002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/>
              <a:t>В. И. </a:t>
            </a:r>
            <a:r>
              <a:rPr lang="ru-RU" b="1" i="1" dirty="0" err="1"/>
              <a:t>Штейнгеля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4602345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836712"/>
            <a:ext cx="3528392" cy="525658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С</a:t>
            </a:r>
            <a:r>
              <a:rPr lang="ru-RU" dirty="0" smtClean="0"/>
              <a:t> </a:t>
            </a:r>
            <a:r>
              <a:rPr lang="ru-RU" dirty="0"/>
              <a:t>приближением 1825 года политический элемент стал все более проникать в их программу. В начале 1825 года в Северном </a:t>
            </a:r>
            <a:r>
              <a:rPr lang="ru-RU" dirty="0" smtClean="0"/>
              <a:t>Обществе </a:t>
            </a:r>
            <a:r>
              <a:rPr lang="ru-RU" dirty="0"/>
              <a:t>полагали, что к маю 1826 года можно будет что-либо предпринять. Особенно сильно подействовал приезд в Петербург А. И. Якубовича. </a:t>
            </a:r>
            <a:r>
              <a:rPr lang="ru-RU" dirty="0" err="1"/>
              <a:t>Пущин</a:t>
            </a:r>
            <a:r>
              <a:rPr lang="ru-RU" dirty="0"/>
              <a:t> в это время находился в Москве и через барона </a:t>
            </a:r>
            <a:r>
              <a:rPr lang="ru-RU" dirty="0" err="1"/>
              <a:t>Штейнгеля</a:t>
            </a:r>
            <a:r>
              <a:rPr lang="ru-RU" dirty="0"/>
              <a:t> спрашивал Рылеева, что они делают. Рылеев на это ответил: "вот увидишь, когда возвратится государь (из Таганрога), мы что-нибудь предпримем".</a:t>
            </a:r>
          </a:p>
        </p:txBody>
      </p:sp>
      <p:pic>
        <p:nvPicPr>
          <p:cNvPr id="3074" name="Picture 2" descr="C:\Users\Anya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388843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21227" y="5332566"/>
            <a:ext cx="1982621" cy="369332"/>
          </a:xfrm>
          <a:prstGeom prst="rect">
            <a:avLst/>
          </a:prstGeom>
        </p:spPr>
        <p:style>
          <a:lnRef idx="2">
            <a:schemeClr val="dk1"/>
          </a:lnRef>
          <a:fillRef idx="1002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А. И. Якубовича</a:t>
            </a:r>
          </a:p>
        </p:txBody>
      </p:sp>
    </p:spTree>
    <p:extLst>
      <p:ext uri="{BB962C8B-B14F-4D97-AF65-F5344CB8AC3E}">
        <p14:creationId xmlns:p14="http://schemas.microsoft.com/office/powerpoint/2010/main" val="2500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Anya\Desktop\images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776864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7889" y="836712"/>
            <a:ext cx="7488831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 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chemeClr val="bg1"/>
                </a:solidFill>
              </a:rPr>
              <a:t>Пущин</a:t>
            </a:r>
            <a:r>
              <a:rPr lang="ru-RU" dirty="0">
                <a:solidFill>
                  <a:schemeClr val="bg1"/>
                </a:solidFill>
              </a:rPr>
              <a:t> приехал в Петербург и принимал участие во всех приготовлениях и последних собраниях членов общества: "Нас, писал он в Москву С. М. Семенову (члену общества), по справедливости назвали бы </a:t>
            </a:r>
            <a:r>
              <a:rPr lang="ru-RU" dirty="0" err="1">
                <a:solidFill>
                  <a:schemeClr val="bg1"/>
                </a:solidFill>
              </a:rPr>
              <a:t>подлецами</a:t>
            </a:r>
            <a:r>
              <a:rPr lang="ru-RU" dirty="0">
                <a:solidFill>
                  <a:schemeClr val="bg1"/>
                </a:solidFill>
              </a:rPr>
              <a:t>, если бы мы пропустили нынешний, единственный случай. Когда ты получишь это, все уже будет кончено. Нас здесь 60 членов; мы можем надеяться на 1500 рядовых, которых уверят, что цесаревич не отказывался от престола. Прощай, вздохни </a:t>
            </a:r>
            <a:r>
              <a:rPr lang="ru-RU">
                <a:solidFill>
                  <a:schemeClr val="bg1"/>
                </a:solidFill>
              </a:rPr>
              <a:t>об </a:t>
            </a:r>
            <a:r>
              <a:rPr lang="ru-RU" smtClean="0">
                <a:solidFill>
                  <a:schemeClr val="bg1"/>
                </a:solidFill>
              </a:rPr>
              <a:t>нас.»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97502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7199" y="1844823"/>
            <a:ext cx="77048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внимание!!!</a:t>
            </a:r>
            <a:endParaRPr lang="ru-RU" sz="8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87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106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Кнопка</vt:lpstr>
      <vt:lpstr>Пущин И.И. Деятельность в рамках северного тайного общества.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Пущин И.И. Деятельность в рамках северного тайного общества.</dc:title>
  <dc:creator>Anya</dc:creator>
  <cp:lastModifiedBy>Anya</cp:lastModifiedBy>
  <cp:revision>11</cp:revision>
  <dcterms:created xsi:type="dcterms:W3CDTF">2013-02-18T15:16:07Z</dcterms:created>
  <dcterms:modified xsi:type="dcterms:W3CDTF">2013-02-27T13:49:33Z</dcterms:modified>
</cp:coreProperties>
</file>