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7" r:id="rId3"/>
    <p:sldId id="269" r:id="rId4"/>
    <p:sldId id="278" r:id="rId5"/>
    <p:sldId id="292" r:id="rId6"/>
    <p:sldId id="275" r:id="rId7"/>
    <p:sldId id="273" r:id="rId8"/>
    <p:sldId id="277" r:id="rId9"/>
    <p:sldId id="276" r:id="rId10"/>
    <p:sldId id="279" r:id="rId11"/>
    <p:sldId id="280" r:id="rId12"/>
    <p:sldId id="257" r:id="rId13"/>
    <p:sldId id="263" r:id="rId14"/>
    <p:sldId id="264" r:id="rId15"/>
    <p:sldId id="259" r:id="rId16"/>
    <p:sldId id="260" r:id="rId17"/>
    <p:sldId id="271" r:id="rId18"/>
    <p:sldId id="285" r:id="rId19"/>
    <p:sldId id="286" r:id="rId20"/>
    <p:sldId id="288" r:id="rId21"/>
    <p:sldId id="289" r:id="rId22"/>
    <p:sldId id="290" r:id="rId23"/>
    <p:sldId id="282" r:id="rId24"/>
    <p:sldId id="29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37A1D0-5311-45FC-8AB0-A586EC1486FB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83A42-249B-4C4D-B135-63D567C4E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837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  <p:sp>
            <p:nvSpPr>
              <p:cNvPr id="9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/>
              </a:p>
            </p:txBody>
          </p:sp>
        </p:grpSp>
        <p:sp>
          <p:nvSpPr>
            <p:cNvPr id="7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450" y="6553200"/>
            <a:ext cx="762000" cy="228600"/>
          </a:xfrm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EB42167C-6F04-4012-88B0-B99DC1A6A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881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0FF3F-0195-41BF-B0BF-DCEB5EA96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93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5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E324B-D08C-4153-87D8-0010FDFDF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35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7D091-9468-4486-B14D-8B48E7FB3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66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025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275" y="6556375"/>
            <a:ext cx="762000" cy="228600"/>
          </a:xfrm>
        </p:spPr>
        <p:txBody>
          <a:bodyPr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91465987-F7B9-46B9-9AA6-446273B5B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79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E23AB-FB96-426F-84F6-2E8708C26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6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6D5A4-B105-48D0-A80A-995061092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1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4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5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6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1BCB7-95B2-4EBF-8691-A45532370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1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3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4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E0285-3B65-47C5-926A-53B14E3DD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0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C95D5-2468-47FF-903A-FECE16C5B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1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86437-5895-452D-9A33-178DCBA43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93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38400" y="2286000"/>
            <a:ext cx="62484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5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89C4304F-D030-4B62-85E5-78E7C8A26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5" r:id="rId2"/>
    <p:sldLayoutId id="2147483732" r:id="rId3"/>
    <p:sldLayoutId id="2147483726" r:id="rId4"/>
    <p:sldLayoutId id="2147483727" r:id="rId5"/>
    <p:sldLayoutId id="2147483733" r:id="rId6"/>
    <p:sldLayoutId id="2147483734" r:id="rId7"/>
    <p:sldLayoutId id="2147483728" r:id="rId8"/>
    <p:sldLayoutId id="2147483729" r:id="rId9"/>
    <p:sldLayoutId id="2147483730" r:id="rId10"/>
    <p:sldLayoutId id="214748373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 cap="small" spc="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457200" indent="-4572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ts val="18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rtl="0" eaLnBrk="0" fontAlgn="base" hangingPunct="0">
        <a:spcBef>
          <a:spcPts val="1200"/>
        </a:spcBef>
        <a:spcAft>
          <a:spcPct val="0"/>
        </a:spcAft>
        <a:buClr>
          <a:srgbClr val="D4E336"/>
        </a:buClr>
        <a:buSzPct val="8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rtl="0" eaLnBrk="0" fontAlgn="base" hangingPunct="0">
        <a:spcBef>
          <a:spcPts val="1200"/>
        </a:spcBef>
        <a:spcAft>
          <a:spcPct val="0"/>
        </a:spcAft>
        <a:buClr>
          <a:srgbClr val="0C8228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rtl="0" eaLnBrk="0" fontAlgn="base" hangingPunct="0">
        <a:spcBef>
          <a:spcPts val="1200"/>
        </a:spcBef>
        <a:spcAft>
          <a:spcPct val="0"/>
        </a:spcAft>
        <a:buClr>
          <a:srgbClr val="C0EDA8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1.xml"/><Relationship Id="rId1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6.xml"/><Relationship Id="rId12" Type="http://schemas.openxmlformats.org/officeDocument/2006/relationships/slide" Target="slide17.xml"/><Relationship Id="rId17" Type="http://schemas.openxmlformats.org/officeDocument/2006/relationships/slide" Target="slide13.xml"/><Relationship Id="rId2" Type="http://schemas.openxmlformats.org/officeDocument/2006/relationships/slide" Target="slide6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0.xml"/><Relationship Id="rId5" Type="http://schemas.openxmlformats.org/officeDocument/2006/relationships/slide" Target="slide15.xml"/><Relationship Id="rId15" Type="http://schemas.openxmlformats.org/officeDocument/2006/relationships/slide" Target="slide18.xml"/><Relationship Id="rId10" Type="http://schemas.openxmlformats.org/officeDocument/2006/relationships/slide" Target="slide21.xml"/><Relationship Id="rId4" Type="http://schemas.openxmlformats.org/officeDocument/2006/relationships/slide" Target="slide7.xml"/><Relationship Id="rId9" Type="http://schemas.openxmlformats.org/officeDocument/2006/relationships/slide" Target="slide9.xml"/><Relationship Id="rId1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dirty="0" smtClean="0"/>
              <a:t>К конкурсу «</a:t>
            </a:r>
            <a:r>
              <a:rPr lang="ru-RU" dirty="0" smtClean="0"/>
              <a:t>Томск - </a:t>
            </a:r>
            <a:r>
              <a:rPr lang="ru-RU" dirty="0" smtClean="0"/>
              <a:t>туристам»</a:t>
            </a:r>
            <a:endParaRPr lang="ru-RU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Водные объекты Томской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Озеро Керепеть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995738" y="1773238"/>
            <a:ext cx="4402137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</a:rPr>
              <a:t>Расположено оно в районе шпалопропиточного завода, тесно примыкает к нему.  Длина озера еще пятьдесят лет назад составляла полтора километра.  После того как в нескольких местах на участке между мясокомбинатом и ШПЗ озеро засыпали, оно укоротилось до 800 метров. Ширина Керепети - 30-50 метров,  глубина -  до полутора метров. Устьевой участок озера начинается у дамбы вдоль реки Томи. (Дамбу сделали вскоре после войны, когда в Томске случилось сильное наводнение).  От перекрытого дамбой устьевого участка озеро идет вдоль шпалопропитки, большей частью между улицей Трудовой и проспектом Ленина</a:t>
            </a:r>
          </a:p>
        </p:txBody>
      </p:sp>
      <p:pic>
        <p:nvPicPr>
          <p:cNvPr id="16388" name="Picture 5" descr="101_0125we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Озеро Ереневское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773238"/>
            <a:ext cx="4392613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latin typeface="Times New Roman" pitchFamily="18" charset="0"/>
              </a:rPr>
              <a:t>Озеро Ереневское</a:t>
            </a:r>
            <a:r>
              <a:rPr lang="ru-RU" sz="1800" smtClean="0">
                <a:latin typeface="Times New Roman" pitchFamily="18" charset="0"/>
              </a:rPr>
              <a:t> расположено в верховьях ложбины в районе улицы Пролетарской и переулка Флотского города Томска. Длина Еренёвского очень небольшая, всего 200 метров, ширина — 30-50 метров, а вот глубина доходит до двух с половиной метров. Берега озера застроены и захламлены.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Ереневское озеро отделено от Зыряновского асфальтовой дорогой.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Ереневское озеро названо по фамилии купца Еренева. На Пролетарской (бывшей Ереневской) улице он владел несколькими домами. Зыряновское озеро названо так, потому что рядом проходит одноименная улица.</a:t>
            </a:r>
          </a:p>
        </p:txBody>
      </p:sp>
      <p:sp>
        <p:nvSpPr>
          <p:cNvPr id="6" name="Равнобедренный треугольник 5">
            <a:hlinkClick r:id="rId2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13" name="Picture 5" descr="C:\Users\Admin\Desktop\800px-IMG_32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484313"/>
            <a:ext cx="3916363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C:\Users\Admin\Desktop\800px-Озеро-DSC56590-DSC566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263"/>
            <a:ext cx="352266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Звездный ключ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idx="1"/>
          </p:nvPr>
        </p:nvSpPr>
        <p:spPr>
          <a:xfrm>
            <a:off x="3419475" y="1916113"/>
            <a:ext cx="5616575" cy="4537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Водный памятник природы, расположен на территории ландшафтного заказника "Ларинский", на правом берегу речки Тугояковки, рядом с селом Батурино (25 км от Томска). </a:t>
            </a:r>
            <a:br>
              <a:rPr lang="ru-RU" sz="2000" smtClean="0">
                <a:latin typeface="Times New Roman" pitchFamily="18" charset="0"/>
              </a:rPr>
            </a:br>
            <a:r>
              <a:rPr lang="ru-RU" sz="2000" smtClean="0">
                <a:latin typeface="Times New Roman" pitchFamily="18" charset="0"/>
              </a:rPr>
              <a:t>Отличительной особенностью источника являются травертиновые образования, по которым проходит ложе ручья и место выхода воды из склона холма, а также удивительно красивые травертиновые прямоугольные ступени в нижней части ручья. Вода родника сильно насыщенна кальцием. Вода в источнике пресная, бесцветная, прозрачная, без выраженного запаха, имеет привкус талого снега. Долгое время здесь был карьер, в котором добывали щебень для местных дорог. </a:t>
            </a:r>
          </a:p>
        </p:txBody>
      </p:sp>
      <p:pic>
        <p:nvPicPr>
          <p:cNvPr id="18436" name="Рисунок 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816350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207376" y="6100762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620713"/>
            <a:ext cx="6275387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/>
              <a:t>Воскресенский ключ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211638" y="1916113"/>
            <a:ext cx="4475162" cy="4537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Воскресенский ключ</a:t>
            </a:r>
            <a:r>
              <a:rPr lang="ru-RU" sz="2000" smtClean="0">
                <a:latin typeface="Times New Roman" pitchFamily="18" charset="0"/>
              </a:rPr>
              <a:t> расположен на берегу реки Ушайки, на склону ниже улицы Обруб, в районе дома по ул. Обруб, 10.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28 октября 2008 года ключ был торжественно открыт и освящён. Исторически «Воскресенский ключ» возник прямо на мысе одноименной горы, где в 1604 году возвели основание первой томской крепости, призванной служить защитой от кочевников. Обитателям крепости была необходима питьевая вода, источником которой и послужил родник природного происхождения. </a:t>
            </a:r>
            <a:r>
              <a:rPr lang="ru-RU" sz="2000" smtClean="0"/>
              <a:t> </a:t>
            </a:r>
          </a:p>
        </p:txBody>
      </p:sp>
      <p:pic>
        <p:nvPicPr>
          <p:cNvPr id="19460" name="Picture 6" descr="normal_svyatoykl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4165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0350"/>
            <a:ext cx="7292975" cy="1223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err="1"/>
              <a:t>Таловские</a:t>
            </a:r>
            <a:r>
              <a:rPr lang="ru-RU" sz="3200" dirty="0"/>
              <a:t> известковые чаши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2133600"/>
            <a:ext cx="4284663" cy="4464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latin typeface="Times New Roman" pitchFamily="18" charset="0"/>
              </a:rPr>
              <a:t>Таловские чаши </a:t>
            </a:r>
            <a:r>
              <a:rPr lang="ru-RU" sz="1800" smtClean="0">
                <a:latin typeface="Times New Roman" pitchFamily="18" charset="0"/>
              </a:rPr>
              <a:t>— известковые образования в форме чаш, наполненные водой. Государственный памятник природы в Томской области, в 40 км к юго-востоку от Томска, в истоке Берёзовой речки. Называются по когда-то находившейся рядом деревне Таловка. Ближайший населённый пункт — посёлок Басандайка.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Самая большая из чаш в ширину около 2 метров, в длину — около 3,5 метров и в глубину — до 2 метров, её стенки достигают полуметра и их толщина увеличивается к основанию</a:t>
            </a:r>
          </a:p>
        </p:txBody>
      </p:sp>
      <p:pic>
        <p:nvPicPr>
          <p:cNvPr id="20484" name="Picture 5" descr="1297637223_rodniki-talovskie-chashi-mezheninov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276475"/>
            <a:ext cx="455295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Дальний ключ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95738" y="1844675"/>
            <a:ext cx="4968875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Дальний ключ</a:t>
            </a:r>
            <a:r>
              <a:rPr lang="ru-RU" sz="2000" smtClean="0">
                <a:latin typeface="Times New Roman" pitchFamily="18" charset="0"/>
              </a:rPr>
              <a:t> — родник в черте города Томска. Расположен в переулке Тихий.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Решением облисполкома 14.02.1975 № 31 родник «Дальний ключ» является памятником природы Томской области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Родник дал название улице Дальне-Ключевской.. В 1702 г. ключ освятили, над ключом установили крест, а над ним — молитвенный храм. Позже, в 1856 году купец Дмитрий Тецков выстроил там новую часовню. Вода из освященного источника считалась целебной.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21508" name="Picture 5" descr="dalnii-kluch-g-tomsk-0001011052-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36131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Родник Божья роса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356100" y="1916113"/>
            <a:ext cx="4608513" cy="46815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latin typeface="Times New Roman" pitchFamily="18" charset="0"/>
              </a:rPr>
              <a:t>Родник Божья роса</a:t>
            </a:r>
            <a:r>
              <a:rPr lang="ru-RU" sz="1800" smtClean="0">
                <a:latin typeface="Times New Roman" pitchFamily="18" charset="0"/>
              </a:rPr>
              <a:t> — родник в черте города Томска. Расположен в переулке Николая Островского.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Стекались все родники в ложбину, ставшую потом на десятки лет городской свалкой, пока не уплотнили здесь грунт. Сейчас на этом месте расположен центральный рынок города. Но осталось место под горой в теперешнем переулке Н.Островского, именовавшееся удивительным словом «Бассейка». Был здесь рукотворный водоем диаметром в двенадцать метров. Бывшая «Бассейка» заросла лопухами и крапивой, но сам родник остался, выжил и имеет название «Божья роса». Сейчас этот Святой источник облагорожен, рядом с ним восстановлена часовня.</a:t>
            </a:r>
          </a:p>
        </p:txBody>
      </p:sp>
      <p:pic>
        <p:nvPicPr>
          <p:cNvPr id="22532" name="Picture 5" descr="vodvo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3959225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Источник «Капитоновка»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211638" y="1844675"/>
            <a:ext cx="4392612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smtClean="0">
                <a:latin typeface="Times New Roman" pitchFamily="18" charset="0"/>
              </a:rPr>
              <a:t>Источник Капитоновка — минеральный источник в Томском районе. Расположен в 1,5 км от с. Вершинино, в 800 м от санатория «Заповедное», на левом берегу реки Тугояковка, в долине реки. Статус водного памятника природы присвоен решением облисполкома 14.02.1975 № 31 за минеральный водный состав. С виду обычный ручей, пусть даже несколько необычной формы, и довольно глубокий. Его внешний вид не вдохновляет путешественников. Все заросло ряской, но вода чистая и вкусная.  </a:t>
            </a:r>
          </a:p>
        </p:txBody>
      </p:sp>
      <p:pic>
        <p:nvPicPr>
          <p:cNvPr id="24580" name="Picture 8" descr="Файл:Источник Капитоно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133600"/>
            <a:ext cx="422433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207376" y="5913437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Озеро Песчаное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067175" y="1989138"/>
            <a:ext cx="4537075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Озеро Песчаное расположено рядом с селом Тимирязевское, в сосновом бору к юго-западу от него, недалеко от туберкулёзного санатория. Памятник природы, популярное место купания местных жителей и томичей.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Озеро небольшое, диаметром около 300 метров, глубиной до 3,5 метров, имеет почти идеально круглую форму, берега песчаные. Вода малопрозрачная, желтого цвета. В последние годы озеро подвержено значительному высыханию и зарастанию ряской, и местные дачники вынуждены чистить его и поддерживать его уровень.</a:t>
            </a:r>
          </a:p>
        </p:txBody>
      </p:sp>
      <p:pic>
        <p:nvPicPr>
          <p:cNvPr id="26628" name="Рисунок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76475"/>
            <a:ext cx="43926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Басандайка (река)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995738" y="1844675"/>
            <a:ext cx="4537075" cy="50133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latin typeface="Times New Roman" pitchFamily="18" charset="0"/>
              </a:rPr>
              <a:t>Басандайка</a:t>
            </a:r>
            <a:r>
              <a:rPr lang="ru-RU" sz="1800" smtClean="0">
                <a:latin typeface="Times New Roman" pitchFamily="18" charset="0"/>
              </a:rPr>
              <a:t> — река в Томске и Томском районе, правый приток Томи.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Длина реки 57 км, из них 3,9 км в пределах г. Томска. Площадь водосбора — 400 кв. км. Притоки: Берёзовая, Ломовая, Песчаная, Лесная, Нефёдовка, Васильевка.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Рядом с устьем Басандайки находится археологический памятник — городище VI—VIII веков, исследованное Л. М. Плетнёвой и О. Б. Беликовой, (существует называние этого места — Шеломок, или Древнее Басандайское городище), а также памятник природы — геологическое обнажение «Голубые скалы»</a:t>
            </a:r>
          </a:p>
        </p:txBody>
      </p:sp>
      <p:pic>
        <p:nvPicPr>
          <p:cNvPr id="27652" name="Picture 5" descr="Файл:Басандай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3384550" cy="45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Список команды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835150" y="1916113"/>
            <a:ext cx="6851650" cy="49418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Абдуллаева </a:t>
            </a:r>
            <a:r>
              <a:rPr lang="ru-RU" dirty="0" smtClean="0"/>
              <a:t>Сабина;            </a:t>
            </a:r>
            <a:r>
              <a:rPr lang="ru-RU" dirty="0" err="1" smtClean="0"/>
              <a:t>Арцемович</a:t>
            </a:r>
            <a:r>
              <a:rPr lang="ru-RU" dirty="0" smtClean="0"/>
              <a:t> Анна;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err="1" smtClean="0"/>
              <a:t>Бородич</a:t>
            </a:r>
            <a:r>
              <a:rPr lang="ru-RU" dirty="0" smtClean="0"/>
              <a:t> Ольга;                     </a:t>
            </a:r>
            <a:r>
              <a:rPr lang="ru-RU" dirty="0" err="1" smtClean="0"/>
              <a:t>Балдина</a:t>
            </a:r>
            <a:r>
              <a:rPr lang="ru-RU" dirty="0" smtClean="0"/>
              <a:t> Мария;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err="1" smtClean="0"/>
              <a:t>Воронович</a:t>
            </a:r>
            <a:r>
              <a:rPr lang="ru-RU" dirty="0" smtClean="0"/>
              <a:t> </a:t>
            </a:r>
            <a:r>
              <a:rPr lang="ru-RU" dirty="0" smtClean="0"/>
              <a:t>Анастасия;         </a:t>
            </a:r>
            <a:r>
              <a:rPr lang="ru-RU" dirty="0" err="1" smtClean="0"/>
              <a:t>Куленич</a:t>
            </a:r>
            <a:r>
              <a:rPr lang="ru-RU" dirty="0" smtClean="0"/>
              <a:t> Виктория;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Марьина </a:t>
            </a:r>
            <a:r>
              <a:rPr lang="ru-RU" dirty="0" smtClean="0"/>
              <a:t>Тамара</a:t>
            </a:r>
            <a:r>
              <a:rPr lang="ru-RU" dirty="0" smtClean="0"/>
              <a:t>;                 Макеева Анастасия;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Николаевская Екатерина;   Полунина Светлана;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Романовская Оксана;          Семенова Александра;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err="1" smtClean="0"/>
              <a:t>Стальмакова</a:t>
            </a:r>
            <a:r>
              <a:rPr lang="ru-RU" dirty="0" smtClean="0"/>
              <a:t> Анна;               </a:t>
            </a:r>
            <a:r>
              <a:rPr lang="ru-RU" dirty="0" err="1" smtClean="0"/>
              <a:t>Семисошенко</a:t>
            </a:r>
            <a:r>
              <a:rPr lang="ru-RU" dirty="0" smtClean="0"/>
              <a:t> Ольга;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Кисловка (река)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292600"/>
            <a:ext cx="7848600" cy="23764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Река Кисловка </a:t>
            </a:r>
            <a:r>
              <a:rPr lang="ru-RU" sz="2000" smtClean="0">
                <a:latin typeface="Times New Roman" pitchFamily="18" charset="0"/>
              </a:rPr>
              <a:t>— левый приток Томи.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Длина Кисловки — 49 км, она начинается на территории Тимирязевской лесной дачи, протекает рядом с деревней Кисловка, сёлами Тимирязевское и Дзержинское, деревней Петрово, впадает в Томь в 51 км от её устья, напротив г. Северска. В районе с. Тимирязевское Кисловка протекает через озеро Тояново, перед впадением в Томь называется протокой Бурундук.</a:t>
            </a:r>
          </a:p>
        </p:txBody>
      </p:sp>
      <p:pic>
        <p:nvPicPr>
          <p:cNvPr id="29700" name="Picture 5" descr="Файл:Кисловка рядом с Тимирязевским - IMG 4000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341438"/>
            <a:ext cx="4859337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Сенная Курья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844675"/>
            <a:ext cx="4176713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Сенная Курья</a:t>
            </a:r>
            <a:r>
              <a:rPr lang="ru-RU" sz="2000" smtClean="0">
                <a:latin typeface="Times New Roman" pitchFamily="18" charset="0"/>
              </a:rPr>
              <a:t> — длинное узкое озеро в Томске на левой стороне Томи, южнее Коммунального моста, памятник природы.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Сенная Курья является старицей (старым руслом) Томи. Длина озера в межень 4,5 км, ширина — 100—200 м, максимальная глубина 6-6,5 м, расположено параллельно руслу Томи на расстоянии от 100—500 м от него. Весной между Курьёй и расположенным южнее озером Калмацким существует протока, летом она пересыхает.</a:t>
            </a:r>
          </a:p>
        </p:txBody>
      </p:sp>
      <p:pic>
        <p:nvPicPr>
          <p:cNvPr id="30724" name="Picture 5" descr="Файл:Сенная Курья со стороны поста ДП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844675"/>
            <a:ext cx="453707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Тояново озеро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1916113"/>
            <a:ext cx="4033837" cy="482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Тояново озеро-расположено в черте города Томска на речке Кисловка.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Название озера связано с именем эуштинского князя Тояна, лагерь которого (Тоянов городок) находился в районе озера. Озеро расположено на высоте около 75 метров над уровнем моря. Длина озера 5,4 км, ширина — 100 м. Тояново озеро является старицей (старым руслом) реки Томи. На левом (западном) берегу озера расположено село Тимирязевское. На правом (восточном) берегу — дачи, луга.</a:t>
            </a:r>
          </a:p>
        </p:txBody>
      </p:sp>
      <p:pic>
        <p:nvPicPr>
          <p:cNvPr id="31748" name="Picture 5" descr="Файл:Toyanovo oze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467995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280401" y="5913437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СПИСОК ЛИТЕРАТУРЫ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73238"/>
            <a:ext cx="8856662" cy="5084762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</a:rPr>
              <a:t>1</a:t>
            </a:r>
            <a:r>
              <a:rPr lang="ru-RU" sz="3800" dirty="0" smtClean="0">
                <a:latin typeface="Times New Roman" pitchFamily="18" charset="0"/>
              </a:rPr>
              <a:t>. </a:t>
            </a:r>
            <a:r>
              <a:rPr lang="ru-RU" sz="3800" dirty="0" err="1" smtClean="0">
                <a:latin typeface="Times New Roman" pitchFamily="18" charset="0"/>
              </a:rPr>
              <a:t>Барсагаев</a:t>
            </a:r>
            <a:r>
              <a:rPr lang="ru-RU" sz="3800" dirty="0" smtClean="0">
                <a:latin typeface="Times New Roman" pitchFamily="18" charset="0"/>
              </a:rPr>
              <a:t>, П. </a:t>
            </a:r>
            <a:r>
              <a:rPr lang="ru-RU" sz="3800" dirty="0" err="1" smtClean="0">
                <a:latin typeface="Times New Roman" pitchFamily="18" charset="0"/>
              </a:rPr>
              <a:t>Ушайка</a:t>
            </a:r>
            <a:r>
              <a:rPr lang="ru-RU" sz="3800" dirty="0" smtClean="0">
                <a:latin typeface="Times New Roman" pitchFamily="18" charset="0"/>
              </a:rPr>
              <a:t> // Народная трибуна.- 1991.- 2 февраля.- С.3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2. </a:t>
            </a:r>
            <a:r>
              <a:rPr lang="ru-RU" sz="3800" dirty="0" err="1" smtClean="0">
                <a:latin typeface="Times New Roman" pitchFamily="18" charset="0"/>
              </a:rPr>
              <a:t>Бурматов</a:t>
            </a:r>
            <a:r>
              <a:rPr lang="ru-RU" sz="3800" dirty="0" smtClean="0">
                <a:latin typeface="Times New Roman" pitchFamily="18" charset="0"/>
              </a:rPr>
              <a:t>, Г. Столько было озер… // Красное знамя.- 2003.- 24 июля.- С.3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3. Дмитриева, Н. Город святых источников // Комсомольская правда.- 2003.- 27 июня.- С. 8-9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4. Евсеева, Н. С., </a:t>
            </a:r>
            <a:r>
              <a:rPr lang="ru-RU" sz="3800" dirty="0" err="1" smtClean="0">
                <a:latin typeface="Times New Roman" pitchFamily="18" charset="0"/>
              </a:rPr>
              <a:t>Окишева</a:t>
            </a:r>
            <a:r>
              <a:rPr lang="ru-RU" sz="3800" dirty="0" smtClean="0">
                <a:latin typeface="Times New Roman" pitchFamily="18" charset="0"/>
              </a:rPr>
              <a:t>, Л. Н. География Томской области. Часть 1. / Под ред. П. А.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err="1" smtClean="0">
                <a:latin typeface="Times New Roman" pitchFamily="18" charset="0"/>
              </a:rPr>
              <a:t>Окишева</a:t>
            </a:r>
            <a:r>
              <a:rPr lang="ru-RU" sz="3800" dirty="0" smtClean="0">
                <a:latin typeface="Times New Roman" pitchFamily="18" charset="0"/>
              </a:rPr>
              <a:t>. – Томск: Издательство НТЛ, 2002 .-  198 с.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5. Завьялова, Н. Томские родники – святые источники или помойки? // Томские новости.-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2002.- 10 октября.- С.27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6. </a:t>
            </a:r>
            <a:r>
              <a:rPr lang="ru-RU" sz="3800" dirty="0" err="1" smtClean="0">
                <a:latin typeface="Times New Roman" pitchFamily="18" charset="0"/>
              </a:rPr>
              <a:t>Привалихина</a:t>
            </a:r>
            <a:r>
              <a:rPr lang="ru-RU" sz="3800" dirty="0" smtClean="0">
                <a:latin typeface="Times New Roman" pitchFamily="18" charset="0"/>
              </a:rPr>
              <a:t>, С. Белое озеро // Красное знамя.- 1999.- 15 мая.- С.5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7. </a:t>
            </a:r>
            <a:r>
              <a:rPr lang="ru-RU" sz="3800" dirty="0" err="1" smtClean="0">
                <a:latin typeface="Times New Roman" pitchFamily="18" charset="0"/>
              </a:rPr>
              <a:t>Привалихина</a:t>
            </a:r>
            <a:r>
              <a:rPr lang="ru-RU" sz="3800" dirty="0" smtClean="0">
                <a:latin typeface="Times New Roman" pitchFamily="18" charset="0"/>
              </a:rPr>
              <a:t>, С. Игры </a:t>
            </a:r>
            <a:r>
              <a:rPr lang="ru-RU" sz="3800" dirty="0" err="1" smtClean="0">
                <a:latin typeface="Times New Roman" pitchFamily="18" charset="0"/>
              </a:rPr>
              <a:t>Игуменки</a:t>
            </a:r>
            <a:r>
              <a:rPr lang="ru-RU" sz="3800" dirty="0" smtClean="0">
                <a:latin typeface="Times New Roman" pitchFamily="18" charset="0"/>
              </a:rPr>
              <a:t> // Красное знамя.- 1999.- 26 июня .- С.4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8. </a:t>
            </a:r>
            <a:r>
              <a:rPr lang="ru-RU" sz="3800" dirty="0" err="1" smtClean="0">
                <a:latin typeface="Times New Roman" pitchFamily="18" charset="0"/>
              </a:rPr>
              <a:t>Привалихина</a:t>
            </a:r>
            <a:r>
              <a:rPr lang="ru-RU" sz="3800" dirty="0" smtClean="0">
                <a:latin typeface="Times New Roman" pitchFamily="18" charset="0"/>
              </a:rPr>
              <a:t>, С. Томские озера // Томский вестник.- 1997.- 21 октября.- С.3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9. Пронина М. Старое «новое» озеро Белое // Аргументы и факты. Томск. – 2003.- №47.- С.18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10. </a:t>
            </a:r>
            <a:r>
              <a:rPr lang="ru-RU" sz="3800" dirty="0" err="1" smtClean="0">
                <a:latin typeface="Times New Roman" pitchFamily="18" charset="0"/>
              </a:rPr>
              <a:t>Стойлов</a:t>
            </a:r>
            <a:r>
              <a:rPr lang="ru-RU" sz="3800" dirty="0" smtClean="0">
                <a:latin typeface="Times New Roman" pitchFamily="18" charset="0"/>
              </a:rPr>
              <a:t>, Э. Старожилы спасают родник // Красное знамя.- 1997.- 13 сентября.- С.4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latin typeface="Times New Roman" pitchFamily="18" charset="0"/>
              </a:rPr>
              <a:t>11. </a:t>
            </a:r>
            <a:r>
              <a:rPr lang="ru-RU" sz="3800" dirty="0" err="1" smtClean="0">
                <a:latin typeface="Times New Roman" pitchFamily="18" charset="0"/>
              </a:rPr>
              <a:t>Стойлов</a:t>
            </a:r>
            <a:r>
              <a:rPr lang="ru-RU" sz="3800" dirty="0" smtClean="0">
                <a:latin typeface="Times New Roman" pitchFamily="18" charset="0"/>
              </a:rPr>
              <a:t>, Э.Загубленное озеро </a:t>
            </a:r>
            <a:r>
              <a:rPr lang="ru-RU" sz="3800" dirty="0" err="1" smtClean="0">
                <a:latin typeface="Times New Roman" pitchFamily="18" charset="0"/>
              </a:rPr>
              <a:t>Керепеть</a:t>
            </a:r>
            <a:r>
              <a:rPr lang="ru-RU" sz="3800" dirty="0" smtClean="0">
                <a:latin typeface="Times New Roman" pitchFamily="18" charset="0"/>
              </a:rPr>
              <a:t> // Красное знамя.- 1997.- 24 октября.- С.3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dic.academic.ru/pictures/wiki/files/75/Kem-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Прямоугольник 5"/>
          <p:cNvSpPr>
            <a:spLocks noChangeArrowheads="1"/>
          </p:cNvSpPr>
          <p:nvPr/>
        </p:nvSpPr>
        <p:spPr bwMode="auto">
          <a:xfrm>
            <a:off x="395288" y="260350"/>
            <a:ext cx="819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/>
              <a:t>Спасибо за внимание!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руководитель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idx="1"/>
          </p:nvPr>
        </p:nvSpPr>
        <p:spPr>
          <a:xfrm>
            <a:off x="3851275" y="2852738"/>
            <a:ext cx="4824413" cy="3344862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Бурылова Любовь Васильевна</a:t>
            </a:r>
          </a:p>
        </p:txBody>
      </p:sp>
      <p:pic>
        <p:nvPicPr>
          <p:cNvPr id="9220" name="Picture 5" descr="Бурылова Л.В.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16113"/>
            <a:ext cx="28479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Введение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675"/>
            <a:ext cx="9144000" cy="48974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Воды рек, озер, болот, подземные воды Томской области являются частью внутренних вод России и гидросферы.  Водами наша область богата.  Самым активным звеном мирового влагооборота являются реки.  Они служат источниками воды для промышленности и бытовых нужд, источником энергии, транспортными путями.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На территории Томской области насчитывается 131 023 водных объекта, в том числе: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18100 рек общей протяженностью 95 тыс. км;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12900 озер суммарной площадью 4451 км2;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6 водохранилищ суммарным объемом 21,198 млн. м3;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23 водохранилища и пруды, поднадзорные Главному управлению природных ресурсов и охраны окружающей среды Министерства природных ресурсов РФ по Томской области, суммарным объемом 7,6 млн. м3;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водно-болотные угодья площадью более 80 тыс. км2.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Для обеспечения населения Томской области питьевой водой используются подземные воды. Общее количество прогнозных эксплуатационных ресурсов подземных вод по Томской области составляет 38,7 млн. м3/сут, из них надёжно защищённых - 31,6 млн. м3/сут, при общей потребности населения в питьевой воде 0,33 млн. м3/сут. Степень разведанности ресурсов подземных вод невысокая. По состоянию на 01.01.2002 г. на территории Томской области разведано 29 месторождений пресных подземных вод и 3 - минеральных.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Оглавление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50825" y="1844675"/>
            <a:ext cx="8713788" cy="5013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2" action="ppaction://hlinksldjump"/>
              </a:rPr>
              <a:t>Река ТОМЬ</a:t>
            </a:r>
            <a:r>
              <a:rPr lang="ru-RU" dirty="0" smtClean="0"/>
              <a:t>;                           </a:t>
            </a:r>
            <a:r>
              <a:rPr lang="ru-RU" dirty="0" err="1" smtClean="0">
                <a:hlinkClick r:id="rId3" action="ppaction://hlinksldjump"/>
              </a:rPr>
              <a:t>Таловские</a:t>
            </a:r>
            <a:r>
              <a:rPr lang="ru-RU" dirty="0" smtClean="0">
                <a:hlinkClick r:id="rId3" action="ppaction://hlinksldjump"/>
              </a:rPr>
              <a:t> известковые чаши </a:t>
            </a:r>
            <a:r>
              <a:rPr lang="ru-RU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4" action="ppaction://hlinksldjump"/>
              </a:rPr>
              <a:t>Игуменский парк </a:t>
            </a:r>
            <a:r>
              <a:rPr lang="ru-RU" dirty="0" smtClean="0"/>
              <a:t>;               </a:t>
            </a:r>
            <a:r>
              <a:rPr lang="ru-RU" dirty="0" smtClean="0">
                <a:hlinkClick r:id="rId5" action="ppaction://hlinksldjump"/>
              </a:rPr>
              <a:t>Дальний ключ</a:t>
            </a:r>
            <a:r>
              <a:rPr lang="ru-RU" dirty="0" smtClean="0"/>
              <a:t>;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6" action="ppaction://hlinksldjump"/>
              </a:rPr>
              <a:t>Белое озеро</a:t>
            </a:r>
            <a:r>
              <a:rPr lang="ru-RU" dirty="0" smtClean="0"/>
              <a:t>;                          </a:t>
            </a:r>
            <a:r>
              <a:rPr lang="ru-RU" dirty="0" smtClean="0">
                <a:hlinkClick r:id="rId7" action="ppaction://hlinksldjump"/>
              </a:rPr>
              <a:t>Родник Божья роса</a:t>
            </a:r>
            <a:r>
              <a:rPr lang="ru-RU" dirty="0" smtClean="0"/>
              <a:t>;         </a:t>
            </a:r>
            <a:r>
              <a:rPr lang="ru-RU" dirty="0" smtClean="0">
                <a:hlinkClick r:id="rId8" action="ppaction://hlinksldjump"/>
              </a:rPr>
              <a:t>Кисловка (река)</a:t>
            </a:r>
            <a:r>
              <a:rPr lang="ru-RU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9" action="ppaction://hlinksldjump"/>
              </a:rPr>
              <a:t>Река </a:t>
            </a:r>
            <a:r>
              <a:rPr lang="ru-RU" dirty="0" err="1" smtClean="0">
                <a:hlinkClick r:id="rId9" action="ppaction://hlinksldjump"/>
              </a:rPr>
              <a:t>Ушайка</a:t>
            </a:r>
            <a:r>
              <a:rPr lang="ru-RU" dirty="0" smtClean="0"/>
              <a:t>;                          </a:t>
            </a:r>
            <a:r>
              <a:rPr lang="ru-RU" dirty="0" smtClean="0">
                <a:hlinkClick r:id="rId10" action="ppaction://hlinksldjump"/>
              </a:rPr>
              <a:t>Сенная Курья</a:t>
            </a:r>
            <a:r>
              <a:rPr lang="ru-RU" dirty="0" smtClean="0"/>
              <a:t>;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11" action="ppaction://hlinksldjump"/>
              </a:rPr>
              <a:t>Озеро </a:t>
            </a:r>
            <a:r>
              <a:rPr lang="ru-RU" dirty="0" err="1" smtClean="0">
                <a:hlinkClick r:id="rId11" action="ppaction://hlinksldjump"/>
              </a:rPr>
              <a:t>Керепеть</a:t>
            </a:r>
            <a:r>
              <a:rPr lang="ru-RU" dirty="0" smtClean="0">
                <a:hlinkClick r:id="rId11" action="ppaction://hlinksldjump"/>
              </a:rPr>
              <a:t>; </a:t>
            </a:r>
            <a:r>
              <a:rPr lang="ru-RU" dirty="0" smtClean="0"/>
              <a:t>                  </a:t>
            </a:r>
            <a:r>
              <a:rPr lang="ru-RU" dirty="0" smtClean="0">
                <a:hlinkClick r:id="rId12" action="ppaction://hlinksldjump"/>
              </a:rPr>
              <a:t>Источник «Капитоновка»</a:t>
            </a:r>
            <a:r>
              <a:rPr lang="ru-RU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13" action="ppaction://hlinksldjump"/>
              </a:rPr>
              <a:t>Озеро </a:t>
            </a:r>
            <a:r>
              <a:rPr lang="ru-RU" dirty="0" err="1" smtClean="0">
                <a:hlinkClick r:id="rId13" action="ppaction://hlinksldjump"/>
              </a:rPr>
              <a:t>Ереневское</a:t>
            </a:r>
            <a:r>
              <a:rPr lang="ru-RU" dirty="0" smtClean="0"/>
              <a:t>;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14" action="ppaction://hlinksldjump"/>
              </a:rPr>
              <a:t>Звездный ключ</a:t>
            </a:r>
            <a:r>
              <a:rPr lang="ru-RU" dirty="0" smtClean="0"/>
              <a:t>;                     </a:t>
            </a:r>
            <a:r>
              <a:rPr lang="ru-RU" dirty="0" smtClean="0">
                <a:hlinkClick r:id="rId15" action="ppaction://hlinksldjump"/>
              </a:rPr>
              <a:t>Озеро Песчаное</a:t>
            </a:r>
            <a:r>
              <a:rPr lang="ru-RU" dirty="0" smtClean="0"/>
              <a:t>;               </a:t>
            </a:r>
            <a:r>
              <a:rPr lang="ru-RU" dirty="0" err="1" smtClean="0">
                <a:hlinkClick r:id="rId16" action="ppaction://hlinksldjump"/>
              </a:rPr>
              <a:t>Тояново</a:t>
            </a:r>
            <a:r>
              <a:rPr lang="ru-RU" dirty="0" smtClean="0">
                <a:hlinkClick r:id="rId16" action="ppaction://hlinksldjump"/>
              </a:rPr>
              <a:t> озеро</a:t>
            </a:r>
            <a:r>
              <a:rPr lang="ru-RU" dirty="0" smtClean="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hlinkClick r:id="rId17" action="ppaction://hlinksldjump"/>
              </a:rPr>
              <a:t>Воскресенский ключ; </a:t>
            </a:r>
            <a:r>
              <a:rPr lang="ru-RU" dirty="0" smtClean="0"/>
              <a:t>           </a:t>
            </a:r>
            <a:r>
              <a:rPr lang="ru-RU" dirty="0" err="1" smtClean="0">
                <a:hlinkClick r:id="rId18" action="ppaction://hlinksldjump"/>
              </a:rPr>
              <a:t>Басандайка</a:t>
            </a:r>
            <a:r>
              <a:rPr lang="ru-RU" dirty="0" smtClean="0">
                <a:hlinkClick r:id="rId18" action="ppaction://hlinksldjump"/>
              </a:rPr>
              <a:t> (река)</a:t>
            </a:r>
            <a:r>
              <a:rPr lang="ru-RU" dirty="0" smtClean="0"/>
              <a:t>;          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Река ТОМЬ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03800" y="1916113"/>
            <a:ext cx="3898900" cy="46815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Томь — красивейшая река области. Берет начало на западных склонах Абаканского хребта, впадает в Обь в 65 км ниже Томска. Общая длина Томи 839 км, из них около 120 приходится на нашу область. В верховьях Томь — горная река. Течёт она в узкой долине. Большие уклоны реки определяют и большие скорости течения, интенсивную глубинную эрозию.</a:t>
            </a:r>
          </a:p>
        </p:txBody>
      </p:sp>
      <p:sp>
        <p:nvSpPr>
          <p:cNvPr id="7" name="Равнобедренный треугольник 6">
            <a:hlinkClick r:id="rId2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3" name="Picture 7" descr="http://chance-tour.com/pics/tomsk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16113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/>
              <a:t>Игуменский парк</a:t>
            </a:r>
            <a:r>
              <a:rPr lang="ru-RU" sz="400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427538" y="1844675"/>
            <a:ext cx="4259262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Территория по адресу Карташова,21 принадлежит детскому образовательному учреждению с 1948 года. По решению Томского облисполкома на участке земли по ул. Карташова, 21 была организована «Станция юных натуралистов». Для ее размещения был выделен участок городского пустыря площадью в 1 га. К 1977 году площадь территории была увеличена до 2,5 га, на станции было создано большое опытное хозяйство. Станция имела лаборатории цветоводства, овощеводства, зоолабораторию, методический кабинет, две оранжереи и теплицу общей площадью 560 м.кв.</a:t>
            </a:r>
          </a:p>
        </p:txBody>
      </p:sp>
      <p:pic>
        <p:nvPicPr>
          <p:cNvPr id="13316" name="Picture 4" descr="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3540125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normal_igumen_park_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89363"/>
            <a:ext cx="3743325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>
            <a:hlinkClick r:id="rId4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Белое озеро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003800" y="1889125"/>
            <a:ext cx="3683000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Белое озеро</a:t>
            </a:r>
            <a:r>
              <a:rPr lang="ru-RU" sz="1600" smtClean="0">
                <a:latin typeface="Times New Roman" pitchFamily="18" charset="0"/>
              </a:rPr>
              <a:t> — озеро в историческом центре Томска на Воскресенской горе. Предположительно, названо по белоствольным берёзам, которые росли по его берегам до XIX века.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Вплоть до XIX — начала XX века вода в озере была чистой и в народе считалась целебной. Длительное время озеро было источником питьевой воды для жителей окрестного района. Из него же брали воду для тушения пожаров.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В 1870-х годах озеро углубили, придали форму правильного овала, убрали из середины торфяной остров, обсадили деревьями. Летом на озере устраивались купальни, а зимой — катки</a:t>
            </a:r>
            <a:r>
              <a:rPr lang="ru-RU" sz="1600" smtClean="0"/>
              <a:t>.</a:t>
            </a:r>
          </a:p>
        </p:txBody>
      </p:sp>
      <p:pic>
        <p:nvPicPr>
          <p:cNvPr id="14340" name="Picture 5" descr="Beloe_oz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46736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135938" y="5984875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Река Ушайка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3860800"/>
            <a:ext cx="8424863" cy="299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Уша́йка — небольшая река в Томской области, делящая Томск на южную (Кировский, Советский районы) и северную (Октябрьский, Ленинский районы) части. Правый приток Томи, впадает в Томь в 68 км от устья.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Длина реки 78 км, из них в пределах г. Томска — 22 км. Ушайка берёт начало в северных отрогах Кузнецкого Алатау, в районе остановочной площадки 41 км железнодорожной линии Тайга — Томск, между деревнями Басандайка и Межениновка. Населённые пункты на реке — деревни Аркашево,Большое Протопопово, Малое Протопопово, Мирный, Заварзино; в устье Ушайки находится город Томск. Крупный приток — Малая Ушайка (правый), впадает в Ушайку в деревне Заварзино.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По местной легенде название реки происходит от имени юноши Ушая, возлюбленного красавицы Томы, которая, в свою очередь, по легенде, дала имя реке Томи.</a:t>
            </a:r>
          </a:p>
        </p:txBody>
      </p:sp>
      <p:pic>
        <p:nvPicPr>
          <p:cNvPr id="15364" name="Picture 5" descr="0_35d8a_820883d7_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51117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 rot="5400000">
            <a:off x="8386763" y="5986462"/>
            <a:ext cx="1009650" cy="5048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328</TotalTime>
  <Words>766</Words>
  <Application>Microsoft Office PowerPoint</Application>
  <PresentationFormat>Экран (4:3)</PresentationFormat>
  <Paragraphs>90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Тема4</vt:lpstr>
      <vt:lpstr>Водные объекты Томской области</vt:lpstr>
      <vt:lpstr>Список команды</vt:lpstr>
      <vt:lpstr>руководитель</vt:lpstr>
      <vt:lpstr>Введение</vt:lpstr>
      <vt:lpstr>Оглавление</vt:lpstr>
      <vt:lpstr>Река ТОМЬ</vt:lpstr>
      <vt:lpstr>Игуменский парк </vt:lpstr>
      <vt:lpstr>Белое озеро</vt:lpstr>
      <vt:lpstr>Река Ушайка</vt:lpstr>
      <vt:lpstr>Озеро Керепеть </vt:lpstr>
      <vt:lpstr>Озеро Ереневское</vt:lpstr>
      <vt:lpstr>Звездный ключ</vt:lpstr>
      <vt:lpstr>Воскресенский ключ </vt:lpstr>
      <vt:lpstr>Таловские известковые чаши </vt:lpstr>
      <vt:lpstr>Дальний ключ</vt:lpstr>
      <vt:lpstr>Родник Божья роса</vt:lpstr>
      <vt:lpstr>Источник «Капитоновка»</vt:lpstr>
      <vt:lpstr>Озеро Песчаное</vt:lpstr>
      <vt:lpstr>Басандайка (река)</vt:lpstr>
      <vt:lpstr>Кисловка (река)</vt:lpstr>
      <vt:lpstr>Сенная Курья</vt:lpstr>
      <vt:lpstr>Тояново озеро</vt:lpstr>
      <vt:lpstr>СПИСОК ЛИТЕРАТУРЫ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Lubov</cp:lastModifiedBy>
  <cp:revision>34</cp:revision>
  <dcterms:created xsi:type="dcterms:W3CDTF">2013-02-02T16:34:22Z</dcterms:created>
  <dcterms:modified xsi:type="dcterms:W3CDTF">2013-03-01T14:53:12Z</dcterms:modified>
</cp:coreProperties>
</file>