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16" r:id="rId2"/>
  </p:sldMasterIdLst>
  <p:notesMasterIdLst>
    <p:notesMasterId r:id="rId14"/>
  </p:notesMasterIdLst>
  <p:sldIdLst>
    <p:sldId id="256" r:id="rId3"/>
    <p:sldId id="259" r:id="rId4"/>
    <p:sldId id="261" r:id="rId5"/>
    <p:sldId id="262" r:id="rId6"/>
    <p:sldId id="263" r:id="rId7"/>
    <p:sldId id="272" r:id="rId8"/>
    <p:sldId id="270" r:id="rId9"/>
    <p:sldId id="275" r:id="rId10"/>
    <p:sldId id="273" r:id="rId11"/>
    <p:sldId id="276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04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11/23/2012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242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Совет. Добавьте сюда свои заметки докладчика.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Совет. Добавьте сюда свои заметки докладчика.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9E5822-FD89-453C-A64E-C7BB77429943}" type="slidenum">
              <a:rPr lang="ru-RU"/>
              <a:pPr/>
              <a:t>6</a:t>
            </a:fld>
            <a:endParaRPr lang="ru-RU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spcBef>
                <a:spcPct val="0"/>
              </a:spcBef>
              <a:buFont typeface="+mj-lt"/>
              <a:buNone/>
            </a:pPr>
            <a:r>
              <a:rPr lang="ru-RU"/>
              <a:t>Зачем пчелиной семье нужны трутни?</a:t>
            </a:r>
          </a:p>
          <a:p>
            <a:pPr marL="228600" indent="-228600">
              <a:spcBef>
                <a:spcPct val="0"/>
              </a:spcBef>
              <a:buFont typeface="+mj-lt"/>
              <a:buNone/>
            </a:pPr>
            <a:r>
              <a:rPr lang="ru-RU"/>
              <a:t>У большинства перепончатокрылых насекомых, в том числе и у пчел, из неоплодотворенных яиц развиваются самцы.</a:t>
            </a:r>
          </a:p>
          <a:p>
            <a:pPr marL="228600" indent="-228600">
              <a:spcBef>
                <a:spcPct val="0"/>
              </a:spcBef>
              <a:buFont typeface="+mj-lt"/>
              <a:buNone/>
            </a:pPr>
            <a:r>
              <a:rPr lang="ru-RU"/>
              <a:t>В потомстве не оплодотворенной трутнями матки не было бы ни рабочих пчел, ни новых маток, а были бы только трутни, не способные ни к работе в улье, ни к откладке яиц. Такая пчелиная семья была бы обречена на гибель. Получается, что трутни нужны для того, чтобы население улья впоследствии не состояло бы только из них одних.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11/23/2012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80A4771-C6EF-4B99-81F4-D30BE4E017A0}" type="datetimeFigureOut">
              <a:rPr lang="en-US" smtClean="0"/>
              <a:pPr algn="r"/>
              <a:t>11/23/2012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0.jpeg"/><Relationship Id="rId7" Type="http://schemas.openxmlformats.org/officeDocument/2006/relationships/image" Target="../media/image2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ПЧЕЛЫ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2000240"/>
          </a:xfrm>
        </p:spPr>
        <p:txBody>
          <a:bodyPr/>
          <a:lstStyle/>
          <a:p>
            <a:r>
              <a:rPr lang="ru-RU" dirty="0" smtClean="0"/>
              <a:t>ВЫПОЛНИЛ: 7</a:t>
            </a:r>
            <a:r>
              <a:rPr lang="en-US" dirty="0" smtClean="0"/>
              <a:t>”</a:t>
            </a:r>
            <a:r>
              <a:rPr lang="ru-RU" dirty="0" smtClean="0"/>
              <a:t>з</a:t>
            </a:r>
            <a:r>
              <a:rPr lang="en-US" dirty="0" smtClean="0"/>
              <a:t>”</a:t>
            </a:r>
            <a:r>
              <a:rPr lang="ru-RU" dirty="0" smtClean="0"/>
              <a:t>КЛАСС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414" y="1571612"/>
            <a:ext cx="6134100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женя\Crude_propol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20480" cy="323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1\Desktop\женя\mat-molo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3357562"/>
            <a:ext cx="4252389" cy="301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женя\опревукф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286124"/>
            <a:ext cx="4286248" cy="357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1\Desktop\женя\vos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1"/>
            <a:ext cx="4286280" cy="32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 flipV="1">
            <a:off x="7740352" y="2420888"/>
            <a:ext cx="72008" cy="72008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r>
              <a:rPr lang="ru-RU" dirty="0" smtClean="0"/>
              <a:t>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412776"/>
            <a:ext cx="6096000" cy="464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31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Пчелы.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604" y="1643050"/>
            <a:ext cx="5357850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Глаза.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42918"/>
            <a:ext cx="4214810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6600" y="3761656"/>
            <a:ext cx="5047400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ротовой аппарат(хобот)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1844824"/>
            <a:ext cx="4876800" cy="3314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2131718"/>
            <a:ext cx="3394042" cy="4726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dirty="0" smtClean="0"/>
              <a:t>Жало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3071810"/>
            <a:ext cx="2143125" cy="1428750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31432" y="2000240"/>
            <a:ext cx="5112568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image26"/>
          <p:cNvPicPr>
            <a:picLocks noChangeAspect="1" noChangeArrowheads="1"/>
          </p:cNvPicPr>
          <p:nvPr/>
        </p:nvPicPr>
        <p:blipFill>
          <a:blip r:embed="rId3">
            <a:lum bright="50000" contrast="-50000"/>
          </a:blip>
          <a:srcRect/>
          <a:stretch>
            <a:fillRect/>
          </a:stretch>
        </p:blipFill>
        <p:spPr bwMode="auto">
          <a:xfrm>
            <a:off x="0" y="-1906"/>
            <a:ext cx="9144000" cy="68580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85829"/>
            <a:ext cx="8229600" cy="907032"/>
          </a:xfrm>
          <a:solidFill>
            <a:schemeClr val="accent1">
              <a:alpha val="60001"/>
            </a:schemeClr>
          </a:solidFill>
        </p:spPr>
        <p:txBody>
          <a:bodyPr/>
          <a:lstStyle/>
          <a:p>
            <a:r>
              <a:rPr lang="ru-RU" sz="2800" dirty="0" smtClean="0"/>
              <a:t>Полиморфизм у пчел</a:t>
            </a:r>
            <a:endParaRPr lang="ru-RU" sz="2800" dirty="0"/>
          </a:p>
        </p:txBody>
      </p:sp>
      <p:pic>
        <p:nvPicPr>
          <p:cNvPr id="20484" name="Picture 4" descr="image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1" y="242004"/>
            <a:ext cx="1108075" cy="994686"/>
          </a:xfrm>
          <a:prstGeom prst="rect">
            <a:avLst/>
          </a:prstGeom>
          <a:noFill/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513388" y="1680677"/>
            <a:ext cx="3314700" cy="3502363"/>
            <a:chOff x="3473" y="864"/>
            <a:chExt cx="2088" cy="1838"/>
          </a:xfrm>
        </p:grpSpPr>
        <p:pic>
          <p:nvPicPr>
            <p:cNvPr id="20486" name="Picture 6" descr="image3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73" y="864"/>
              <a:ext cx="2088" cy="1638"/>
            </a:xfrm>
            <a:prstGeom prst="rect">
              <a:avLst/>
            </a:prstGeom>
            <a:noFill/>
          </p:spPr>
        </p:pic>
        <p:sp>
          <p:nvSpPr>
            <p:cNvPr id="20487" name="Text Box 7"/>
            <p:cNvSpPr txBox="1">
              <a:spLocks noChangeArrowheads="1"/>
            </p:cNvSpPr>
            <p:nvPr/>
          </p:nvSpPr>
          <p:spPr bwMode="auto">
            <a:xfrm>
              <a:off x="3952" y="2508"/>
              <a:ext cx="1033" cy="1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Рабочая пчела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15914" y="1680677"/>
            <a:ext cx="2274887" cy="4638058"/>
            <a:chOff x="199" y="864"/>
            <a:chExt cx="1433" cy="2434"/>
          </a:xfrm>
        </p:grpSpPr>
        <p:pic>
          <p:nvPicPr>
            <p:cNvPr id="20489" name="Picture 9" descr="image3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9" y="864"/>
              <a:ext cx="1433" cy="2219"/>
            </a:xfrm>
            <a:prstGeom prst="rect">
              <a:avLst/>
            </a:prstGeom>
            <a:noFill/>
          </p:spPr>
        </p:pic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584" y="3104"/>
              <a:ext cx="619" cy="1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Трутень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000364" y="1643050"/>
            <a:ext cx="2287588" cy="4744768"/>
            <a:chOff x="1832" y="864"/>
            <a:chExt cx="1441" cy="2490"/>
          </a:xfrm>
        </p:grpSpPr>
        <p:pic>
          <p:nvPicPr>
            <p:cNvPr id="20492" name="Picture 12" descr="image3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32" y="864"/>
              <a:ext cx="1441" cy="2284"/>
            </a:xfrm>
            <a:prstGeom prst="rect">
              <a:avLst/>
            </a:prstGeom>
            <a:noFill/>
          </p:spPr>
        </p:pic>
        <p:sp>
          <p:nvSpPr>
            <p:cNvPr id="20493" name="Text Box 13"/>
            <p:cNvSpPr txBox="1">
              <a:spLocks noChangeArrowheads="1"/>
            </p:cNvSpPr>
            <p:nvPr/>
          </p:nvSpPr>
          <p:spPr bwMode="auto">
            <a:xfrm>
              <a:off x="2237" y="3160"/>
              <a:ext cx="600" cy="1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Царица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435608" y="6099088"/>
            <a:ext cx="7498080" cy="758911"/>
          </a:xfrm>
        </p:spPr>
        <p:txBody>
          <a:bodyPr/>
          <a:lstStyle/>
          <a:p>
            <a:r>
              <a:rPr lang="ru-RU" dirty="0" smtClean="0"/>
              <a:t>Пчелы….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60648"/>
            <a:ext cx="7776864" cy="555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49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1\Desktop\женя\post-2569-1209405331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3921093" cy="275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1\Desktop\женя\post-373202-13030794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48" y="2857496"/>
            <a:ext cx="45775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image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357982"/>
          </a:xfrm>
          <a:prstGeom prst="rect">
            <a:avLst/>
          </a:prstGeom>
          <a:noFill/>
        </p:spPr>
      </p:pic>
      <p:pic>
        <p:nvPicPr>
          <p:cNvPr id="5" name="Picture 4" descr="image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4236"/>
            <a:ext cx="1108075" cy="922164"/>
          </a:xfrm>
          <a:prstGeom prst="rect">
            <a:avLst/>
          </a:prstGeom>
          <a:noFill/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85763" y="2470241"/>
            <a:ext cx="2084387" cy="3409531"/>
            <a:chOff x="243" y="1459"/>
            <a:chExt cx="1313" cy="1930"/>
          </a:xfrm>
        </p:grpSpPr>
        <p:pic>
          <p:nvPicPr>
            <p:cNvPr id="7" name="Picture 6" descr="image2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3" y="1459"/>
              <a:ext cx="1313" cy="1930"/>
            </a:xfrm>
            <a:prstGeom prst="rect">
              <a:avLst/>
            </a:prstGeom>
            <a:noFill/>
          </p:spPr>
        </p:pic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81" y="1500"/>
              <a:ext cx="437" cy="256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000" dirty="0"/>
                <a:t>Мёд</a:t>
              </a: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906713" y="3828433"/>
            <a:ext cx="2678112" cy="1602304"/>
            <a:chOff x="1831" y="2366"/>
            <a:chExt cx="1687" cy="907"/>
          </a:xfrm>
        </p:grpSpPr>
        <p:pic>
          <p:nvPicPr>
            <p:cNvPr id="10" name="Picture 9" descr="image3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31" y="2366"/>
              <a:ext cx="907" cy="907"/>
            </a:xfrm>
            <a:prstGeom prst="rect">
              <a:avLst/>
            </a:prstGeom>
            <a:noFill/>
          </p:spPr>
        </p:pic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2738" y="3019"/>
              <a:ext cx="780" cy="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Прополис</a:t>
              </a: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6661150" y="2346478"/>
            <a:ext cx="2201863" cy="3656856"/>
            <a:chOff x="4196" y="1374"/>
            <a:chExt cx="1387" cy="2070"/>
          </a:xfrm>
        </p:grpSpPr>
        <p:pic>
          <p:nvPicPr>
            <p:cNvPr id="13" name="Picture 12" descr="image2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96" y="1374"/>
              <a:ext cx="1387" cy="2070"/>
            </a:xfrm>
            <a:prstGeom prst="rect">
              <a:avLst/>
            </a:prstGeom>
            <a:noFill/>
          </p:spPr>
        </p:pic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4673" y="3150"/>
              <a:ext cx="433" cy="237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Воск</a:t>
              </a:r>
            </a:p>
          </p:txBody>
        </p:sp>
      </p:grpSp>
      <p:grpSp>
        <p:nvGrpSpPr>
          <p:cNvPr id="15" name="Group 14"/>
          <p:cNvGrpSpPr>
            <a:grpSpLocks/>
          </p:cNvGrpSpPr>
          <p:nvPr/>
        </p:nvGrpSpPr>
        <p:grpSpPr bwMode="auto">
          <a:xfrm>
            <a:off x="2592388" y="1275154"/>
            <a:ext cx="2078037" cy="2432604"/>
            <a:chOff x="1633" y="574"/>
            <a:chExt cx="1309" cy="1377"/>
          </a:xfrm>
        </p:grpSpPr>
        <p:pic>
          <p:nvPicPr>
            <p:cNvPr id="16" name="Picture 15" descr="image31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068" y="574"/>
              <a:ext cx="438" cy="1140"/>
            </a:xfrm>
            <a:prstGeom prst="rect">
              <a:avLst/>
            </a:prstGeom>
            <a:noFill/>
          </p:spPr>
        </p:pic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1633" y="1714"/>
              <a:ext cx="1309" cy="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Маточное молоко</a:t>
              </a:r>
            </a:p>
          </p:txBody>
        </p: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4797425" y="1980091"/>
            <a:ext cx="1604963" cy="2153482"/>
            <a:chOff x="3022" y="1186"/>
            <a:chExt cx="1011" cy="1219"/>
          </a:xfrm>
        </p:grpSpPr>
        <p:pic>
          <p:nvPicPr>
            <p:cNvPr id="19" name="Picture 18" descr="image3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246" y="1186"/>
              <a:ext cx="456" cy="954"/>
            </a:xfrm>
            <a:prstGeom prst="rect">
              <a:avLst/>
            </a:prstGeom>
            <a:noFill/>
          </p:spPr>
        </p:pic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3022" y="2168"/>
              <a:ext cx="1011" cy="2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Пчелиный яд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148</Words>
  <Application>Microsoft Office PowerPoint</Application>
  <PresentationFormat>Экран (4:3)</PresentationFormat>
  <Paragraphs>29</Paragraphs>
  <Slides>11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ПЧЕЛЫ</vt:lpstr>
      <vt:lpstr>Пчелы.</vt:lpstr>
      <vt:lpstr>Глаза.</vt:lpstr>
      <vt:lpstr>ротовой аппарат(хобот)</vt:lpstr>
      <vt:lpstr>Жало</vt:lpstr>
      <vt:lpstr>Полиморфизм у пчел</vt:lpstr>
      <vt:lpstr>Слайд 7</vt:lpstr>
      <vt:lpstr>Слайд 8</vt:lpstr>
      <vt:lpstr>Слайд 9</vt:lpstr>
      <vt:lpstr>Слайд 10</vt:lpstr>
      <vt:lpstr>Спасибо за внимание…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2012-11-21T08:15:11Z</dcterms:created>
  <dcterms:modified xsi:type="dcterms:W3CDTF">2012-11-23T03:20:32Z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