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6" r:id="rId2"/>
    <p:sldId id="283" r:id="rId3"/>
    <p:sldId id="282" r:id="rId4"/>
    <p:sldId id="284" r:id="rId5"/>
    <p:sldId id="286" r:id="rId6"/>
    <p:sldId id="289" r:id="rId7"/>
    <p:sldId id="295" r:id="rId8"/>
    <p:sldId id="297" r:id="rId9"/>
    <p:sldId id="298" r:id="rId10"/>
    <p:sldId id="268" r:id="rId11"/>
    <p:sldId id="275" r:id="rId12"/>
    <p:sldId id="258" r:id="rId13"/>
    <p:sldId id="272" r:id="rId14"/>
    <p:sldId id="263" r:id="rId15"/>
    <p:sldId id="267" r:id="rId16"/>
    <p:sldId id="262" r:id="rId17"/>
    <p:sldId id="29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97" autoAdjust="0"/>
    <p:restoredTop sz="86444" autoAdjust="0"/>
  </p:normalViewPr>
  <p:slideViewPr>
    <p:cSldViewPr>
      <p:cViewPr>
        <p:scale>
          <a:sx n="80" d="100"/>
          <a:sy n="80" d="100"/>
        </p:scale>
        <p:origin x="-106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55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D4ACAB-EB7B-448D-89E7-6ED01570B326}" type="doc">
      <dgm:prSet loTypeId="urn:microsoft.com/office/officeart/2005/8/layout/venn2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7019EF8-D488-4B5B-87F4-47D7B97601E7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dirty="0" smtClean="0"/>
            <a:t>Провести опыты и проанализировать их.</a:t>
          </a:r>
          <a:endParaRPr lang="ru-RU" dirty="0"/>
        </a:p>
      </dgm:t>
    </dgm:pt>
    <dgm:pt modelId="{43530F94-3643-4A06-976F-B21A26AAB9A2}" type="parTrans" cxnId="{DD59BF8F-79EF-4A88-94B5-D0957B88A675}">
      <dgm:prSet/>
      <dgm:spPr/>
      <dgm:t>
        <a:bodyPr/>
        <a:lstStyle/>
        <a:p>
          <a:endParaRPr lang="ru-RU"/>
        </a:p>
      </dgm:t>
    </dgm:pt>
    <dgm:pt modelId="{99EE14F7-2741-40AC-B243-833666FA3050}" type="sibTrans" cxnId="{DD59BF8F-79EF-4A88-94B5-D0957B88A675}">
      <dgm:prSet/>
      <dgm:spPr/>
      <dgm:t>
        <a:bodyPr/>
        <a:lstStyle/>
        <a:p>
          <a:endParaRPr lang="ru-RU"/>
        </a:p>
      </dgm:t>
    </dgm:pt>
    <dgm:pt modelId="{5FD9DF9C-CD38-4F2F-BD89-A7E67D84C96D}">
      <dgm:prSet/>
      <dgm:spPr/>
      <dgm:t>
        <a:bodyPr/>
        <a:lstStyle/>
        <a:p>
          <a:pPr rtl="0"/>
          <a:r>
            <a:rPr lang="ru-RU" dirty="0" smtClean="0"/>
            <a:t>Описать практические исследования.</a:t>
          </a:r>
          <a:endParaRPr lang="ru-RU" dirty="0"/>
        </a:p>
      </dgm:t>
    </dgm:pt>
    <dgm:pt modelId="{D6BB1DB8-9B31-4F1B-96FD-FA1187DF6924}" type="parTrans" cxnId="{7AAB8A6E-60BC-4B19-98EB-9E3EA757FAB5}">
      <dgm:prSet/>
      <dgm:spPr/>
      <dgm:t>
        <a:bodyPr/>
        <a:lstStyle/>
        <a:p>
          <a:endParaRPr lang="ru-RU"/>
        </a:p>
      </dgm:t>
    </dgm:pt>
    <dgm:pt modelId="{39F9934C-4056-431A-8FC6-569910284F8B}" type="sibTrans" cxnId="{7AAB8A6E-60BC-4B19-98EB-9E3EA757FAB5}">
      <dgm:prSet/>
      <dgm:spPr/>
      <dgm:t>
        <a:bodyPr/>
        <a:lstStyle/>
        <a:p>
          <a:endParaRPr lang="ru-RU"/>
        </a:p>
      </dgm:t>
    </dgm:pt>
    <dgm:pt modelId="{E4D3BC05-1D7F-4443-8324-B32944795992}">
      <dgm:prSet/>
      <dgm:spPr/>
      <dgm:t>
        <a:bodyPr/>
        <a:lstStyle/>
        <a:p>
          <a:pPr rtl="0"/>
          <a:r>
            <a:rPr lang="ru-RU" dirty="0" smtClean="0"/>
            <a:t>Сделать выводы.</a:t>
          </a:r>
          <a:endParaRPr lang="ru-RU" dirty="0"/>
        </a:p>
      </dgm:t>
    </dgm:pt>
    <dgm:pt modelId="{30A9CB92-A966-4B7A-80C3-90B6AA28C248}" type="parTrans" cxnId="{87B7E566-FB0A-4A91-B5C5-BF43790DE663}">
      <dgm:prSet/>
      <dgm:spPr/>
      <dgm:t>
        <a:bodyPr/>
        <a:lstStyle/>
        <a:p>
          <a:endParaRPr lang="ru-RU"/>
        </a:p>
      </dgm:t>
    </dgm:pt>
    <dgm:pt modelId="{C70809C1-3903-4682-B020-27FAAC2417AF}" type="sibTrans" cxnId="{87B7E566-FB0A-4A91-B5C5-BF43790DE663}">
      <dgm:prSet/>
      <dgm:spPr/>
      <dgm:t>
        <a:bodyPr/>
        <a:lstStyle/>
        <a:p>
          <a:endParaRPr lang="ru-RU"/>
        </a:p>
      </dgm:t>
    </dgm:pt>
    <dgm:pt modelId="{70932389-684B-4A53-AF40-799BD81DB456}" type="pres">
      <dgm:prSet presAssocID="{64D4ACAB-EB7B-448D-89E7-6ED01570B326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6EEF05F-E4B5-4E5C-9CF8-EC18E219C079}" type="pres">
      <dgm:prSet presAssocID="{64D4ACAB-EB7B-448D-89E7-6ED01570B326}" presName="comp1" presStyleCnt="0"/>
      <dgm:spPr/>
    </dgm:pt>
    <dgm:pt modelId="{B61DEFC0-F883-4787-9D20-6EB9B3F7340E}" type="pres">
      <dgm:prSet presAssocID="{64D4ACAB-EB7B-448D-89E7-6ED01570B326}" presName="circle1" presStyleLbl="node1" presStyleIdx="0" presStyleCnt="3"/>
      <dgm:spPr/>
      <dgm:t>
        <a:bodyPr/>
        <a:lstStyle/>
        <a:p>
          <a:endParaRPr lang="ru-RU"/>
        </a:p>
      </dgm:t>
    </dgm:pt>
    <dgm:pt modelId="{874D6663-6D49-4096-9321-90266B3D630C}" type="pres">
      <dgm:prSet presAssocID="{64D4ACAB-EB7B-448D-89E7-6ED01570B326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1DAAA0-32E3-423A-9796-1E3479F170DA}" type="pres">
      <dgm:prSet presAssocID="{64D4ACAB-EB7B-448D-89E7-6ED01570B326}" presName="comp2" presStyleCnt="0"/>
      <dgm:spPr/>
    </dgm:pt>
    <dgm:pt modelId="{6035E528-2084-432D-830E-D8CA90F49549}" type="pres">
      <dgm:prSet presAssocID="{64D4ACAB-EB7B-448D-89E7-6ED01570B326}" presName="circle2" presStyleLbl="node1" presStyleIdx="1" presStyleCnt="3"/>
      <dgm:spPr/>
      <dgm:t>
        <a:bodyPr/>
        <a:lstStyle/>
        <a:p>
          <a:endParaRPr lang="ru-RU"/>
        </a:p>
      </dgm:t>
    </dgm:pt>
    <dgm:pt modelId="{A643E7E5-ABFE-4DFF-A9E5-E58E86B2083E}" type="pres">
      <dgm:prSet presAssocID="{64D4ACAB-EB7B-448D-89E7-6ED01570B326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53EC8-57D8-412F-A6C1-1C9359CA099C}" type="pres">
      <dgm:prSet presAssocID="{64D4ACAB-EB7B-448D-89E7-6ED01570B326}" presName="comp3" presStyleCnt="0"/>
      <dgm:spPr/>
    </dgm:pt>
    <dgm:pt modelId="{C271D32B-2FA6-426B-B501-A179003186D1}" type="pres">
      <dgm:prSet presAssocID="{64D4ACAB-EB7B-448D-89E7-6ED01570B326}" presName="circle3" presStyleLbl="node1" presStyleIdx="2" presStyleCnt="3" custLinFactNeighborX="786" custLinFactNeighborY="875"/>
      <dgm:spPr/>
      <dgm:t>
        <a:bodyPr/>
        <a:lstStyle/>
        <a:p>
          <a:endParaRPr lang="ru-RU"/>
        </a:p>
      </dgm:t>
    </dgm:pt>
    <dgm:pt modelId="{2BB10E2A-1C56-49D0-A5CC-2653D9CE49F5}" type="pres">
      <dgm:prSet presAssocID="{64D4ACAB-EB7B-448D-89E7-6ED01570B326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B47370-B595-470F-972A-19C377ADA4D1}" type="presOf" srcId="{5FD9DF9C-CD38-4F2F-BD89-A7E67D84C96D}" destId="{6035E528-2084-432D-830E-D8CA90F49549}" srcOrd="0" destOrd="0" presId="urn:microsoft.com/office/officeart/2005/8/layout/venn2"/>
    <dgm:cxn modelId="{3DC1D93F-74E4-496F-9B36-B1380947C466}" type="presOf" srcId="{5FD9DF9C-CD38-4F2F-BD89-A7E67D84C96D}" destId="{A643E7E5-ABFE-4DFF-A9E5-E58E86B2083E}" srcOrd="1" destOrd="0" presId="urn:microsoft.com/office/officeart/2005/8/layout/venn2"/>
    <dgm:cxn modelId="{87B7E566-FB0A-4A91-B5C5-BF43790DE663}" srcId="{64D4ACAB-EB7B-448D-89E7-6ED01570B326}" destId="{E4D3BC05-1D7F-4443-8324-B32944795992}" srcOrd="2" destOrd="0" parTransId="{30A9CB92-A966-4B7A-80C3-90B6AA28C248}" sibTransId="{C70809C1-3903-4682-B020-27FAAC2417AF}"/>
    <dgm:cxn modelId="{DD59BF8F-79EF-4A88-94B5-D0957B88A675}" srcId="{64D4ACAB-EB7B-448D-89E7-6ED01570B326}" destId="{F7019EF8-D488-4B5B-87F4-47D7B97601E7}" srcOrd="0" destOrd="0" parTransId="{43530F94-3643-4A06-976F-B21A26AAB9A2}" sibTransId="{99EE14F7-2741-40AC-B243-833666FA3050}"/>
    <dgm:cxn modelId="{EF785851-CA29-4115-AD85-DD24583187BD}" type="presOf" srcId="{64D4ACAB-EB7B-448D-89E7-6ED01570B326}" destId="{70932389-684B-4A53-AF40-799BD81DB456}" srcOrd="0" destOrd="0" presId="urn:microsoft.com/office/officeart/2005/8/layout/venn2"/>
    <dgm:cxn modelId="{69441FDD-F21D-4FBE-BE57-A5D707385964}" type="presOf" srcId="{E4D3BC05-1D7F-4443-8324-B32944795992}" destId="{2BB10E2A-1C56-49D0-A5CC-2653D9CE49F5}" srcOrd="1" destOrd="0" presId="urn:microsoft.com/office/officeart/2005/8/layout/venn2"/>
    <dgm:cxn modelId="{C3DC6BFA-C8B5-4D93-A960-B345BD81A8E7}" type="presOf" srcId="{E4D3BC05-1D7F-4443-8324-B32944795992}" destId="{C271D32B-2FA6-426B-B501-A179003186D1}" srcOrd="0" destOrd="0" presId="urn:microsoft.com/office/officeart/2005/8/layout/venn2"/>
    <dgm:cxn modelId="{7AAB8A6E-60BC-4B19-98EB-9E3EA757FAB5}" srcId="{64D4ACAB-EB7B-448D-89E7-6ED01570B326}" destId="{5FD9DF9C-CD38-4F2F-BD89-A7E67D84C96D}" srcOrd="1" destOrd="0" parTransId="{D6BB1DB8-9B31-4F1B-96FD-FA1187DF6924}" sibTransId="{39F9934C-4056-431A-8FC6-569910284F8B}"/>
    <dgm:cxn modelId="{9EB9998C-6B09-4077-AD12-15F35C8AFF80}" type="presOf" srcId="{F7019EF8-D488-4B5B-87F4-47D7B97601E7}" destId="{874D6663-6D49-4096-9321-90266B3D630C}" srcOrd="1" destOrd="0" presId="urn:microsoft.com/office/officeart/2005/8/layout/venn2"/>
    <dgm:cxn modelId="{A6EC28DA-D4BF-4458-9849-A60CC76C61D8}" type="presOf" srcId="{F7019EF8-D488-4B5B-87F4-47D7B97601E7}" destId="{B61DEFC0-F883-4787-9D20-6EB9B3F7340E}" srcOrd="0" destOrd="0" presId="urn:microsoft.com/office/officeart/2005/8/layout/venn2"/>
    <dgm:cxn modelId="{A4AA5B76-8026-4EB5-B5EB-61EE4C2641BC}" type="presParOf" srcId="{70932389-684B-4A53-AF40-799BD81DB456}" destId="{96EEF05F-E4B5-4E5C-9CF8-EC18E219C079}" srcOrd="0" destOrd="0" presId="urn:microsoft.com/office/officeart/2005/8/layout/venn2"/>
    <dgm:cxn modelId="{5D8DB4A7-9C7A-4D6A-83AB-B52473055948}" type="presParOf" srcId="{96EEF05F-E4B5-4E5C-9CF8-EC18E219C079}" destId="{B61DEFC0-F883-4787-9D20-6EB9B3F7340E}" srcOrd="0" destOrd="0" presId="urn:microsoft.com/office/officeart/2005/8/layout/venn2"/>
    <dgm:cxn modelId="{5B605796-F515-4E2C-96C4-FF5CB53D1E7C}" type="presParOf" srcId="{96EEF05F-E4B5-4E5C-9CF8-EC18E219C079}" destId="{874D6663-6D49-4096-9321-90266B3D630C}" srcOrd="1" destOrd="0" presId="urn:microsoft.com/office/officeart/2005/8/layout/venn2"/>
    <dgm:cxn modelId="{66FC5366-8ABB-4A98-8A3E-5ECA703CEB0A}" type="presParOf" srcId="{70932389-684B-4A53-AF40-799BD81DB456}" destId="{851DAAA0-32E3-423A-9796-1E3479F170DA}" srcOrd="1" destOrd="0" presId="urn:microsoft.com/office/officeart/2005/8/layout/venn2"/>
    <dgm:cxn modelId="{75F040F4-4426-4B8D-8CF7-625FEE8C4E9C}" type="presParOf" srcId="{851DAAA0-32E3-423A-9796-1E3479F170DA}" destId="{6035E528-2084-432D-830E-D8CA90F49549}" srcOrd="0" destOrd="0" presId="urn:microsoft.com/office/officeart/2005/8/layout/venn2"/>
    <dgm:cxn modelId="{DEDB85A1-6744-47F5-A84C-99A50637CEB8}" type="presParOf" srcId="{851DAAA0-32E3-423A-9796-1E3479F170DA}" destId="{A643E7E5-ABFE-4DFF-A9E5-E58E86B2083E}" srcOrd="1" destOrd="0" presId="urn:microsoft.com/office/officeart/2005/8/layout/venn2"/>
    <dgm:cxn modelId="{C6603991-7E93-4603-A255-281912E1B889}" type="presParOf" srcId="{70932389-684B-4A53-AF40-799BD81DB456}" destId="{F3853EC8-57D8-412F-A6C1-1C9359CA099C}" srcOrd="2" destOrd="0" presId="urn:microsoft.com/office/officeart/2005/8/layout/venn2"/>
    <dgm:cxn modelId="{017C9A0E-F432-4DAD-9771-3D961860840F}" type="presParOf" srcId="{F3853EC8-57D8-412F-A6C1-1C9359CA099C}" destId="{C271D32B-2FA6-426B-B501-A179003186D1}" srcOrd="0" destOrd="0" presId="urn:microsoft.com/office/officeart/2005/8/layout/venn2"/>
    <dgm:cxn modelId="{54EFD393-D7C6-4F47-9857-85A3E8F4D9FE}" type="presParOf" srcId="{F3853EC8-57D8-412F-A6C1-1C9359CA099C}" destId="{2BB10E2A-1C56-49D0-A5CC-2653D9CE49F5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1DEFC0-F883-4787-9D20-6EB9B3F7340E}">
      <dsp:nvSpPr>
        <dsp:cNvPr id="0" name=""/>
        <dsp:cNvSpPr/>
      </dsp:nvSpPr>
      <dsp:spPr>
        <a:xfrm>
          <a:off x="1920081" y="0"/>
          <a:ext cx="4389437" cy="4389437"/>
        </a:xfrm>
        <a:prstGeom prst="ellipse">
          <a:avLst/>
        </a:prstGeom>
        <a:gradFill rotWithShape="1">
          <a:gsLst>
            <a:gs pos="0">
              <a:schemeClr val="accent5">
                <a:tint val="98000"/>
                <a:shade val="25000"/>
                <a:satMod val="250000"/>
              </a:schemeClr>
            </a:gs>
            <a:gs pos="68000">
              <a:schemeClr val="accent5">
                <a:tint val="86000"/>
                <a:satMod val="115000"/>
              </a:schemeClr>
            </a:gs>
            <a:gs pos="100000">
              <a:schemeClr val="accent5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5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5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Провести опыты и проанализировать их.</a:t>
          </a:r>
          <a:endParaRPr lang="ru-RU" sz="1100" kern="1200" dirty="0"/>
        </a:p>
      </dsp:txBody>
      <dsp:txXfrm>
        <a:off x="3347745" y="219471"/>
        <a:ext cx="1534108" cy="658415"/>
      </dsp:txXfrm>
    </dsp:sp>
    <dsp:sp modelId="{6035E528-2084-432D-830E-D8CA90F49549}">
      <dsp:nvSpPr>
        <dsp:cNvPr id="0" name=""/>
        <dsp:cNvSpPr/>
      </dsp:nvSpPr>
      <dsp:spPr>
        <a:xfrm>
          <a:off x="2468761" y="1097359"/>
          <a:ext cx="3292077" cy="3292077"/>
        </a:xfrm>
        <a:prstGeom prst="ellipse">
          <a:avLst/>
        </a:prstGeom>
        <a:solidFill>
          <a:schemeClr val="accent2">
            <a:hueOff val="-419062"/>
            <a:satOff val="-4829"/>
            <a:lumOff val="1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Описать практические исследования.</a:t>
          </a:r>
          <a:endParaRPr lang="ru-RU" sz="1100" kern="1200" dirty="0"/>
        </a:p>
      </dsp:txBody>
      <dsp:txXfrm>
        <a:off x="3347745" y="1303114"/>
        <a:ext cx="1534108" cy="617264"/>
      </dsp:txXfrm>
    </dsp:sp>
    <dsp:sp modelId="{C271D32B-2FA6-426B-B501-A179003186D1}">
      <dsp:nvSpPr>
        <dsp:cNvPr id="0" name=""/>
        <dsp:cNvSpPr/>
      </dsp:nvSpPr>
      <dsp:spPr>
        <a:xfrm>
          <a:off x="3034691" y="2194718"/>
          <a:ext cx="2194718" cy="2194718"/>
        </a:xfrm>
        <a:prstGeom prst="ellipse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Сделать выводы.</a:t>
          </a:r>
          <a:endParaRPr lang="ru-RU" sz="1100" kern="1200" dirty="0"/>
        </a:p>
      </dsp:txBody>
      <dsp:txXfrm>
        <a:off x="3356100" y="2743398"/>
        <a:ext cx="1551900" cy="10973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E17C1-3B1F-4881-AB5F-8669FD5E38B5}" type="datetimeFigureOut">
              <a:rPr lang="ru-RU" smtClean="0"/>
              <a:pPr/>
              <a:t>18.03.2012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20CCD5-BADE-49B3-BCDB-8811E5F510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Солнце, воздух и вода наши лучшие друзья!</a:t>
            </a:r>
            <a:endParaRPr lang="ru-RU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002r_SummerSunWater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7514"/>
            <a:ext cx="8715436" cy="3500486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E:\RISUNKI!\more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7391400" cy="4972050"/>
          </a:xfrm>
          <a:prstGeom prst="rect">
            <a:avLst/>
          </a:prstGeom>
          <a:noFill/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643174" y="5643578"/>
            <a:ext cx="3312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/>
              <a:t>кататься с водяной горки,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RISUNKI!\more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001000" cy="5383213"/>
          </a:xfrm>
          <a:prstGeom prst="rect">
            <a:avLst/>
          </a:prstGeom>
          <a:noFill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85720" y="5857892"/>
            <a:ext cx="78229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dirty="0"/>
              <a:t>Погружение в море с аквалангом называется </a:t>
            </a:r>
            <a:r>
              <a:rPr lang="ru-RU" sz="2000" dirty="0" err="1"/>
              <a:t>дайвинг</a:t>
            </a:r>
            <a:r>
              <a:rPr lang="ru-RU" sz="2000" dirty="0"/>
              <a:t>. Правда, </a:t>
            </a:r>
          </a:p>
          <a:p>
            <a:pPr algn="ctr"/>
            <a:r>
              <a:rPr lang="ru-RU" sz="2000" dirty="0"/>
              <a:t>морское дно очень красиво</a:t>
            </a:r>
            <a:r>
              <a:rPr lang="en-US" sz="20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9" y="214290"/>
            <a:ext cx="8229600" cy="1143000"/>
          </a:xfrm>
        </p:spPr>
        <p:txBody>
          <a:bodyPr/>
          <a:lstStyle/>
          <a:p>
            <a:r>
              <a:rPr lang="ru-RU" dirty="0" smtClean="0"/>
              <a:t>Я наблюдал за тем, что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85926"/>
            <a:ext cx="6357967" cy="3393236"/>
          </a:xfrm>
          <a:prstGeom prst="rect">
            <a:avLst/>
          </a:prstGeom>
          <a:noFill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Намного легче плавать в море, нежели в пруду или речке? Морская вода будто сама выталкивает вас. Почему так?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Секрет этого явления очень просто, а главное – научно, объясняется: вода неодинакова по своему составу. В море вода солёная, а в пруду или речке – пресная.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Проведём несложный научный опыт.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6800840" cy="43891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Возьмём литровую стеклянную банку с чистой </a:t>
            </a:r>
          </a:p>
          <a:p>
            <a:r>
              <a:rPr lang="ru-RU" sz="2400" dirty="0" smtClean="0"/>
              <a:t>водой из-под крана. Ещё нам понадобится соль и клубень картофеля. Опустим картофель в воду - он быстро пойдёт ко дну.</a:t>
            </a:r>
          </a:p>
          <a:p>
            <a:r>
              <a:rPr lang="ru-RU" sz="2400" dirty="0" smtClean="0"/>
              <a:t>Достанем картофель из банки. Добавим в воду ложку соли, хорошенько размешаем и снова опустим клубень в воду. Он останется плавать на поверхности!</a:t>
            </a:r>
          </a:p>
          <a:p>
            <a:r>
              <a:rPr lang="ru-RU" sz="2400" dirty="0" smtClean="0"/>
              <a:t>Мы наглядно убедились, что солёная вода помогает картофелю плавать.</a:t>
            </a:r>
          </a:p>
        </p:txBody>
      </p:sp>
      <p:pic>
        <p:nvPicPr>
          <p:cNvPr id="4" name="Рисунок 3" descr="http://shishkinles.ru/content/images/soviform/Solenaja_voda/s_vod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14290"/>
            <a:ext cx="2381251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shishkinles.ru/content/images/soviform/Solenaja_voda/s_vod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14290"/>
            <a:ext cx="2381251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7239000" cy="421484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Кстати, известно ли вам, что из солёной воды можно получить пресную – питьевую?</a:t>
            </a:r>
          </a:p>
          <a:p>
            <a:r>
              <a:rPr lang="ru-RU" dirty="0" smtClean="0"/>
              <a:t>Этот факт также можно проверить с помощью научного опыта.</a:t>
            </a:r>
          </a:p>
          <a:p>
            <a:r>
              <a:rPr lang="ru-RU" dirty="0" smtClean="0"/>
              <a:t>Нальём в небольшой тазик воду морскую воду. На дно тазика поставим чашку, сверху натянем плёнку, а на плёнку положим камешек, так, чтобы получилось небольшое углубление, но плёнка не касалась чашки.</a:t>
            </a:r>
          </a:p>
          <a:p>
            <a:r>
              <a:rPr lang="ru-RU" dirty="0" smtClean="0"/>
              <a:t>Установим наше приспособление на солнце.</a:t>
            </a:r>
          </a:p>
          <a:p>
            <a:r>
              <a:rPr lang="ru-RU" dirty="0" smtClean="0"/>
              <a:t>Вода в тазике начнёт нагреваться и испаряться. Однако плёнка будет задерживать её, и чистая питьевая вода по капелькам осядет в чашку. Соль не испаряется – она так и останется на дн</a:t>
            </a:r>
            <a:r>
              <a:rPr lang="ru-RU" i="1" dirty="0" smtClean="0"/>
              <a:t>е тазика.</a:t>
            </a:r>
            <a:endParaRPr lang="ru-RU" dirty="0"/>
          </a:p>
        </p:txBody>
      </p:sp>
      <p:pic>
        <p:nvPicPr>
          <p:cNvPr id="4" name="Содержимое 8" descr="http://shishkinles.ru/content/images/soviform/Solenaja_voda/s_voda4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14290"/>
            <a:ext cx="2381251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Мои опыты</a:t>
            </a:r>
            <a:endParaRPr lang="ru-RU" dirty="0"/>
          </a:p>
        </p:txBody>
      </p:sp>
      <p:pic>
        <p:nvPicPr>
          <p:cNvPr id="9" name="Содержимое 8" descr="http://shishkinles.ru/content/images/soviform/Solenaja_voda/s_voda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2285992"/>
            <a:ext cx="2381251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ishkinles.ru/content/images/soviform/Solenaja_voda/s_voda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285992"/>
            <a:ext cx="2381251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shishkinles.ru/content/images/soviform/Solenaja_voda/s_vod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3" y="4214819"/>
            <a:ext cx="2381251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7729534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Я сделал для себя следующие выводы:</a:t>
            </a:r>
          </a:p>
          <a:p>
            <a:r>
              <a:rPr lang="ru-RU" dirty="0" smtClean="0"/>
              <a:t>Чистая морская вода имеет целебные свойства: после отдыха на море  стал меньше болеть.</a:t>
            </a:r>
          </a:p>
          <a:p>
            <a:r>
              <a:rPr lang="ru-RU" dirty="0" smtClean="0"/>
              <a:t>Проведя опыты, проанализировав их, я узнал, что морская вода выталкивает тела, в ней легче плавать, чем в пресной.</a:t>
            </a:r>
          </a:p>
          <a:p>
            <a:r>
              <a:rPr lang="ru-RU" dirty="0" smtClean="0"/>
              <a:t>В морской воде содержатся минеральные вещества полезные для нашего организма.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Детская </a:t>
            </a:r>
            <a:r>
              <a:rPr lang="ru-RU" dirty="0" smtClean="0"/>
              <a:t>энциклопедия «Морские обитатели»- М., 1992 г.</a:t>
            </a:r>
          </a:p>
          <a:p>
            <a:pPr lvl="0"/>
            <a:r>
              <a:rPr lang="ru-RU" dirty="0" smtClean="0"/>
              <a:t>Поляков П. «Морская стихия»- М., 2001 г.</a:t>
            </a:r>
          </a:p>
          <a:p>
            <a:pPr lvl="0"/>
            <a:r>
              <a:rPr lang="ru-RU" dirty="0" smtClean="0"/>
              <a:t>Интернет ресурсы.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mtClean="0"/>
              <a:t>Цель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sz="half" idx="2"/>
          </p:nvPr>
        </p:nvSpPr>
        <p:spPr>
          <a:xfrm>
            <a:off x="5357818" y="3286124"/>
            <a:ext cx="3429000" cy="192024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Наблюдать за воздействием морской воды на организм человека.</a:t>
            </a:r>
          </a:p>
          <a:p>
            <a:endParaRPr lang="ru-RU" sz="2400" dirty="0"/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/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4570413" cy="3427412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ransition advClick="0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RISUNKI!\more\mash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2370139" cy="29718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5105400" cy="2868168"/>
          </a:xfrm>
        </p:spPr>
        <p:txBody>
          <a:bodyPr>
            <a:normAutofit/>
          </a:bodyPr>
          <a:lstStyle/>
          <a:p>
            <a:r>
              <a:rPr lang="ru-RU" dirty="0" smtClean="0"/>
              <a:t>Вопросы, требующие ответа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subTitle" idx="1"/>
          </p:nvPr>
        </p:nvSpPr>
        <p:spPr>
          <a:xfrm>
            <a:off x="3857620" y="3429000"/>
            <a:ext cx="5114779" cy="207170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pPr lvl="1"/>
            <a:r>
              <a:rPr lang="ru-RU" sz="9600" dirty="0" smtClean="0"/>
              <a:t>Почему в морской воде плавать легче, чем в пресной?</a:t>
            </a:r>
            <a:endParaRPr lang="en-US" sz="9600" dirty="0" smtClean="0"/>
          </a:p>
          <a:p>
            <a:pPr lvl="1"/>
            <a:endParaRPr lang="ru-RU" sz="3900" dirty="0" smtClean="0"/>
          </a:p>
          <a:p>
            <a:pPr lvl="1"/>
            <a:r>
              <a:rPr lang="ru-RU" sz="9600" dirty="0" smtClean="0"/>
              <a:t>Можно ли из морской воды получить пресную?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RISUNKI!\more\mo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7562848" cy="5280025"/>
          </a:xfrm>
          <a:prstGeom prst="rect">
            <a:avLst/>
          </a:prstGeom>
          <a:noFill/>
        </p:spPr>
      </p:pic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500298" y="5715016"/>
            <a:ext cx="30508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/>
              <a:t>А здесь берег песчаный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Море…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7500928" cy="3000396"/>
          </a:xfrm>
        </p:spPr>
        <p:txBody>
          <a:bodyPr>
            <a:normAutofit/>
          </a:bodyPr>
          <a:lstStyle/>
          <a:p>
            <a:pPr lvl="1"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Море, море, чьему слуху не мил «пенный шелест волн прибрежных»? </a:t>
            </a:r>
          </a:p>
          <a:p>
            <a:pPr fontAlgn="base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Приезжая к морю, мы попадаем в другой мир. Шорох песка под ногами, перекаты гальки, крики чаек, плеск шум прибоя, чем-то похожий на сердцебиение, – пульс самой природы, наполняет душу покоем.</a:t>
            </a:r>
          </a:p>
        </p:txBody>
      </p:sp>
      <p:pic>
        <p:nvPicPr>
          <p:cNvPr id="5" name="Рисунок 4" descr="0_380e_3968b11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286256"/>
            <a:ext cx="7215238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872442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Так ли безопасно солнце?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4429156" cy="461011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Мы очень любим находится на солнце  но это должно быть в меру. На солнце можно находится до  одиннадцати часов утра и после четырёх часов вечера. Потому что в период с 11 часов утра до 4 часов вечера солнце излучает сильные излучения которые вредят здоровью.</a:t>
            </a:r>
          </a:p>
        </p:txBody>
      </p:sp>
      <p:pic>
        <p:nvPicPr>
          <p:cNvPr id="6" name="Рисунок 5" descr="в мир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4000492" y="1785930"/>
            <a:ext cx="4714884" cy="32861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RISUNKI!\more\Goga_di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00042"/>
            <a:ext cx="2962275" cy="4267200"/>
          </a:xfrm>
          <a:prstGeom prst="rect">
            <a:avLst/>
          </a:prstGeom>
          <a:noFill/>
        </p:spPr>
      </p:pic>
      <p:pic>
        <p:nvPicPr>
          <p:cNvPr id="13315" name="Picture 3" descr="E:\RISUNKI!\more\v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642918"/>
            <a:ext cx="4648200" cy="3355975"/>
          </a:xfrm>
          <a:prstGeom prst="rect">
            <a:avLst/>
          </a:prstGeom>
          <a:noFill/>
        </p:spPr>
      </p:pic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000100" y="5072074"/>
            <a:ext cx="6248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dirty="0"/>
              <a:t>Если одеть акваланг, то можно поплавать под  водой, как рыбки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E:\RISUNKI!\more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7786686" cy="5383213"/>
          </a:xfrm>
          <a:prstGeom prst="rect">
            <a:avLst/>
          </a:prstGeom>
          <a:noFill/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14282" y="5857892"/>
            <a:ext cx="782297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dirty="0"/>
              <a:t>Погружение в море с аквалангом называется </a:t>
            </a:r>
            <a:r>
              <a:rPr lang="ru-RU" sz="2000" dirty="0" err="1"/>
              <a:t>дайвинг</a:t>
            </a:r>
            <a:r>
              <a:rPr lang="ru-RU" sz="2000" dirty="0"/>
              <a:t>. Правда, </a:t>
            </a:r>
          </a:p>
          <a:p>
            <a:pPr algn="ctr"/>
            <a:r>
              <a:rPr lang="ru-RU" sz="2000" dirty="0"/>
              <a:t>морское дно очень красиво</a:t>
            </a:r>
            <a:r>
              <a:rPr lang="en-US" sz="20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371</TotalTime>
  <Words>538</Words>
  <Application>Microsoft Office PowerPoint</Application>
  <PresentationFormat>Экран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Солнце, воздух и вода наши лучшие друзья!</vt:lpstr>
      <vt:lpstr>Цель исследования</vt:lpstr>
      <vt:lpstr>Вопросы, требующие ответа</vt:lpstr>
      <vt:lpstr>Задачи</vt:lpstr>
      <vt:lpstr>Слайд 5</vt:lpstr>
      <vt:lpstr>Море…</vt:lpstr>
      <vt:lpstr>Так ли безопасно солнце?</vt:lpstr>
      <vt:lpstr>Слайд 8</vt:lpstr>
      <vt:lpstr>Слайд 9</vt:lpstr>
      <vt:lpstr>Слайд 10</vt:lpstr>
      <vt:lpstr>Слайд 11</vt:lpstr>
      <vt:lpstr>Я наблюдал за тем, что</vt:lpstr>
      <vt:lpstr>Слайд 13</vt:lpstr>
      <vt:lpstr>Слайд 14</vt:lpstr>
      <vt:lpstr>Мои опыты</vt:lpstr>
      <vt:lpstr>ВЫВОДЫ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Солнце, воздух и вода наши лучшие друзья!</dc:title>
  <dc:creator>А</dc:creator>
  <cp:lastModifiedBy>IRina</cp:lastModifiedBy>
  <cp:revision>62</cp:revision>
  <dcterms:created xsi:type="dcterms:W3CDTF">2012-01-28T10:53:15Z</dcterms:created>
  <dcterms:modified xsi:type="dcterms:W3CDTF">2012-03-18T19:27:09Z</dcterms:modified>
</cp:coreProperties>
</file>