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7"/>
  </p:notesMasterIdLst>
  <p:sldIdLst>
    <p:sldId id="271" r:id="rId2"/>
    <p:sldId id="272" r:id="rId3"/>
    <p:sldId id="259" r:id="rId4"/>
    <p:sldId id="260" r:id="rId5"/>
    <p:sldId id="261" r:id="rId6"/>
    <p:sldId id="262" r:id="rId7"/>
    <p:sldId id="266" r:id="rId8"/>
    <p:sldId id="268" r:id="rId9"/>
    <p:sldId id="263" r:id="rId10"/>
    <p:sldId id="264" r:id="rId11"/>
    <p:sldId id="265" r:id="rId12"/>
    <p:sldId id="257" r:id="rId13"/>
    <p:sldId id="258" r:id="rId14"/>
    <p:sldId id="291" r:id="rId15"/>
    <p:sldId id="292" r:id="rId16"/>
    <p:sldId id="293" r:id="rId17"/>
    <p:sldId id="280" r:id="rId18"/>
    <p:sldId id="281" r:id="rId19"/>
    <p:sldId id="282" r:id="rId20"/>
    <p:sldId id="283" r:id="rId21"/>
    <p:sldId id="285" r:id="rId22"/>
    <p:sldId id="286" r:id="rId23"/>
    <p:sldId id="287" r:id="rId24"/>
    <p:sldId id="288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78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C605E4-FC5C-477A-8D7A-9B89A89DADB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01C17D-F0BE-4ED0-BB12-412C3FBA58EA}">
      <dgm:prSet phldrT="[Текст]" custT="1"/>
      <dgm:spPr/>
      <dgm:t>
        <a:bodyPr/>
        <a:lstStyle/>
        <a:p>
          <a:r>
            <a:rPr lang="ru-RU" sz="2400" b="1" dirty="0" smtClean="0"/>
            <a:t>Норма обязательных резервов</a:t>
          </a:r>
          <a:endParaRPr lang="ru-RU" sz="2400" dirty="0"/>
        </a:p>
      </dgm:t>
    </dgm:pt>
    <dgm:pt modelId="{E0B1F61D-A7F6-4665-B677-2CBE36EBC72D}" type="parTrans" cxnId="{9333E35A-5776-4DE6-8864-49DAED9F0AF8}">
      <dgm:prSet/>
      <dgm:spPr/>
      <dgm:t>
        <a:bodyPr/>
        <a:lstStyle/>
        <a:p>
          <a:endParaRPr lang="ru-RU"/>
        </a:p>
      </dgm:t>
    </dgm:pt>
    <dgm:pt modelId="{0B106C95-A263-4519-A05C-28B002B04C57}" type="sibTrans" cxnId="{9333E35A-5776-4DE6-8864-49DAED9F0AF8}">
      <dgm:prSet/>
      <dgm:spPr/>
      <dgm:t>
        <a:bodyPr/>
        <a:lstStyle/>
        <a:p>
          <a:endParaRPr lang="ru-RU"/>
        </a:p>
      </dgm:t>
    </dgm:pt>
    <dgm:pt modelId="{8B0DA047-F8B5-46C7-9C62-1ACAE78948C5}">
      <dgm:prSet phldrT="[Текст]" custT="1"/>
      <dgm:spPr/>
      <dgm:t>
        <a:bodyPr/>
        <a:lstStyle/>
        <a:p>
          <a:r>
            <a:rPr lang="ru-RU" sz="2400" dirty="0" smtClean="0"/>
            <a:t>Увели-</a:t>
          </a:r>
        </a:p>
        <a:p>
          <a:r>
            <a:rPr lang="ru-RU" sz="2400" dirty="0" err="1" smtClean="0"/>
            <a:t>чение</a:t>
          </a:r>
          <a:endParaRPr lang="ru-RU" sz="1800" dirty="0"/>
        </a:p>
      </dgm:t>
    </dgm:pt>
    <dgm:pt modelId="{27D43A0B-CCBA-4E2F-AA34-CF294CE729BC}" type="parTrans" cxnId="{65FF840D-A053-435E-8CDE-C6FC0F353685}">
      <dgm:prSet/>
      <dgm:spPr/>
      <dgm:t>
        <a:bodyPr/>
        <a:lstStyle/>
        <a:p>
          <a:endParaRPr lang="ru-RU"/>
        </a:p>
      </dgm:t>
    </dgm:pt>
    <dgm:pt modelId="{53A5949B-775B-4D55-A15B-70F93C57282B}" type="sibTrans" cxnId="{65FF840D-A053-435E-8CDE-C6FC0F353685}">
      <dgm:prSet/>
      <dgm:spPr/>
      <dgm:t>
        <a:bodyPr/>
        <a:lstStyle/>
        <a:p>
          <a:endParaRPr lang="ru-RU"/>
        </a:p>
      </dgm:t>
    </dgm:pt>
    <dgm:pt modelId="{773ADD68-7276-4EBC-9D18-614EB452A5DD}">
      <dgm:prSet phldrT="[Текст]" custT="1"/>
      <dgm:spPr/>
      <dgm:t>
        <a:bodyPr/>
        <a:lstStyle/>
        <a:p>
          <a:r>
            <a:rPr lang="ru-RU" sz="2000" dirty="0" err="1" smtClean="0"/>
            <a:t>Умень</a:t>
          </a:r>
          <a:r>
            <a:rPr lang="ru-RU" sz="2000" dirty="0" smtClean="0"/>
            <a:t>-</a:t>
          </a:r>
        </a:p>
        <a:p>
          <a:r>
            <a:rPr lang="ru-RU" sz="2000" dirty="0" err="1" smtClean="0"/>
            <a:t>шение</a:t>
          </a:r>
          <a:endParaRPr lang="ru-RU" sz="1600" dirty="0"/>
        </a:p>
      </dgm:t>
    </dgm:pt>
    <dgm:pt modelId="{1DC45EE6-DFBD-4BC3-B3B3-92C002B5C38F}" type="parTrans" cxnId="{0B76A496-BAB7-4131-AFD9-7222CCDFCA70}">
      <dgm:prSet/>
      <dgm:spPr/>
      <dgm:t>
        <a:bodyPr/>
        <a:lstStyle/>
        <a:p>
          <a:endParaRPr lang="ru-RU"/>
        </a:p>
      </dgm:t>
    </dgm:pt>
    <dgm:pt modelId="{79D7BBDC-0C34-4497-9CD0-6183B0F9769B}" type="sibTrans" cxnId="{0B76A496-BAB7-4131-AFD9-7222CCDFCA70}">
      <dgm:prSet/>
      <dgm:spPr/>
      <dgm:t>
        <a:bodyPr/>
        <a:lstStyle/>
        <a:p>
          <a:endParaRPr lang="ru-RU"/>
        </a:p>
      </dgm:t>
    </dgm:pt>
    <dgm:pt modelId="{2B9A56FA-C275-4D2F-BDC1-AE1CFB0A87ED}">
      <dgm:prSet phldrT="[Текст]" custT="1"/>
      <dgm:spPr/>
      <dgm:t>
        <a:bodyPr/>
        <a:lstStyle/>
        <a:p>
          <a:r>
            <a:rPr lang="ru-RU" sz="2800" b="1" dirty="0" smtClean="0"/>
            <a:t>Учетная ставка</a:t>
          </a:r>
          <a:endParaRPr lang="ru-RU" sz="2800" dirty="0"/>
        </a:p>
      </dgm:t>
    </dgm:pt>
    <dgm:pt modelId="{BC8E0348-7604-4156-A71F-AC1B9C5CEBA9}" type="parTrans" cxnId="{1D25077F-B835-41BA-98D9-C26B891955CB}">
      <dgm:prSet/>
      <dgm:spPr/>
      <dgm:t>
        <a:bodyPr/>
        <a:lstStyle/>
        <a:p>
          <a:endParaRPr lang="ru-RU"/>
        </a:p>
      </dgm:t>
    </dgm:pt>
    <dgm:pt modelId="{548A6F19-0CC3-4FE3-BB75-6873787E6A63}" type="sibTrans" cxnId="{1D25077F-B835-41BA-98D9-C26B891955CB}">
      <dgm:prSet/>
      <dgm:spPr/>
      <dgm:t>
        <a:bodyPr/>
        <a:lstStyle/>
        <a:p>
          <a:endParaRPr lang="ru-RU"/>
        </a:p>
      </dgm:t>
    </dgm:pt>
    <dgm:pt modelId="{53202B85-1B58-457D-98BC-187871B41E1A}">
      <dgm:prSet phldrT="[Текст]" custT="1"/>
      <dgm:spPr/>
      <dgm:t>
        <a:bodyPr/>
        <a:lstStyle/>
        <a:p>
          <a:r>
            <a:rPr lang="ru-RU" sz="2400" dirty="0" smtClean="0"/>
            <a:t>Увели-</a:t>
          </a:r>
        </a:p>
        <a:p>
          <a:r>
            <a:rPr lang="ru-RU" sz="2400" dirty="0" err="1" smtClean="0"/>
            <a:t>чение</a:t>
          </a:r>
          <a:endParaRPr lang="ru-RU" sz="1800" dirty="0"/>
        </a:p>
      </dgm:t>
    </dgm:pt>
    <dgm:pt modelId="{EF59E516-5DE9-423F-9332-124741028E1E}" type="parTrans" cxnId="{6C4BA40F-FAF0-41A7-B1EC-2F39EC03C2F3}">
      <dgm:prSet/>
      <dgm:spPr/>
      <dgm:t>
        <a:bodyPr/>
        <a:lstStyle/>
        <a:p>
          <a:endParaRPr lang="ru-RU"/>
        </a:p>
      </dgm:t>
    </dgm:pt>
    <dgm:pt modelId="{44AEB94D-E2E3-47E7-BBDA-FD3B30B1D748}" type="sibTrans" cxnId="{6C4BA40F-FAF0-41A7-B1EC-2F39EC03C2F3}">
      <dgm:prSet/>
      <dgm:spPr/>
      <dgm:t>
        <a:bodyPr/>
        <a:lstStyle/>
        <a:p>
          <a:endParaRPr lang="ru-RU"/>
        </a:p>
      </dgm:t>
    </dgm:pt>
    <dgm:pt modelId="{1944BF8D-BE16-44EB-8D54-4AC1CBA3E1B6}">
      <dgm:prSet phldrT="[Текст]" custT="1"/>
      <dgm:spPr/>
      <dgm:t>
        <a:bodyPr/>
        <a:lstStyle/>
        <a:p>
          <a:r>
            <a:rPr lang="ru-RU" sz="2000" dirty="0" err="1" smtClean="0"/>
            <a:t>Умень</a:t>
          </a:r>
          <a:r>
            <a:rPr lang="ru-RU" sz="2000" dirty="0" smtClean="0"/>
            <a:t>-</a:t>
          </a:r>
        </a:p>
        <a:p>
          <a:r>
            <a:rPr lang="ru-RU" sz="2000" dirty="0" err="1" smtClean="0"/>
            <a:t>шение</a:t>
          </a:r>
          <a:endParaRPr lang="ru-RU" sz="1600" dirty="0"/>
        </a:p>
      </dgm:t>
    </dgm:pt>
    <dgm:pt modelId="{87CC253D-5E02-4963-ABFF-07042BB840D7}" type="parTrans" cxnId="{E786E72E-7DC5-45C4-97EC-86A2573BCDC4}">
      <dgm:prSet/>
      <dgm:spPr/>
      <dgm:t>
        <a:bodyPr/>
        <a:lstStyle/>
        <a:p>
          <a:endParaRPr lang="ru-RU"/>
        </a:p>
      </dgm:t>
    </dgm:pt>
    <dgm:pt modelId="{3159C3F8-9528-4BBA-AC4E-49F75DC4212C}" type="sibTrans" cxnId="{E786E72E-7DC5-45C4-97EC-86A2573BCDC4}">
      <dgm:prSet/>
      <dgm:spPr/>
      <dgm:t>
        <a:bodyPr/>
        <a:lstStyle/>
        <a:p>
          <a:endParaRPr lang="ru-RU"/>
        </a:p>
      </dgm:t>
    </dgm:pt>
    <dgm:pt modelId="{CB89B83B-E17A-4AD9-B404-D28CE7D501A3}" type="pres">
      <dgm:prSet presAssocID="{88C605E4-FC5C-477A-8D7A-9B89A89DADB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27A19E9-2575-461E-91F4-C761117D64AC}" type="pres">
      <dgm:prSet presAssocID="{7101C17D-F0BE-4ED0-BB12-412C3FBA58EA}" presName="root" presStyleCnt="0"/>
      <dgm:spPr/>
    </dgm:pt>
    <dgm:pt modelId="{4B62BB0C-3CDE-42FB-8376-5A7EA8D5B0C4}" type="pres">
      <dgm:prSet presAssocID="{7101C17D-F0BE-4ED0-BB12-412C3FBA58EA}" presName="rootComposite" presStyleCnt="0"/>
      <dgm:spPr/>
    </dgm:pt>
    <dgm:pt modelId="{1CD57132-8A1E-467E-9E78-1474E71ED817}" type="pres">
      <dgm:prSet presAssocID="{7101C17D-F0BE-4ED0-BB12-412C3FBA58EA}" presName="rootText" presStyleLbl="node1" presStyleIdx="0" presStyleCnt="2" custScaleX="110742"/>
      <dgm:spPr/>
      <dgm:t>
        <a:bodyPr/>
        <a:lstStyle/>
        <a:p>
          <a:endParaRPr lang="ru-RU"/>
        </a:p>
      </dgm:t>
    </dgm:pt>
    <dgm:pt modelId="{EDB5F722-6FF5-4494-8473-29CA540A37DE}" type="pres">
      <dgm:prSet presAssocID="{7101C17D-F0BE-4ED0-BB12-412C3FBA58EA}" presName="rootConnector" presStyleLbl="node1" presStyleIdx="0" presStyleCnt="2"/>
      <dgm:spPr/>
    </dgm:pt>
    <dgm:pt modelId="{359B861D-5E02-4E56-8686-11C0AEE3C0FB}" type="pres">
      <dgm:prSet presAssocID="{7101C17D-F0BE-4ED0-BB12-412C3FBA58EA}" presName="childShape" presStyleCnt="0"/>
      <dgm:spPr/>
    </dgm:pt>
    <dgm:pt modelId="{0B4CC1D4-5D9D-4925-B08F-2D3F00A60436}" type="pres">
      <dgm:prSet presAssocID="{27D43A0B-CCBA-4E2F-AA34-CF294CE729BC}" presName="Name13" presStyleLbl="parChTrans1D2" presStyleIdx="0" presStyleCnt="4"/>
      <dgm:spPr/>
    </dgm:pt>
    <dgm:pt modelId="{FA2E4B34-793C-4A7D-AF92-F67BB0C8E297}" type="pres">
      <dgm:prSet presAssocID="{8B0DA047-F8B5-46C7-9C62-1ACAE78948C5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B4DD3-566B-408F-B914-619D2CCA1C41}" type="pres">
      <dgm:prSet presAssocID="{1DC45EE6-DFBD-4BC3-B3B3-92C002B5C38F}" presName="Name13" presStyleLbl="parChTrans1D2" presStyleIdx="1" presStyleCnt="4"/>
      <dgm:spPr/>
    </dgm:pt>
    <dgm:pt modelId="{4C30FBE9-7DC5-44DA-853C-1BE8ACBC5316}" type="pres">
      <dgm:prSet presAssocID="{773ADD68-7276-4EBC-9D18-614EB452A5DD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161531-BAC0-4CE0-AFE8-08196E8A0D68}" type="pres">
      <dgm:prSet presAssocID="{2B9A56FA-C275-4D2F-BDC1-AE1CFB0A87ED}" presName="root" presStyleCnt="0"/>
      <dgm:spPr/>
    </dgm:pt>
    <dgm:pt modelId="{C7713F9C-AD2B-4C6B-8877-41F34D9B38AF}" type="pres">
      <dgm:prSet presAssocID="{2B9A56FA-C275-4D2F-BDC1-AE1CFB0A87ED}" presName="rootComposite" presStyleCnt="0"/>
      <dgm:spPr/>
    </dgm:pt>
    <dgm:pt modelId="{99859CC1-B704-4CA4-8D58-FA239554AE16}" type="pres">
      <dgm:prSet presAssocID="{2B9A56FA-C275-4D2F-BDC1-AE1CFB0A87ED}" presName="rootText" presStyleLbl="node1" presStyleIdx="1" presStyleCnt="2"/>
      <dgm:spPr/>
      <dgm:t>
        <a:bodyPr/>
        <a:lstStyle/>
        <a:p>
          <a:endParaRPr lang="ru-RU"/>
        </a:p>
      </dgm:t>
    </dgm:pt>
    <dgm:pt modelId="{D06DE1E6-1649-425A-B9CA-84DBC3FB9895}" type="pres">
      <dgm:prSet presAssocID="{2B9A56FA-C275-4D2F-BDC1-AE1CFB0A87ED}" presName="rootConnector" presStyleLbl="node1" presStyleIdx="1" presStyleCnt="2"/>
      <dgm:spPr/>
    </dgm:pt>
    <dgm:pt modelId="{01F7EF4D-5FF7-4A6C-954A-6BCC07E06EE9}" type="pres">
      <dgm:prSet presAssocID="{2B9A56FA-C275-4D2F-BDC1-AE1CFB0A87ED}" presName="childShape" presStyleCnt="0"/>
      <dgm:spPr/>
    </dgm:pt>
    <dgm:pt modelId="{3BCDE73F-2A00-4FB9-9172-1AE476B8FD5F}" type="pres">
      <dgm:prSet presAssocID="{EF59E516-5DE9-423F-9332-124741028E1E}" presName="Name13" presStyleLbl="parChTrans1D2" presStyleIdx="2" presStyleCnt="4"/>
      <dgm:spPr/>
    </dgm:pt>
    <dgm:pt modelId="{3D8E5BE9-C574-4FD2-9C32-4F838A4BB30F}" type="pres">
      <dgm:prSet presAssocID="{53202B85-1B58-457D-98BC-187871B41E1A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BE8B6-09BE-4D4F-8F6C-6AC703DF35AE}" type="pres">
      <dgm:prSet presAssocID="{87CC253D-5E02-4963-ABFF-07042BB840D7}" presName="Name13" presStyleLbl="parChTrans1D2" presStyleIdx="3" presStyleCnt="4"/>
      <dgm:spPr/>
    </dgm:pt>
    <dgm:pt modelId="{FDB26842-D5F7-4848-AA3E-71558C8F023F}" type="pres">
      <dgm:prSet presAssocID="{1944BF8D-BE16-44EB-8D54-4AC1CBA3E1B6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816804-7270-4FE6-827E-7A748CC5A6BD}" type="presOf" srcId="{1944BF8D-BE16-44EB-8D54-4AC1CBA3E1B6}" destId="{FDB26842-D5F7-4848-AA3E-71558C8F023F}" srcOrd="0" destOrd="0" presId="urn:microsoft.com/office/officeart/2005/8/layout/hierarchy3"/>
    <dgm:cxn modelId="{264C78E9-54AB-4D3F-8B3C-55E97DC39C52}" type="presOf" srcId="{53202B85-1B58-457D-98BC-187871B41E1A}" destId="{3D8E5BE9-C574-4FD2-9C32-4F838A4BB30F}" srcOrd="0" destOrd="0" presId="urn:microsoft.com/office/officeart/2005/8/layout/hierarchy3"/>
    <dgm:cxn modelId="{D362DDF2-CB25-42CB-86D3-5A31D53FB03A}" type="presOf" srcId="{27D43A0B-CCBA-4E2F-AA34-CF294CE729BC}" destId="{0B4CC1D4-5D9D-4925-B08F-2D3F00A60436}" srcOrd="0" destOrd="0" presId="urn:microsoft.com/office/officeart/2005/8/layout/hierarchy3"/>
    <dgm:cxn modelId="{B04DEB8B-7C7C-47B4-B62A-3A198F9F9290}" type="presOf" srcId="{7101C17D-F0BE-4ED0-BB12-412C3FBA58EA}" destId="{EDB5F722-6FF5-4494-8473-29CA540A37DE}" srcOrd="1" destOrd="0" presId="urn:microsoft.com/office/officeart/2005/8/layout/hierarchy3"/>
    <dgm:cxn modelId="{509B3D04-0549-473F-B713-496A23B847F8}" type="presOf" srcId="{2B9A56FA-C275-4D2F-BDC1-AE1CFB0A87ED}" destId="{99859CC1-B704-4CA4-8D58-FA239554AE16}" srcOrd="0" destOrd="0" presId="urn:microsoft.com/office/officeart/2005/8/layout/hierarchy3"/>
    <dgm:cxn modelId="{9333E35A-5776-4DE6-8864-49DAED9F0AF8}" srcId="{88C605E4-FC5C-477A-8D7A-9B89A89DADBF}" destId="{7101C17D-F0BE-4ED0-BB12-412C3FBA58EA}" srcOrd="0" destOrd="0" parTransId="{E0B1F61D-A7F6-4665-B677-2CBE36EBC72D}" sibTransId="{0B106C95-A263-4519-A05C-28B002B04C57}"/>
    <dgm:cxn modelId="{0B0BA299-7A10-4B70-9F19-3D5EE1DFC229}" type="presOf" srcId="{1DC45EE6-DFBD-4BC3-B3B3-92C002B5C38F}" destId="{88DB4DD3-566B-408F-B914-619D2CCA1C41}" srcOrd="0" destOrd="0" presId="urn:microsoft.com/office/officeart/2005/8/layout/hierarchy3"/>
    <dgm:cxn modelId="{1D25077F-B835-41BA-98D9-C26B891955CB}" srcId="{88C605E4-FC5C-477A-8D7A-9B89A89DADBF}" destId="{2B9A56FA-C275-4D2F-BDC1-AE1CFB0A87ED}" srcOrd="1" destOrd="0" parTransId="{BC8E0348-7604-4156-A71F-AC1B9C5CEBA9}" sibTransId="{548A6F19-0CC3-4FE3-BB75-6873787E6A63}"/>
    <dgm:cxn modelId="{6C4BA40F-FAF0-41A7-B1EC-2F39EC03C2F3}" srcId="{2B9A56FA-C275-4D2F-BDC1-AE1CFB0A87ED}" destId="{53202B85-1B58-457D-98BC-187871B41E1A}" srcOrd="0" destOrd="0" parTransId="{EF59E516-5DE9-423F-9332-124741028E1E}" sibTransId="{44AEB94D-E2E3-47E7-BBDA-FD3B30B1D748}"/>
    <dgm:cxn modelId="{B5CE8712-46AB-4393-970E-4825F5F3347F}" type="presOf" srcId="{87CC253D-5E02-4963-ABFF-07042BB840D7}" destId="{D9FBE8B6-09BE-4D4F-8F6C-6AC703DF35AE}" srcOrd="0" destOrd="0" presId="urn:microsoft.com/office/officeart/2005/8/layout/hierarchy3"/>
    <dgm:cxn modelId="{E786E72E-7DC5-45C4-97EC-86A2573BCDC4}" srcId="{2B9A56FA-C275-4D2F-BDC1-AE1CFB0A87ED}" destId="{1944BF8D-BE16-44EB-8D54-4AC1CBA3E1B6}" srcOrd="1" destOrd="0" parTransId="{87CC253D-5E02-4963-ABFF-07042BB840D7}" sibTransId="{3159C3F8-9528-4BBA-AC4E-49F75DC4212C}"/>
    <dgm:cxn modelId="{03F60741-8C2A-4D40-AA91-BD15D23D7475}" type="presOf" srcId="{2B9A56FA-C275-4D2F-BDC1-AE1CFB0A87ED}" destId="{D06DE1E6-1649-425A-B9CA-84DBC3FB9895}" srcOrd="1" destOrd="0" presId="urn:microsoft.com/office/officeart/2005/8/layout/hierarchy3"/>
    <dgm:cxn modelId="{AD451A89-47A4-4799-83A0-38F958EBD2B2}" type="presOf" srcId="{88C605E4-FC5C-477A-8D7A-9B89A89DADBF}" destId="{CB89B83B-E17A-4AD9-B404-D28CE7D501A3}" srcOrd="0" destOrd="0" presId="urn:microsoft.com/office/officeart/2005/8/layout/hierarchy3"/>
    <dgm:cxn modelId="{1D37BA70-62D9-48B8-B8B6-1C62A1C2AA7F}" type="presOf" srcId="{7101C17D-F0BE-4ED0-BB12-412C3FBA58EA}" destId="{1CD57132-8A1E-467E-9E78-1474E71ED817}" srcOrd="0" destOrd="0" presId="urn:microsoft.com/office/officeart/2005/8/layout/hierarchy3"/>
    <dgm:cxn modelId="{326EA1BD-5A53-425F-9D24-D094920DB8C0}" type="presOf" srcId="{8B0DA047-F8B5-46C7-9C62-1ACAE78948C5}" destId="{FA2E4B34-793C-4A7D-AF92-F67BB0C8E297}" srcOrd="0" destOrd="0" presId="urn:microsoft.com/office/officeart/2005/8/layout/hierarchy3"/>
    <dgm:cxn modelId="{A45FE1FB-C30C-451F-98CE-429614EE56FD}" type="presOf" srcId="{773ADD68-7276-4EBC-9D18-614EB452A5DD}" destId="{4C30FBE9-7DC5-44DA-853C-1BE8ACBC5316}" srcOrd="0" destOrd="0" presId="urn:microsoft.com/office/officeart/2005/8/layout/hierarchy3"/>
    <dgm:cxn modelId="{0B76A496-BAB7-4131-AFD9-7222CCDFCA70}" srcId="{7101C17D-F0BE-4ED0-BB12-412C3FBA58EA}" destId="{773ADD68-7276-4EBC-9D18-614EB452A5DD}" srcOrd="1" destOrd="0" parTransId="{1DC45EE6-DFBD-4BC3-B3B3-92C002B5C38F}" sibTransId="{79D7BBDC-0C34-4497-9CD0-6183B0F9769B}"/>
    <dgm:cxn modelId="{977FD1AB-D73C-4617-AFAE-E5AA06E33C4D}" type="presOf" srcId="{EF59E516-5DE9-423F-9332-124741028E1E}" destId="{3BCDE73F-2A00-4FB9-9172-1AE476B8FD5F}" srcOrd="0" destOrd="0" presId="urn:microsoft.com/office/officeart/2005/8/layout/hierarchy3"/>
    <dgm:cxn modelId="{65FF840D-A053-435E-8CDE-C6FC0F353685}" srcId="{7101C17D-F0BE-4ED0-BB12-412C3FBA58EA}" destId="{8B0DA047-F8B5-46C7-9C62-1ACAE78948C5}" srcOrd="0" destOrd="0" parTransId="{27D43A0B-CCBA-4E2F-AA34-CF294CE729BC}" sibTransId="{53A5949B-775B-4D55-A15B-70F93C57282B}"/>
    <dgm:cxn modelId="{1C9E3103-FF4D-49E0-BEFD-BFD761C5350C}" type="presParOf" srcId="{CB89B83B-E17A-4AD9-B404-D28CE7D501A3}" destId="{E27A19E9-2575-461E-91F4-C761117D64AC}" srcOrd="0" destOrd="0" presId="urn:microsoft.com/office/officeart/2005/8/layout/hierarchy3"/>
    <dgm:cxn modelId="{2CAF557B-B685-4F51-BBDE-BB13EC685E94}" type="presParOf" srcId="{E27A19E9-2575-461E-91F4-C761117D64AC}" destId="{4B62BB0C-3CDE-42FB-8376-5A7EA8D5B0C4}" srcOrd="0" destOrd="0" presId="urn:microsoft.com/office/officeart/2005/8/layout/hierarchy3"/>
    <dgm:cxn modelId="{6938F50E-4822-4563-8660-8FC8C08BF27E}" type="presParOf" srcId="{4B62BB0C-3CDE-42FB-8376-5A7EA8D5B0C4}" destId="{1CD57132-8A1E-467E-9E78-1474E71ED817}" srcOrd="0" destOrd="0" presId="urn:microsoft.com/office/officeart/2005/8/layout/hierarchy3"/>
    <dgm:cxn modelId="{76A07E7F-6249-4F8E-B2C2-F08B7455B399}" type="presParOf" srcId="{4B62BB0C-3CDE-42FB-8376-5A7EA8D5B0C4}" destId="{EDB5F722-6FF5-4494-8473-29CA540A37DE}" srcOrd="1" destOrd="0" presId="urn:microsoft.com/office/officeart/2005/8/layout/hierarchy3"/>
    <dgm:cxn modelId="{45556BBD-67E2-4619-86D1-E3C2C4F0634A}" type="presParOf" srcId="{E27A19E9-2575-461E-91F4-C761117D64AC}" destId="{359B861D-5E02-4E56-8686-11C0AEE3C0FB}" srcOrd="1" destOrd="0" presId="urn:microsoft.com/office/officeart/2005/8/layout/hierarchy3"/>
    <dgm:cxn modelId="{69D2C111-A4AD-403A-887D-89C3490CD991}" type="presParOf" srcId="{359B861D-5E02-4E56-8686-11C0AEE3C0FB}" destId="{0B4CC1D4-5D9D-4925-B08F-2D3F00A60436}" srcOrd="0" destOrd="0" presId="urn:microsoft.com/office/officeart/2005/8/layout/hierarchy3"/>
    <dgm:cxn modelId="{18D905D5-F5DC-44CA-A597-EB14F6CA9AB9}" type="presParOf" srcId="{359B861D-5E02-4E56-8686-11C0AEE3C0FB}" destId="{FA2E4B34-793C-4A7D-AF92-F67BB0C8E297}" srcOrd="1" destOrd="0" presId="urn:microsoft.com/office/officeart/2005/8/layout/hierarchy3"/>
    <dgm:cxn modelId="{8F645FDF-066E-465B-AA2F-23AB58BD0C93}" type="presParOf" srcId="{359B861D-5E02-4E56-8686-11C0AEE3C0FB}" destId="{88DB4DD3-566B-408F-B914-619D2CCA1C41}" srcOrd="2" destOrd="0" presId="urn:microsoft.com/office/officeart/2005/8/layout/hierarchy3"/>
    <dgm:cxn modelId="{D87AB3E3-118D-421A-BB54-399147622E41}" type="presParOf" srcId="{359B861D-5E02-4E56-8686-11C0AEE3C0FB}" destId="{4C30FBE9-7DC5-44DA-853C-1BE8ACBC5316}" srcOrd="3" destOrd="0" presId="urn:microsoft.com/office/officeart/2005/8/layout/hierarchy3"/>
    <dgm:cxn modelId="{066730FA-BBD3-430B-A1DC-2B9DFCC165B9}" type="presParOf" srcId="{CB89B83B-E17A-4AD9-B404-D28CE7D501A3}" destId="{D2161531-BAC0-4CE0-AFE8-08196E8A0D68}" srcOrd="1" destOrd="0" presId="urn:microsoft.com/office/officeart/2005/8/layout/hierarchy3"/>
    <dgm:cxn modelId="{24B22607-C995-4D29-A333-009861B38374}" type="presParOf" srcId="{D2161531-BAC0-4CE0-AFE8-08196E8A0D68}" destId="{C7713F9C-AD2B-4C6B-8877-41F34D9B38AF}" srcOrd="0" destOrd="0" presId="urn:microsoft.com/office/officeart/2005/8/layout/hierarchy3"/>
    <dgm:cxn modelId="{EA8E7724-47F3-441B-9963-3556A5EF5176}" type="presParOf" srcId="{C7713F9C-AD2B-4C6B-8877-41F34D9B38AF}" destId="{99859CC1-B704-4CA4-8D58-FA239554AE16}" srcOrd="0" destOrd="0" presId="urn:microsoft.com/office/officeart/2005/8/layout/hierarchy3"/>
    <dgm:cxn modelId="{6F657323-1A23-4C55-A091-2F945AECA7A5}" type="presParOf" srcId="{C7713F9C-AD2B-4C6B-8877-41F34D9B38AF}" destId="{D06DE1E6-1649-425A-B9CA-84DBC3FB9895}" srcOrd="1" destOrd="0" presId="urn:microsoft.com/office/officeart/2005/8/layout/hierarchy3"/>
    <dgm:cxn modelId="{9D86D697-535D-4BB8-967E-F11346BEB1A5}" type="presParOf" srcId="{D2161531-BAC0-4CE0-AFE8-08196E8A0D68}" destId="{01F7EF4D-5FF7-4A6C-954A-6BCC07E06EE9}" srcOrd="1" destOrd="0" presId="urn:microsoft.com/office/officeart/2005/8/layout/hierarchy3"/>
    <dgm:cxn modelId="{E0660F24-924D-4239-866F-7F784050D708}" type="presParOf" srcId="{01F7EF4D-5FF7-4A6C-954A-6BCC07E06EE9}" destId="{3BCDE73F-2A00-4FB9-9172-1AE476B8FD5F}" srcOrd="0" destOrd="0" presId="urn:microsoft.com/office/officeart/2005/8/layout/hierarchy3"/>
    <dgm:cxn modelId="{B123336B-A488-4729-9B47-29D44FA8131C}" type="presParOf" srcId="{01F7EF4D-5FF7-4A6C-954A-6BCC07E06EE9}" destId="{3D8E5BE9-C574-4FD2-9C32-4F838A4BB30F}" srcOrd="1" destOrd="0" presId="urn:microsoft.com/office/officeart/2005/8/layout/hierarchy3"/>
    <dgm:cxn modelId="{3B30A082-24AE-49BB-A39A-C1BA0CC4F538}" type="presParOf" srcId="{01F7EF4D-5FF7-4A6C-954A-6BCC07E06EE9}" destId="{D9FBE8B6-09BE-4D4F-8F6C-6AC703DF35AE}" srcOrd="2" destOrd="0" presId="urn:microsoft.com/office/officeart/2005/8/layout/hierarchy3"/>
    <dgm:cxn modelId="{D0D0BF2F-988A-4E49-9A34-AE39F9A9A96D}" type="presParOf" srcId="{01F7EF4D-5FF7-4A6C-954A-6BCC07E06EE9}" destId="{FDB26842-D5F7-4848-AA3E-71558C8F023F}" srcOrd="3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719148-BB4C-40A5-88E6-5EEDC13C055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BA7372-FBFD-4223-83E4-C2CA7B946B3A}">
      <dgm:prSet phldrT="[Текст]"/>
      <dgm:spPr/>
      <dgm:t>
        <a:bodyPr/>
        <a:lstStyle/>
        <a:p>
          <a:r>
            <a:rPr lang="ru-RU" b="1" dirty="0" smtClean="0"/>
            <a:t>Операции  на открытом рынке</a:t>
          </a:r>
          <a:endParaRPr lang="ru-RU" dirty="0"/>
        </a:p>
      </dgm:t>
    </dgm:pt>
    <dgm:pt modelId="{EEE3025B-E137-4E46-9595-45F7C0E9285D}" type="parTrans" cxnId="{31A1DB0C-7274-4CCB-9C9E-15C4B4240559}">
      <dgm:prSet/>
      <dgm:spPr/>
      <dgm:t>
        <a:bodyPr/>
        <a:lstStyle/>
        <a:p>
          <a:endParaRPr lang="ru-RU"/>
        </a:p>
      </dgm:t>
    </dgm:pt>
    <dgm:pt modelId="{C4C98E1E-2F50-4621-AEA9-A6AD807FBF25}" type="sibTrans" cxnId="{31A1DB0C-7274-4CCB-9C9E-15C4B4240559}">
      <dgm:prSet/>
      <dgm:spPr/>
      <dgm:t>
        <a:bodyPr/>
        <a:lstStyle/>
        <a:p>
          <a:endParaRPr lang="ru-RU"/>
        </a:p>
      </dgm:t>
    </dgm:pt>
    <dgm:pt modelId="{13E2192E-AE98-4856-B63E-B63F7BB4EFCF}">
      <dgm:prSet phldrT="[Текст]"/>
      <dgm:spPr/>
      <dgm:t>
        <a:bodyPr/>
        <a:lstStyle/>
        <a:p>
          <a:r>
            <a:rPr lang="ru-RU" dirty="0" smtClean="0"/>
            <a:t>Продажа ценных бумаг</a:t>
          </a:r>
          <a:endParaRPr lang="ru-RU" dirty="0"/>
        </a:p>
      </dgm:t>
    </dgm:pt>
    <dgm:pt modelId="{99F171C2-DFB6-4B8A-9DDB-1982F8F02F48}" type="parTrans" cxnId="{49D918F0-6AA0-42EB-9DB9-E14979102D4A}">
      <dgm:prSet/>
      <dgm:spPr/>
      <dgm:t>
        <a:bodyPr/>
        <a:lstStyle/>
        <a:p>
          <a:endParaRPr lang="ru-RU"/>
        </a:p>
      </dgm:t>
    </dgm:pt>
    <dgm:pt modelId="{3935E672-57AC-4CED-A86C-8A22A8FF417F}" type="sibTrans" cxnId="{49D918F0-6AA0-42EB-9DB9-E14979102D4A}">
      <dgm:prSet/>
      <dgm:spPr/>
      <dgm:t>
        <a:bodyPr/>
        <a:lstStyle/>
        <a:p>
          <a:endParaRPr lang="ru-RU"/>
        </a:p>
      </dgm:t>
    </dgm:pt>
    <dgm:pt modelId="{A6BFC634-CD34-4889-843A-23A071F30131}">
      <dgm:prSet phldrT="[Текст]"/>
      <dgm:spPr/>
      <dgm:t>
        <a:bodyPr/>
        <a:lstStyle/>
        <a:p>
          <a:r>
            <a:rPr lang="ru-RU" dirty="0" smtClean="0"/>
            <a:t>Покупка ценных бумаг</a:t>
          </a:r>
          <a:endParaRPr lang="ru-RU" dirty="0"/>
        </a:p>
      </dgm:t>
    </dgm:pt>
    <dgm:pt modelId="{6CE5653F-1A2F-4527-8AA1-38977401670B}" type="parTrans" cxnId="{7A2CE439-0D6A-434F-A9CB-E18EBA5A2E28}">
      <dgm:prSet/>
      <dgm:spPr/>
      <dgm:t>
        <a:bodyPr/>
        <a:lstStyle/>
        <a:p>
          <a:endParaRPr lang="ru-RU"/>
        </a:p>
      </dgm:t>
    </dgm:pt>
    <dgm:pt modelId="{055D5AB7-552B-4490-AA04-F7F77250EA30}" type="sibTrans" cxnId="{7A2CE439-0D6A-434F-A9CB-E18EBA5A2E28}">
      <dgm:prSet/>
      <dgm:spPr/>
      <dgm:t>
        <a:bodyPr/>
        <a:lstStyle/>
        <a:p>
          <a:endParaRPr lang="ru-RU"/>
        </a:p>
      </dgm:t>
    </dgm:pt>
    <dgm:pt modelId="{AAA3F01F-2FAD-479A-9A76-BC852A1EA901}" type="pres">
      <dgm:prSet presAssocID="{5A719148-BB4C-40A5-88E6-5EEDC13C05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7CFEC9C-D327-415A-B7A7-2BD97C0CB77F}" type="pres">
      <dgm:prSet presAssocID="{E9BA7372-FBFD-4223-83E4-C2CA7B946B3A}" presName="root" presStyleCnt="0"/>
      <dgm:spPr/>
    </dgm:pt>
    <dgm:pt modelId="{658E73BF-79EE-4F45-8775-15886B0E20C4}" type="pres">
      <dgm:prSet presAssocID="{E9BA7372-FBFD-4223-83E4-C2CA7B946B3A}" presName="rootComposite" presStyleCnt="0"/>
      <dgm:spPr/>
    </dgm:pt>
    <dgm:pt modelId="{FF3D6A96-987A-4613-8FDA-ACE6FD04C109}" type="pres">
      <dgm:prSet presAssocID="{E9BA7372-FBFD-4223-83E4-C2CA7B946B3A}" presName="rootText" presStyleLbl="node1" presStyleIdx="0" presStyleCnt="1"/>
      <dgm:spPr/>
      <dgm:t>
        <a:bodyPr/>
        <a:lstStyle/>
        <a:p>
          <a:endParaRPr lang="ru-RU"/>
        </a:p>
      </dgm:t>
    </dgm:pt>
    <dgm:pt modelId="{9EDB6BF0-EDDC-4AAB-8C2C-B7B821E1C667}" type="pres">
      <dgm:prSet presAssocID="{E9BA7372-FBFD-4223-83E4-C2CA7B946B3A}" presName="rootConnector" presStyleLbl="node1" presStyleIdx="0" presStyleCnt="1"/>
      <dgm:spPr/>
    </dgm:pt>
    <dgm:pt modelId="{22CBACD1-B1B9-4E84-8661-21520813F13E}" type="pres">
      <dgm:prSet presAssocID="{E9BA7372-FBFD-4223-83E4-C2CA7B946B3A}" presName="childShape" presStyleCnt="0"/>
      <dgm:spPr/>
    </dgm:pt>
    <dgm:pt modelId="{96DEDACD-6A65-4B22-9D31-465AF2D37CC5}" type="pres">
      <dgm:prSet presAssocID="{99F171C2-DFB6-4B8A-9DDB-1982F8F02F48}" presName="Name13" presStyleLbl="parChTrans1D2" presStyleIdx="0" presStyleCnt="2"/>
      <dgm:spPr/>
    </dgm:pt>
    <dgm:pt modelId="{7E329795-8EC8-48D9-87C5-CBC9CA38F0AF}" type="pres">
      <dgm:prSet presAssocID="{13E2192E-AE98-4856-B63E-B63F7BB4EFCF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FD289-87D3-4A77-931D-65F30FDC4185}" type="pres">
      <dgm:prSet presAssocID="{6CE5653F-1A2F-4527-8AA1-38977401670B}" presName="Name13" presStyleLbl="parChTrans1D2" presStyleIdx="1" presStyleCnt="2"/>
      <dgm:spPr/>
    </dgm:pt>
    <dgm:pt modelId="{02747F35-7F4C-433E-A132-0EA67BD28E28}" type="pres">
      <dgm:prSet presAssocID="{A6BFC634-CD34-4889-843A-23A071F30131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44E851-8D2C-4209-9446-C82C5532A98D}" type="presOf" srcId="{E9BA7372-FBFD-4223-83E4-C2CA7B946B3A}" destId="{9EDB6BF0-EDDC-4AAB-8C2C-B7B821E1C667}" srcOrd="1" destOrd="0" presId="urn:microsoft.com/office/officeart/2005/8/layout/hierarchy3"/>
    <dgm:cxn modelId="{A7CAAD69-E24B-4767-95FB-6519D9974000}" type="presOf" srcId="{A6BFC634-CD34-4889-843A-23A071F30131}" destId="{02747F35-7F4C-433E-A132-0EA67BD28E28}" srcOrd="0" destOrd="0" presId="urn:microsoft.com/office/officeart/2005/8/layout/hierarchy3"/>
    <dgm:cxn modelId="{31A1DB0C-7274-4CCB-9C9E-15C4B4240559}" srcId="{5A719148-BB4C-40A5-88E6-5EEDC13C055A}" destId="{E9BA7372-FBFD-4223-83E4-C2CA7B946B3A}" srcOrd="0" destOrd="0" parTransId="{EEE3025B-E137-4E46-9595-45F7C0E9285D}" sibTransId="{C4C98E1E-2F50-4621-AEA9-A6AD807FBF25}"/>
    <dgm:cxn modelId="{23CD8F3C-6E23-406D-A925-761367925EE2}" type="presOf" srcId="{5A719148-BB4C-40A5-88E6-5EEDC13C055A}" destId="{AAA3F01F-2FAD-479A-9A76-BC852A1EA901}" srcOrd="0" destOrd="0" presId="urn:microsoft.com/office/officeart/2005/8/layout/hierarchy3"/>
    <dgm:cxn modelId="{509C9DA7-1DB1-4D65-9D79-3D8D20B04922}" type="presOf" srcId="{E9BA7372-FBFD-4223-83E4-C2CA7B946B3A}" destId="{FF3D6A96-987A-4613-8FDA-ACE6FD04C109}" srcOrd="0" destOrd="0" presId="urn:microsoft.com/office/officeart/2005/8/layout/hierarchy3"/>
    <dgm:cxn modelId="{CCBCA5EF-D470-488B-854D-47E68F492ADB}" type="presOf" srcId="{13E2192E-AE98-4856-B63E-B63F7BB4EFCF}" destId="{7E329795-8EC8-48D9-87C5-CBC9CA38F0AF}" srcOrd="0" destOrd="0" presId="urn:microsoft.com/office/officeart/2005/8/layout/hierarchy3"/>
    <dgm:cxn modelId="{49D918F0-6AA0-42EB-9DB9-E14979102D4A}" srcId="{E9BA7372-FBFD-4223-83E4-C2CA7B946B3A}" destId="{13E2192E-AE98-4856-B63E-B63F7BB4EFCF}" srcOrd="0" destOrd="0" parTransId="{99F171C2-DFB6-4B8A-9DDB-1982F8F02F48}" sibTransId="{3935E672-57AC-4CED-A86C-8A22A8FF417F}"/>
    <dgm:cxn modelId="{BB683490-B028-45FC-BAE5-C559CF5BC8E2}" type="presOf" srcId="{6CE5653F-1A2F-4527-8AA1-38977401670B}" destId="{838FD289-87D3-4A77-931D-65F30FDC4185}" srcOrd="0" destOrd="0" presId="urn:microsoft.com/office/officeart/2005/8/layout/hierarchy3"/>
    <dgm:cxn modelId="{7A2CE439-0D6A-434F-A9CB-E18EBA5A2E28}" srcId="{E9BA7372-FBFD-4223-83E4-C2CA7B946B3A}" destId="{A6BFC634-CD34-4889-843A-23A071F30131}" srcOrd="1" destOrd="0" parTransId="{6CE5653F-1A2F-4527-8AA1-38977401670B}" sibTransId="{055D5AB7-552B-4490-AA04-F7F77250EA30}"/>
    <dgm:cxn modelId="{3C526D31-0789-4334-A895-D8F7589F156E}" type="presOf" srcId="{99F171C2-DFB6-4B8A-9DDB-1982F8F02F48}" destId="{96DEDACD-6A65-4B22-9D31-465AF2D37CC5}" srcOrd="0" destOrd="0" presId="urn:microsoft.com/office/officeart/2005/8/layout/hierarchy3"/>
    <dgm:cxn modelId="{934E94E6-4DA7-42C2-A324-2B09A78CCC3C}" type="presParOf" srcId="{AAA3F01F-2FAD-479A-9A76-BC852A1EA901}" destId="{77CFEC9C-D327-415A-B7A7-2BD97C0CB77F}" srcOrd="0" destOrd="0" presId="urn:microsoft.com/office/officeart/2005/8/layout/hierarchy3"/>
    <dgm:cxn modelId="{1CE1E394-BA5E-4377-B46C-431DEA635438}" type="presParOf" srcId="{77CFEC9C-D327-415A-B7A7-2BD97C0CB77F}" destId="{658E73BF-79EE-4F45-8775-15886B0E20C4}" srcOrd="0" destOrd="0" presId="urn:microsoft.com/office/officeart/2005/8/layout/hierarchy3"/>
    <dgm:cxn modelId="{7F6EDFCA-D55E-4C42-BC12-9BBE1144C9CC}" type="presParOf" srcId="{658E73BF-79EE-4F45-8775-15886B0E20C4}" destId="{FF3D6A96-987A-4613-8FDA-ACE6FD04C109}" srcOrd="0" destOrd="0" presId="urn:microsoft.com/office/officeart/2005/8/layout/hierarchy3"/>
    <dgm:cxn modelId="{0FECD261-6DAC-4B7B-836C-56F20FD275D1}" type="presParOf" srcId="{658E73BF-79EE-4F45-8775-15886B0E20C4}" destId="{9EDB6BF0-EDDC-4AAB-8C2C-B7B821E1C667}" srcOrd="1" destOrd="0" presId="urn:microsoft.com/office/officeart/2005/8/layout/hierarchy3"/>
    <dgm:cxn modelId="{40815339-2A8E-496F-A9CC-3F22D8ACD5F1}" type="presParOf" srcId="{77CFEC9C-D327-415A-B7A7-2BD97C0CB77F}" destId="{22CBACD1-B1B9-4E84-8661-21520813F13E}" srcOrd="1" destOrd="0" presId="urn:microsoft.com/office/officeart/2005/8/layout/hierarchy3"/>
    <dgm:cxn modelId="{7F84CC2F-47A7-427C-A7E0-6CC16985AF9D}" type="presParOf" srcId="{22CBACD1-B1B9-4E84-8661-21520813F13E}" destId="{96DEDACD-6A65-4B22-9D31-465AF2D37CC5}" srcOrd="0" destOrd="0" presId="urn:microsoft.com/office/officeart/2005/8/layout/hierarchy3"/>
    <dgm:cxn modelId="{238623E0-07DA-4435-931D-F7692EAB42E7}" type="presParOf" srcId="{22CBACD1-B1B9-4E84-8661-21520813F13E}" destId="{7E329795-8EC8-48D9-87C5-CBC9CA38F0AF}" srcOrd="1" destOrd="0" presId="urn:microsoft.com/office/officeart/2005/8/layout/hierarchy3"/>
    <dgm:cxn modelId="{F0323457-051B-4E37-AC76-7A27C45B13E6}" type="presParOf" srcId="{22CBACD1-B1B9-4E84-8661-21520813F13E}" destId="{838FD289-87D3-4A77-931D-65F30FDC4185}" srcOrd="2" destOrd="0" presId="urn:microsoft.com/office/officeart/2005/8/layout/hierarchy3"/>
    <dgm:cxn modelId="{AFF6BF0C-E3DD-490B-990B-4898547B8732}" type="presParOf" srcId="{22CBACD1-B1B9-4E84-8661-21520813F13E}" destId="{02747F35-7F4C-433E-A132-0EA67BD28E28}" srcOrd="3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9E2C3-E3B2-40D6-B34E-4301DA7FCE93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CADA1-56EF-424A-BC09-6E3B07A056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E6BFDC-2694-4E70-93B1-38425693D953}" type="slidenum">
              <a:rPr lang="ru-RU"/>
              <a:pPr/>
              <a:t>17</a:t>
            </a:fld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085275-5E94-4D4A-A46A-FE8E5B1C8C15}" type="slidenum">
              <a:rPr lang="ru-RU"/>
              <a:pPr/>
              <a:t>18</a:t>
            </a:fld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C19281-E26F-45EC-A93D-7AE53D036EDB}" type="slidenum">
              <a:rPr lang="ru-RU"/>
              <a:pPr/>
              <a:t>19</a:t>
            </a:fld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B245E-1956-475F-BEC6-C5496A7E5F72}" type="slidenum">
              <a:rPr lang="ru-RU"/>
              <a:pPr/>
              <a:t>20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43A46-CF3C-405A-8F0C-31FF8E5AF209}" type="slidenum">
              <a:rPr lang="ru-RU"/>
              <a:pPr/>
              <a:t>21</a:t>
            </a:fld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ECB11A-A6DA-487F-A8E0-D872A138E16C}" type="slidenum">
              <a:rPr lang="ru-RU"/>
              <a:pPr/>
              <a:t>22</a:t>
            </a:fld>
            <a:endParaRPr lang="ru-RU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A7EA6A2-EC46-4333-A9EC-B4555F87D7C8}" type="datetimeFigureOut">
              <a:rPr lang="ru-RU" smtClean="0"/>
              <a:pPr/>
              <a:t>07.12.2010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D387239-77A3-4BB4-A6E7-C7ACDB1B30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51" name="WordArt 7"/>
          <p:cNvSpPr>
            <a:spLocks noChangeArrowheads="1" noChangeShapeType="1" noTextEdit="1"/>
          </p:cNvSpPr>
          <p:nvPr/>
        </p:nvSpPr>
        <p:spPr bwMode="auto">
          <a:xfrm rot="20739772">
            <a:off x="581260" y="3687751"/>
            <a:ext cx="8426450" cy="21605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Экономика и государство</a:t>
            </a:r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15008" cy="371475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454137"/>
          </a:xfrm>
          <a:ln w="76200">
            <a:solidFill>
              <a:schemeClr val="tx1"/>
            </a:solidFill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tx1"/>
            </a:extrusionClr>
          </a:sp3d>
        </p:spPr>
        <p:txBody>
          <a:bodyPr>
            <a:normAutofit fontScale="90000"/>
            <a:flatTx/>
          </a:bodyPr>
          <a:lstStyle/>
          <a:p>
            <a:pPr algn="ctr" eaLnBrk="1" hangingPunct="1"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100" b="1" u="sng" dirty="0" smtClean="0"/>
              <a:t>НАЛОГИ</a:t>
            </a:r>
            <a:r>
              <a:rPr lang="ru-RU" sz="2700" b="1" u="sng" dirty="0" smtClean="0"/>
              <a:t> </a:t>
            </a:r>
            <a:r>
              <a:rPr lang="ru-RU" sz="2700" b="1" dirty="0" smtClean="0"/>
              <a:t>– ОБЯЗАТЕЛЬНЫЕ ПЛАТЕЖИ, ВЗИМАЕМЫЕ ГОСУДАРСТВОМ С ФИЗИЧЕСКИХ И ЮРИДИЧЕСКИХ ЛИЦ                      В ГОСУДАРСТВЕННЫЕ И МЕСТНЫЕ БЮДЖЕТЫ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714488"/>
            <a:ext cx="8785225" cy="3786214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5643578"/>
            <a:ext cx="8715436" cy="1214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b="1" dirty="0" smtClean="0"/>
              <a:t>Налоги – цена, которую мы платим </a:t>
            </a:r>
          </a:p>
          <a:p>
            <a:pPr algn="ctr">
              <a:lnSpc>
                <a:spcPct val="90000"/>
              </a:lnSpc>
            </a:pPr>
            <a:r>
              <a:rPr lang="ru-RU" sz="2800" b="1" dirty="0" smtClean="0"/>
              <a:t>за цивилизованное общество.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sz="2400" dirty="0" smtClean="0"/>
              <a:t>О. </a:t>
            </a:r>
            <a:r>
              <a:rPr lang="ru-RU" sz="2400" dirty="0" err="1" smtClean="0"/>
              <a:t>Холмз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800" b="1" dirty="0" smtClean="0"/>
              <a:t>НАЛОГИ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tx1"/>
                </a:solidFill>
              </a:rPr>
              <a:t>обеспечивают распределение и перераспределение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/>
              <a:t> НАЦИОНАЛЬНОГО ДОХОДА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>
                <a:solidFill>
                  <a:schemeClr val="tx1"/>
                </a:solidFill>
              </a:rPr>
              <a:t>в соответствии с социальными 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и экономическими задачами</a:t>
            </a:r>
            <a:r>
              <a:rPr lang="ru-RU" sz="4000" b="1" dirty="0" smtClean="0">
                <a:solidFill>
                  <a:schemeClr val="tx1"/>
                </a:solidFill>
              </a:rPr>
              <a:t/>
            </a:r>
            <a:br>
              <a:rPr lang="ru-RU" sz="4000" b="1" dirty="0" smtClean="0">
                <a:solidFill>
                  <a:schemeClr val="tx1"/>
                </a:solidFill>
              </a:rPr>
            </a:br>
            <a:endParaRPr lang="ru-RU" sz="4000" b="1" dirty="0" smtClean="0">
              <a:solidFill>
                <a:schemeClr val="tx1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0" y="3213100"/>
            <a:ext cx="9144000" cy="36449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8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ФЕДЕРАЛЬНЫЕ                                                      МЕСТНЫЕ                                                                       </a:t>
            </a:r>
            <a:endParaRPr lang="ru-RU" sz="12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/>
              <a:t>                                       РЕГИОНАЛЬНЫЕ               </a:t>
            </a:r>
            <a:r>
              <a:rPr lang="ru-RU" sz="800" b="1" dirty="0" smtClean="0"/>
              <a:t>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/>
              <a:t>                                            (налоги субъектов РФ)</a:t>
            </a:r>
            <a:endParaRPr lang="ru-RU" sz="2000" b="1" dirty="0" smtClean="0">
              <a:solidFill>
                <a:schemeClr val="accent1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u="sng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u="sng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900" u="sng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800" dirty="0" smtClean="0"/>
              <a:t>                         </a:t>
            </a:r>
          </a:p>
        </p:txBody>
      </p:sp>
      <p:sp>
        <p:nvSpPr>
          <p:cNvPr id="15364" name="AutoShape 5"/>
          <p:cNvSpPr>
            <a:spLocks noChangeArrowheads="1"/>
          </p:cNvSpPr>
          <p:nvPr/>
        </p:nvSpPr>
        <p:spPr bwMode="auto">
          <a:xfrm>
            <a:off x="285720" y="3286124"/>
            <a:ext cx="1944688" cy="11525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6"/>
          <p:cNvSpPr>
            <a:spLocks noChangeArrowheads="1"/>
          </p:cNvSpPr>
          <p:nvPr/>
        </p:nvSpPr>
        <p:spPr bwMode="auto">
          <a:xfrm>
            <a:off x="6858016" y="3214686"/>
            <a:ext cx="1657350" cy="11525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7"/>
          <p:cNvSpPr>
            <a:spLocks noChangeArrowheads="1"/>
          </p:cNvSpPr>
          <p:nvPr/>
        </p:nvSpPr>
        <p:spPr bwMode="auto">
          <a:xfrm>
            <a:off x="3786182" y="3429000"/>
            <a:ext cx="1728788" cy="1223962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071546"/>
            <a:ext cx="7643812" cy="5318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i="1" dirty="0" smtClean="0"/>
              <a:t>Объясните смысл выражения применительно к налоговой политике государства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3600" u="sng" dirty="0" smtClean="0"/>
              <a:t>Только то государство </a:t>
            </a:r>
            <a:r>
              <a:rPr lang="ru-RU" sz="3600" u="sng" dirty="0"/>
              <a:t>богато, </a:t>
            </a:r>
            <a:endParaRPr lang="ru-RU" sz="3600" u="sng" dirty="0" smtClean="0"/>
          </a:p>
          <a:p>
            <a:pPr>
              <a:lnSpc>
                <a:spcPct val="90000"/>
              </a:lnSpc>
              <a:buNone/>
            </a:pPr>
            <a:r>
              <a:rPr lang="ru-RU" sz="3600" u="sng" dirty="0" smtClean="0"/>
              <a:t>  в </a:t>
            </a:r>
            <a:r>
              <a:rPr lang="ru-RU" sz="3600" u="sng" dirty="0"/>
              <a:t>котором богат народ.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ru-RU" dirty="0"/>
              <a:t>И.Т.Посошков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946928"/>
          </a:xfrm>
        </p:spPr>
        <p:txBody>
          <a:bodyPr/>
          <a:lstStyle/>
          <a:p>
            <a:pPr algn="ctr"/>
            <a:r>
              <a:rPr lang="ru-RU" dirty="0"/>
              <a:t>Государственный </a:t>
            </a:r>
            <a:r>
              <a:rPr lang="ru-RU" dirty="0" smtClean="0"/>
              <a:t>бюджет</a:t>
            </a:r>
            <a:endParaRPr lang="ru-R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890954" y="1142984"/>
            <a:ext cx="5253046" cy="5429288"/>
          </a:xfrm>
        </p:spPr>
        <p:txBody>
          <a:bodyPr>
            <a:normAutofit fontScale="92500" lnSpcReduction="20000"/>
          </a:bodyPr>
          <a:lstStyle/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Государственные 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займы, </a:t>
            </a: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  взятые 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 населения </a:t>
            </a: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                        (облигации)</a:t>
            </a:r>
            <a:endParaRPr lang="ru-RU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Займы </a:t>
            </a:r>
            <a:r>
              <a:rPr lang="ru-RU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 </a:t>
            </a: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Центрального банка</a:t>
            </a:r>
          </a:p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Выплаты иностранным гражданам, фирмам, государствам  </a:t>
            </a:r>
          </a:p>
          <a:p>
            <a:pPr marL="533400" indent="-533400">
              <a:lnSpc>
                <a:spcPct val="90000"/>
              </a:lnSpc>
            </a:pPr>
            <a:endParaRPr lang="ru-RU" sz="2000" dirty="0" smtClean="0"/>
          </a:p>
          <a:p>
            <a:pPr marL="533400" indent="-533400">
              <a:lnSpc>
                <a:spcPct val="90000"/>
              </a:lnSpc>
              <a:buNone/>
            </a:pPr>
            <a:endParaRPr lang="ru-RU" sz="2000" dirty="0" smtClean="0"/>
          </a:p>
          <a:p>
            <a:pPr marL="533400" indent="-533400">
              <a:lnSpc>
                <a:spcPct val="90000"/>
              </a:lnSpc>
              <a:buNone/>
            </a:pPr>
            <a:endParaRPr lang="ru-RU" sz="2000" dirty="0" smtClean="0"/>
          </a:p>
          <a:p>
            <a:pPr marL="533400" indent="-533400">
              <a:lnSpc>
                <a:spcPct val="90000"/>
              </a:lnSpc>
            </a:pPr>
            <a:endParaRPr lang="ru-RU" b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Стабилизационный фонд</a:t>
            </a:r>
          </a:p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Финансовая поддержка приоритетных отраслей</a:t>
            </a:r>
          </a:p>
          <a:p>
            <a:pPr marL="533400" indent="-533400">
              <a:lnSpc>
                <a:spcPct val="90000"/>
              </a:lnSpc>
            </a:pPr>
            <a:r>
              <a:rPr 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Возможность решение наиболее острых социальных проблем</a:t>
            </a:r>
          </a:p>
          <a:p>
            <a:pPr marL="533400" indent="-533400">
              <a:lnSpc>
                <a:spcPct val="90000"/>
              </a:lnSpc>
            </a:pPr>
            <a:endParaRPr lang="ru-RU" dirty="0" smtClean="0"/>
          </a:p>
          <a:p>
            <a:pPr marL="533400" indent="-533400">
              <a:lnSpc>
                <a:spcPct val="90000"/>
              </a:lnSpc>
            </a:pPr>
            <a:endParaRPr lang="ru-RU" dirty="0" smtClean="0"/>
          </a:p>
          <a:p>
            <a:pPr marL="533400" indent="-533400" algn="ctr">
              <a:lnSpc>
                <a:spcPct val="90000"/>
              </a:lnSpc>
              <a:buFontTx/>
              <a:buNone/>
            </a:pPr>
            <a:endParaRPr lang="ru-RU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214282" y="1428736"/>
            <a:ext cx="3857652" cy="51435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4100" b="1" dirty="0" smtClean="0"/>
              <a:t>Дефицит</a:t>
            </a:r>
            <a:endParaRPr lang="ru-RU" b="1" dirty="0" smtClean="0"/>
          </a:p>
          <a:p>
            <a:pPr algn="just">
              <a:lnSpc>
                <a:spcPct val="90000"/>
              </a:lnSpc>
              <a:buNone/>
            </a:pPr>
            <a:r>
              <a:rPr lang="ru-RU" b="1" dirty="0" smtClean="0"/>
              <a:t>    превышение  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b="1" dirty="0" smtClean="0"/>
              <a:t>       расходов                   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b="1" dirty="0" smtClean="0"/>
              <a:t>            над   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b="1" dirty="0" smtClean="0"/>
              <a:t>       доходами</a:t>
            </a:r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sz="4300" b="1" dirty="0" err="1" smtClean="0"/>
              <a:t>Профицит</a:t>
            </a:r>
            <a:endParaRPr lang="ru-RU" sz="4300" b="1" dirty="0" smtClean="0"/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          превышение                   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              доходов                                    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                  над                              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/>
              <a:t>            расходами</a:t>
            </a:r>
            <a:r>
              <a:rPr lang="ru-RU" sz="1500" dirty="0" smtClean="0"/>
              <a:t> 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67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6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7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6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67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Кредитно-денежная (монетарная) политика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2071678"/>
          <a:ext cx="5186370" cy="4564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429124" y="2428868"/>
          <a:ext cx="5357818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2143109" y="1235514"/>
            <a:ext cx="4788736" cy="913360"/>
            <a:chOff x="649376" y="40438"/>
            <a:chExt cx="2623734" cy="163820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649376" y="387001"/>
              <a:ext cx="2583284" cy="1291642"/>
            </a:xfrm>
            <a:prstGeom prst="roundRect">
              <a:avLst>
                <a:gd name="adj" fmla="val 10000"/>
              </a:avLst>
            </a:pr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3200" b="1" dirty="0" smtClean="0"/>
                <a:t>Центральный банк</a:t>
              </a:r>
              <a:endParaRPr lang="ru-RU" sz="3200" b="1" dirty="0"/>
            </a:p>
          </p:txBody>
        </p:sp>
        <p:sp>
          <p:nvSpPr>
            <p:cNvPr id="9" name="Скругленный прямоугольник 4"/>
            <p:cNvSpPr/>
            <p:nvPr/>
          </p:nvSpPr>
          <p:spPr>
            <a:xfrm>
              <a:off x="765488" y="40438"/>
              <a:ext cx="2507622" cy="1215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68580" rIns="102870" bIns="68580" numCol="1" spcCol="1270" anchor="ctr" anchorCtr="0">
              <a:noAutofit/>
            </a:bodyPr>
            <a:lstStyle/>
            <a:p>
              <a:pPr lvl="0" algn="ctr" defTabSz="2400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400" kern="120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/>
              <a:t>Государственный долг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– </a:t>
            </a:r>
            <a:r>
              <a:rPr lang="ru-RU" sz="2700" b="1" dirty="0" smtClean="0"/>
              <a:t>общая сумма задолженности государства </a:t>
            </a:r>
            <a:r>
              <a:rPr lang="ru-RU" sz="2700" b="1" dirty="0" smtClean="0"/>
              <a:t>                 по </a:t>
            </a:r>
            <a:r>
              <a:rPr lang="ru-RU" sz="2700" b="1" dirty="0" smtClean="0"/>
              <a:t>непогашенным займам и не выплаченным </a:t>
            </a:r>
            <a:r>
              <a:rPr lang="ru-RU" sz="2700" b="1" dirty="0" smtClean="0"/>
              <a:t>                   по </a:t>
            </a:r>
            <a:r>
              <a:rPr lang="ru-RU" sz="2700" b="1" dirty="0" smtClean="0"/>
              <a:t>ним </a:t>
            </a:r>
            <a:r>
              <a:rPr lang="ru-RU" sz="2700" b="1" dirty="0" smtClean="0"/>
              <a:t>процентам</a:t>
            </a:r>
            <a:endParaRPr lang="ru-RU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332037"/>
            <a:ext cx="4038600" cy="4525963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Внешний</a:t>
            </a:r>
            <a:endParaRPr lang="ru-RU" u="sng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/>
              <a:t>д</a:t>
            </a:r>
            <a:r>
              <a:rPr lang="ru-RU" sz="2000" dirty="0" smtClean="0"/>
              <a:t>олги перед иностранными кредиторами (государствами, банками, МВФ и др.)</a:t>
            </a:r>
          </a:p>
          <a:p>
            <a:r>
              <a:rPr lang="ru-RU" sz="36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</a:t>
            </a:r>
            <a:r>
              <a:rPr lang="ru-RU" sz="36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нутренний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000" dirty="0" smtClean="0"/>
              <a:t>д</a:t>
            </a:r>
            <a:r>
              <a:rPr lang="ru-RU" sz="2000" dirty="0" smtClean="0"/>
              <a:t>олги перед отечественными кредиторами (Центробанком, частными фирмами, населением)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2332037"/>
            <a:ext cx="4786314" cy="4525963"/>
          </a:xfrm>
        </p:spPr>
        <p:txBody>
          <a:bodyPr>
            <a:normAutofit/>
          </a:bodyPr>
          <a:lstStyle/>
          <a:p>
            <a:r>
              <a:rPr lang="ru-RU" sz="3600" u="sng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Причины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:</a:t>
            </a:r>
          </a:p>
          <a:p>
            <a:r>
              <a:rPr lang="ru-RU" dirty="0" smtClean="0"/>
              <a:t>Военный расходы</a:t>
            </a:r>
          </a:p>
          <a:p>
            <a:r>
              <a:rPr lang="ru-RU" dirty="0" smtClean="0"/>
              <a:t>Экономические                     циклы и связанный                     с ними низкий рост ВВП</a:t>
            </a:r>
          </a:p>
          <a:p>
            <a:r>
              <a:rPr lang="ru-RU" dirty="0" smtClean="0"/>
              <a:t>Популизм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000" dirty="0" smtClean="0"/>
              <a:t>(избегание непопулярных экономических мер)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Готовимся к ЕГЭ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143248"/>
            <a:ext cx="2471726" cy="3105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38100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А1. Дефицит государственного бюджета- это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1) снижение внешнего долга государства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2) превышение государственных расходов над доходами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3) сокращение объема денежной массы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4) уменьшение числа налоговых поступлений.</a:t>
            </a:r>
          </a:p>
          <a:p>
            <a:pPr eaLnBrk="1" hangingPunct="1"/>
            <a:endParaRPr lang="ru-RU" smtClean="0"/>
          </a:p>
        </p:txBody>
      </p:sp>
      <p:sp>
        <p:nvSpPr>
          <p:cNvPr id="7" name="Умножение 6"/>
          <p:cNvSpPr/>
          <p:nvPr/>
        </p:nvSpPr>
        <p:spPr bwMode="auto">
          <a:xfrm>
            <a:off x="357188" y="2714625"/>
            <a:ext cx="571500" cy="571500"/>
          </a:xfrm>
          <a:prstGeom prst="mathMultiply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53975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А2. Верны ли следующие суждения о налогах?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А. Прямые налоги входят в стоимость товара и уплачиваются покупателями продукции.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Б. Косвенные налоги взимаются в казну только в случае превышения доходов граждан и фирм над расходами.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1) верно только А                    3) верны оба суждения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2) верно только Б                    4) оба суждения неверны</a:t>
            </a:r>
          </a:p>
          <a:p>
            <a:pPr eaLnBrk="1" hangingPunct="1"/>
            <a:endParaRPr lang="ru-RU" sz="2400" smtClean="0"/>
          </a:p>
        </p:txBody>
      </p:sp>
      <p:sp>
        <p:nvSpPr>
          <p:cNvPr id="6" name="Умножение 5"/>
          <p:cNvSpPr/>
          <p:nvPr/>
        </p:nvSpPr>
        <p:spPr bwMode="auto">
          <a:xfrm>
            <a:off x="4572000" y="4643438"/>
            <a:ext cx="500063" cy="642937"/>
          </a:xfrm>
          <a:prstGeom prst="mathMultiply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28575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А3. К расходной части государственного бюджета относится (-ятся)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1) выплата заработной платы учителям , врачам.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2) собранные с населения и фирм налоги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3) кредиты, возвращенные странами – должниками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4) прибыль государственных предприятий.</a:t>
            </a:r>
          </a:p>
          <a:p>
            <a:pPr eaLnBrk="1" hangingPunct="1"/>
            <a:endParaRPr lang="ru-RU" smtClean="0"/>
          </a:p>
        </p:txBody>
      </p:sp>
      <p:sp>
        <p:nvSpPr>
          <p:cNvPr id="8" name="Умножение 7"/>
          <p:cNvSpPr/>
          <p:nvPr/>
        </p:nvSpPr>
        <p:spPr bwMode="auto">
          <a:xfrm>
            <a:off x="214282" y="2786058"/>
            <a:ext cx="500063" cy="642938"/>
          </a:xfrm>
          <a:prstGeom prst="mathMultiply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9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600" dirty="0" smtClean="0">
                <a:latin typeface="Times New Roman" pitchFamily="18" charset="0"/>
                <a:cs typeface="Times New Roman" pitchFamily="18" charset="0"/>
              </a:rPr>
            </a:br>
            <a:endParaRPr lang="ru-RU" sz="4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7829576" cy="12604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НАЗОВИТЕ  ТИПЫ ЭКОНОМИЧЕСКИХ                         СИСТЕМ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3600" dirty="0" smtClean="0"/>
              <a:t>КАКОВА РОЛЬ                           ГОСУДАРСТВА                                              В РАЗЛИЧНЫХ ТИПАХ ЭКОНОМИЧЕСКИХ СИСТЕМ?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43702" y="0"/>
            <a:ext cx="2500298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8100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А4. Что является источником доходов государственного бюджета?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1) прямые и косвенные налоги.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2) пенсионный фонд.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3) содержание государственного аппарата.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4) правоохранительная деятельность.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17" name="Умножение 16"/>
          <p:cNvSpPr/>
          <p:nvPr/>
        </p:nvSpPr>
        <p:spPr bwMode="auto">
          <a:xfrm>
            <a:off x="428625" y="2857500"/>
            <a:ext cx="500063" cy="642938"/>
          </a:xfrm>
          <a:prstGeom prst="mathMultiply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8100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dirty="0" smtClean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А6.Верны ли следующие суждения о дефиците государственного бюджета?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А. Дефицит государственного бюджета может погашаться  иностранными займами и кредитами.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Б. Дефицит государственного бюджета  может устраняться путем снижения таможенных пошлин.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1) верно только А              3) верны оба суждения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2) верно только Б              4) оба суждения неверны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 </a:t>
            </a:r>
          </a:p>
          <a:p>
            <a:pPr eaLnBrk="1" hangingPunct="1"/>
            <a:endParaRPr lang="ru-RU" sz="2400" smtClean="0"/>
          </a:p>
        </p:txBody>
      </p:sp>
      <p:sp>
        <p:nvSpPr>
          <p:cNvPr id="10" name="Умножение 9"/>
          <p:cNvSpPr/>
          <p:nvPr/>
        </p:nvSpPr>
        <p:spPr bwMode="auto">
          <a:xfrm>
            <a:off x="357188" y="4143375"/>
            <a:ext cx="500062" cy="642938"/>
          </a:xfrm>
          <a:prstGeom prst="mathMultiply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8100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В2.Ниже приведен перечень терминов. Все они за исключением одного, связаны с понятием «бюджетно- финансовая политика».</a:t>
            </a:r>
          </a:p>
          <a:p>
            <a:pPr eaLnBrk="1" hangingPunct="1"/>
            <a:r>
              <a:rPr lang="ru-RU" smtClean="0"/>
              <a:t>Косвенные налоги, бюджет, бюджетный дефицит, учетная ставка, субсидии.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Ответ: учетная ставка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838200" y="1905000"/>
          <a:ext cx="8007350" cy="2588895"/>
        </p:xfrm>
        <a:graphic>
          <a:graphicData uri="http://schemas.openxmlformats.org/drawingml/2006/table">
            <a:tbl>
              <a:tblPr/>
              <a:tblGrid>
                <a:gridCol w="4003675"/>
                <a:gridCol w="40036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Примеры налогов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Виды налогов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А)подоходный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1) прямые налоги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Б) с продаж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2) косвенные налоги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В) на добавленную стоимость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Г) на наследство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Д) на имущество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4" name="Rectangle 4"/>
          <p:cNvSpPr>
            <a:spLocks noChangeArrowheads="1"/>
          </p:cNvSpPr>
          <p:nvPr/>
        </p:nvSpPr>
        <p:spPr bwMode="auto">
          <a:xfrm>
            <a:off x="381000" y="0"/>
            <a:ext cx="914400" cy="6858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Rectangle 5"/>
          <p:cNvSpPr>
            <a:spLocks noChangeArrowheads="1"/>
          </p:cNvSpPr>
          <p:nvPr/>
        </p:nvSpPr>
        <p:spPr bwMode="auto">
          <a:xfrm rot="5400000">
            <a:off x="4381500" y="-4152900"/>
            <a:ext cx="381000" cy="9144000"/>
          </a:xfrm>
          <a:prstGeom prst="rect">
            <a:avLst/>
          </a:prstGeom>
          <a:solidFill>
            <a:schemeClr val="accent1">
              <a:alpha val="50195"/>
            </a:schemeClr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57313" y="5143500"/>
          <a:ext cx="6096000" cy="85344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б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г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д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50" y="1905000"/>
          <a:ext cx="7988300" cy="2943225"/>
        </p:xfrm>
        <a:graphic>
          <a:graphicData uri="http://schemas.openxmlformats.org/drawingml/2006/table">
            <a:tbl>
              <a:tblPr/>
              <a:tblGrid>
                <a:gridCol w="3984625"/>
                <a:gridCol w="40036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Конкретное выражение статей бюджета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Виды статей госбюджета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А) акцизные сборы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1) статьи расходов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Б) обслуживание госдолга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2) статьи доходов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В) проценты по государственным облигациям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Г) личный подоходный налог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Д) выплата жалования госслужащим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88" y="5286375"/>
          <a:ext cx="6096000" cy="742950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а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б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в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г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д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С6. Назовите не менее трех экономических функций государства и проиллюстрируйте примером каждую из них.</a:t>
            </a:r>
          </a:p>
          <a:p>
            <a:pPr>
              <a:buNone/>
            </a:pPr>
            <a:r>
              <a:rPr lang="ru-RU" dirty="0" smtClean="0"/>
              <a:t>С7. </a:t>
            </a:r>
            <a:r>
              <a:rPr lang="ru-RU" smtClean="0"/>
              <a:t>Составьте </a:t>
            </a:r>
            <a:r>
              <a:rPr lang="ru-RU" dirty="0" smtClean="0"/>
              <a:t>два предложения на тему «Бюджетно-финансовая </a:t>
            </a:r>
            <a:r>
              <a:rPr lang="ru-RU" smtClean="0"/>
              <a:t>политика государства»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С8. Вам предстоит подготовить развернутый ответ по теме «Стабилизационная политика государства». Составьте план, в соответствии с которым вы будете освещать  эту тему. План должен содержать не менее трех пунктов, из которых два или более детализированы в подпунктах.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557338"/>
            <a:ext cx="8964612" cy="504031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0" y="0"/>
            <a:ext cx="4214810" cy="1500174"/>
          </a:xfrm>
          <a:ln w="5715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3100" b="1" u="sng" dirty="0" smtClean="0"/>
              <a:t>ТРАДИЦИОННАЯ </a:t>
            </a:r>
            <a:br>
              <a:rPr lang="ru-RU" sz="3100" b="1" u="sng" dirty="0" smtClean="0"/>
            </a:br>
            <a:r>
              <a:rPr lang="ru-RU" sz="3100" b="1" u="sng" dirty="0" smtClean="0"/>
              <a:t>ЭКОНОМИЧЕСКАЯ СИСТЕМА</a:t>
            </a: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endParaRPr lang="ru-RU" sz="2400" b="1" dirty="0" smtClean="0"/>
          </a:p>
        </p:txBody>
      </p:sp>
      <p:sp>
        <p:nvSpPr>
          <p:cNvPr id="58376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3071802" cy="272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несколько документов 6"/>
          <p:cNvSpPr/>
          <p:nvPr/>
        </p:nvSpPr>
        <p:spPr>
          <a:xfrm>
            <a:off x="3000364" y="1928802"/>
            <a:ext cx="5929354" cy="378621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государство </a:t>
            </a:r>
          </a:p>
          <a:p>
            <a:pPr algn="ctr"/>
            <a:r>
              <a:rPr lang="ru-RU" sz="3200" b="1" u="sng" dirty="0" smtClean="0"/>
              <a:t>не вмешивается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в экономические отношения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00" y="0"/>
            <a:ext cx="5651500" cy="1916113"/>
          </a:xfrm>
          <a:ln w="76200">
            <a:solidFill>
              <a:schemeClr val="tx1"/>
            </a:solidFill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u="sng" dirty="0" smtClean="0"/>
              <a:t>КОМАНДНО-АДМИНИСТРАТИВНАЯ ЭКОНОМИЧЕСКАЯ СИСТЕМА</a:t>
            </a:r>
            <a:r>
              <a:rPr lang="ru-RU" sz="3200" u="sng" dirty="0" smtClean="0"/>
              <a:t/>
            </a:r>
            <a:br>
              <a:rPr lang="ru-RU" sz="3200" u="sng" dirty="0" smtClean="0"/>
            </a:br>
            <a:endParaRPr lang="ru-RU" sz="3200" b="1" dirty="0" smtClean="0"/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914400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"/>
            <a:ext cx="3286115" cy="201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Блок-схема: несколько документов 5"/>
          <p:cNvSpPr/>
          <p:nvPr/>
        </p:nvSpPr>
        <p:spPr>
          <a:xfrm>
            <a:off x="3000364" y="1928802"/>
            <a:ext cx="5929354" cy="378621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285749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государство </a:t>
            </a:r>
            <a:br>
              <a:rPr lang="ru-RU" sz="3200" b="1" dirty="0" smtClean="0"/>
            </a:br>
            <a:r>
              <a:rPr lang="ru-RU" sz="3200" b="1" u="sng" dirty="0" smtClean="0"/>
              <a:t>полностью </a:t>
            </a:r>
            <a:br>
              <a:rPr lang="ru-RU" sz="3200" b="1" u="sng" dirty="0" smtClean="0"/>
            </a:br>
            <a:r>
              <a:rPr lang="ru-RU" sz="3200" b="1" u="sng" dirty="0" smtClean="0"/>
              <a:t>контролирует </a:t>
            </a:r>
            <a:r>
              <a:rPr lang="ru-RU" sz="3200" b="1" dirty="0" smtClean="0"/>
              <a:t>экономику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3786182" y="357166"/>
            <a:ext cx="5616575" cy="12239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u="sng" dirty="0" smtClean="0"/>
              <a:t>РЫНОЧНАЯ </a:t>
            </a:r>
            <a:br>
              <a:rPr lang="ru-RU" sz="3600" b="1" u="sng" dirty="0" smtClean="0"/>
            </a:br>
            <a:r>
              <a:rPr lang="ru-RU" sz="3600" b="1" u="sng" dirty="0" smtClean="0"/>
              <a:t>ЭКОНОМИЧЕСКАЯ СИСТЕМА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8964613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16238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несколько документов 6"/>
          <p:cNvSpPr/>
          <p:nvPr/>
        </p:nvSpPr>
        <p:spPr>
          <a:xfrm>
            <a:off x="3000364" y="1928802"/>
            <a:ext cx="5929354" cy="378621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271462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государство </a:t>
            </a:r>
            <a:r>
              <a:rPr lang="ru-RU" sz="3200" b="1" u="sng" dirty="0" smtClean="0"/>
              <a:t>частично контролирует</a:t>
            </a:r>
            <a:endParaRPr lang="ru-RU" sz="3200" b="1" u="sng" dirty="0"/>
          </a:p>
          <a:p>
            <a:pPr algn="ctr"/>
            <a:r>
              <a:rPr lang="ru-RU" sz="3200" b="1" dirty="0" smtClean="0"/>
              <a:t>рыночные отношения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607455" cy="1143000"/>
          </a:xfrm>
          <a:ln w="76200">
            <a:solidFill>
              <a:schemeClr val="tx1"/>
            </a:solidFill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>Роль государства в экономике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/>
          <a:srcRect b="53176"/>
          <a:stretch>
            <a:fillRect/>
          </a:stretch>
        </p:blipFill>
        <p:spPr bwMode="auto">
          <a:xfrm>
            <a:off x="72841" y="1500175"/>
            <a:ext cx="9071159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79388" y="1557339"/>
            <a:ext cx="41767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Государство – экономический субъект, который стремится сохранить тот экономический порядок, политическим выражением которого само и </a:t>
            </a:r>
            <a:r>
              <a:rPr lang="ru-RU" sz="2400" b="1" dirty="0" smtClean="0"/>
              <a:t>является</a:t>
            </a:r>
            <a:endParaRPr lang="ru-RU" sz="2400" b="1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572000" y="4572008"/>
            <a:ext cx="43561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/>
              <a:t>Цель </a:t>
            </a:r>
            <a:r>
              <a:rPr lang="ru-RU" sz="2400" b="1" dirty="0"/>
              <a:t>государства- это совместное продвижение к высокому качеству </a:t>
            </a:r>
            <a:r>
              <a:rPr lang="ru-RU" sz="2400" b="1" dirty="0" smtClean="0"/>
              <a:t>жизни</a:t>
            </a:r>
            <a:endParaRPr lang="ru-RU" sz="2400" b="1" dirty="0"/>
          </a:p>
          <a:p>
            <a:pPr algn="ctr">
              <a:spcBef>
                <a:spcPct val="50000"/>
              </a:spcBef>
            </a:pPr>
            <a:r>
              <a:rPr lang="ru-RU" sz="2000" b="1" dirty="0"/>
              <a:t>АРИСТОТЕЛЬ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66CC"/>
                </a:solidFill>
              </a:rPr>
              <a:t>Экономическая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>
                <a:solidFill>
                  <a:srgbClr val="FF66CC"/>
                </a:solidFill>
              </a:rPr>
              <a:t>политика государства</a:t>
            </a:r>
            <a:endParaRPr lang="ru-RU" b="1" dirty="0">
              <a:solidFill>
                <a:srgbClr val="FF66CC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b="1" dirty="0" smtClean="0">
                <a:solidFill>
                  <a:srgbClr val="FF66CC"/>
                </a:solidFill>
              </a:rPr>
              <a:t>Определение:   </a:t>
            </a:r>
          </a:p>
          <a:p>
            <a:pPr>
              <a:buNone/>
            </a:pPr>
            <a:r>
              <a:rPr lang="ru-RU" dirty="0" smtClean="0"/>
              <a:t>Процесс реализации экономических функций государства путем разнообразных  мер воздействия на экономические процессы для достижения определенных целей</a:t>
            </a:r>
          </a:p>
          <a:p>
            <a:r>
              <a:rPr lang="ru-RU" sz="3600" b="1" dirty="0" smtClean="0">
                <a:solidFill>
                  <a:srgbClr val="FF66CC"/>
                </a:solidFill>
              </a:rPr>
              <a:t>Цели:</a:t>
            </a:r>
          </a:p>
          <a:p>
            <a:pPr>
              <a:buNone/>
            </a:pPr>
            <a:r>
              <a:rPr lang="ru-RU" dirty="0" smtClean="0"/>
              <a:t>1) Сглаживание цикличности  экономического  развития</a:t>
            </a:r>
          </a:p>
          <a:p>
            <a:pPr>
              <a:buNone/>
            </a:pPr>
            <a:r>
              <a:rPr lang="ru-RU" dirty="0" smtClean="0"/>
              <a:t>2) Достижение полной занятости</a:t>
            </a:r>
          </a:p>
          <a:p>
            <a:pPr>
              <a:buNone/>
            </a:pPr>
            <a:r>
              <a:rPr lang="ru-RU" dirty="0" smtClean="0"/>
              <a:t>3) Принятие антиинфляционных мер</a:t>
            </a:r>
          </a:p>
          <a:p>
            <a:pPr>
              <a:buNone/>
            </a:pPr>
            <a:r>
              <a:rPr lang="ru-RU" dirty="0" smtClean="0"/>
              <a:t>4) Стабилизация темпов экономического роста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14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28600"/>
            <a:ext cx="8624918" cy="1271574"/>
          </a:xfrm>
          <a:noFill/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FF66CC"/>
                </a:solidFill>
              </a:rPr>
              <a:t>Способы государственного регулирования экономики</a:t>
            </a:r>
            <a:endParaRPr lang="ru-RU" sz="3600" b="1" u="sng" dirty="0">
              <a:solidFill>
                <a:srgbClr val="FF66CC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57158" y="4786322"/>
            <a:ext cx="2254250" cy="1625600"/>
            <a:chOff x="662" y="1488"/>
            <a:chExt cx="1420" cy="1024"/>
          </a:xfrm>
        </p:grpSpPr>
        <p:pic>
          <p:nvPicPr>
            <p:cNvPr id="67589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56" y="1488"/>
              <a:ext cx="672" cy="4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590" name="Text Box 6"/>
            <p:cNvSpPr txBox="1">
              <a:spLocks noChangeArrowheads="1"/>
            </p:cNvSpPr>
            <p:nvPr/>
          </p:nvSpPr>
          <p:spPr bwMode="auto">
            <a:xfrm>
              <a:off x="662" y="1994"/>
              <a:ext cx="142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>
                  <a:latin typeface="Times New Roman" pitchFamily="18" charset="0"/>
                </a:rPr>
                <a:t>Правовое</a:t>
              </a:r>
            </a:p>
            <a:p>
              <a:pPr algn="ctr" eaLnBrk="0" hangingPunct="0"/>
              <a:r>
                <a:rPr lang="ru-RU" sz="2400" b="1">
                  <a:latin typeface="Times New Roman" pitchFamily="18" charset="0"/>
                </a:rPr>
                <a:t>регулирование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643306" y="5000636"/>
            <a:ext cx="1704975" cy="1336675"/>
            <a:chOff x="2102" y="1440"/>
            <a:chExt cx="1074" cy="842"/>
          </a:xfrm>
        </p:grpSpPr>
        <p:pic>
          <p:nvPicPr>
            <p:cNvPr id="6759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60" y="1440"/>
              <a:ext cx="871" cy="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593" name="Text Box 9"/>
            <p:cNvSpPr txBox="1">
              <a:spLocks noChangeArrowheads="1"/>
            </p:cNvSpPr>
            <p:nvPr/>
          </p:nvSpPr>
          <p:spPr bwMode="auto">
            <a:xfrm>
              <a:off x="2102" y="1994"/>
              <a:ext cx="10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b="1" dirty="0">
                  <a:latin typeface="Times New Roman" pitchFamily="18" charset="0"/>
                </a:rPr>
                <a:t>Госзаказы 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857355" y="1928802"/>
            <a:ext cx="1855789" cy="2724151"/>
            <a:chOff x="2880" y="1296"/>
            <a:chExt cx="1169" cy="1716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3060" y="1296"/>
              <a:ext cx="945" cy="1040"/>
              <a:chOff x="3060" y="1392"/>
              <a:chExt cx="945" cy="1040"/>
            </a:xfrm>
          </p:grpSpPr>
          <p:pic>
            <p:nvPicPr>
              <p:cNvPr id="67596" name="Picture 1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60" y="1392"/>
                <a:ext cx="900" cy="1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7597" name="Text Box 13"/>
              <p:cNvSpPr txBox="1">
                <a:spLocks noChangeArrowheads="1"/>
              </p:cNvSpPr>
              <p:nvPr/>
            </p:nvSpPr>
            <p:spPr bwMode="auto">
              <a:xfrm>
                <a:off x="3375" y="2022"/>
                <a:ext cx="630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ru-RU" b="1" dirty="0">
                    <a:latin typeface="Times New Roman" pitchFamily="18" charset="0"/>
                  </a:rPr>
                  <a:t>налоги</a:t>
                </a:r>
              </a:p>
            </p:txBody>
          </p:sp>
        </p:grpSp>
        <p:sp>
          <p:nvSpPr>
            <p:cNvPr id="67598" name="Text Box 14"/>
            <p:cNvSpPr txBox="1">
              <a:spLocks noChangeArrowheads="1"/>
            </p:cNvSpPr>
            <p:nvPr/>
          </p:nvSpPr>
          <p:spPr bwMode="auto">
            <a:xfrm>
              <a:off x="2880" y="2256"/>
              <a:ext cx="1169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 err="1" smtClean="0">
                  <a:latin typeface="Times New Roman" pitchFamily="18" charset="0"/>
                </a:rPr>
                <a:t>Бюджетно</a:t>
              </a:r>
              <a:r>
                <a:rPr lang="ru-RU" sz="2400" b="1" dirty="0" smtClean="0">
                  <a:latin typeface="Times New Roman" pitchFamily="18" charset="0"/>
                </a:rPr>
                <a:t>-</a:t>
              </a:r>
            </a:p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</a:rPr>
                <a:t>финансовая</a:t>
              </a:r>
              <a:endParaRPr lang="ru-RU" sz="2400" b="1" dirty="0">
                <a:latin typeface="Times New Roman" pitchFamily="18" charset="0"/>
              </a:endParaRPr>
            </a:p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</a:rPr>
                <a:t>политика</a:t>
              </a:r>
              <a:endParaRPr lang="ru-RU" sz="2400" b="1" dirty="0">
                <a:latin typeface="Times New Roman" pitchFamily="18" charset="0"/>
              </a:endParaRP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5000628" y="1928802"/>
            <a:ext cx="1630363" cy="2776538"/>
            <a:chOff x="1344" y="2511"/>
            <a:chExt cx="1027" cy="1749"/>
          </a:xfrm>
        </p:grpSpPr>
        <p:pic>
          <p:nvPicPr>
            <p:cNvPr id="67600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98" y="2511"/>
              <a:ext cx="912" cy="1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601" name="Text Box 17"/>
            <p:cNvSpPr txBox="1">
              <a:spLocks noChangeArrowheads="1"/>
            </p:cNvSpPr>
            <p:nvPr/>
          </p:nvSpPr>
          <p:spPr bwMode="auto">
            <a:xfrm>
              <a:off x="1344" y="3504"/>
              <a:ext cx="1027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 dirty="0">
                  <a:latin typeface="Times New Roman" pitchFamily="18" charset="0"/>
                </a:rPr>
                <a:t>Кредитно-</a:t>
              </a:r>
            </a:p>
            <a:p>
              <a:pPr algn="ctr" eaLnBrk="0" hangingPunct="0"/>
              <a:r>
                <a:rPr lang="ru-RU" sz="2400" b="1" dirty="0">
                  <a:latin typeface="Times New Roman" pitchFamily="18" charset="0"/>
                </a:rPr>
                <a:t>денежная</a:t>
              </a:r>
            </a:p>
            <a:p>
              <a:pPr algn="ctr" eaLnBrk="0" hangingPunct="0"/>
              <a:r>
                <a:rPr lang="ru-RU" sz="2400" b="1" dirty="0" smtClean="0">
                  <a:latin typeface="Times New Roman" pitchFamily="18" charset="0"/>
                </a:rPr>
                <a:t>политика</a:t>
              </a:r>
              <a:endParaRPr lang="ru-RU" sz="2400" b="1" dirty="0">
                <a:latin typeface="Times New Roman" pitchFamily="18" charset="0"/>
              </a:endParaRP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6072198" y="4429132"/>
            <a:ext cx="2862263" cy="2133600"/>
            <a:chOff x="3717" y="2736"/>
            <a:chExt cx="1803" cy="1344"/>
          </a:xfrm>
        </p:grpSpPr>
        <p:pic>
          <p:nvPicPr>
            <p:cNvPr id="67603" name="Picture 1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28" y="2736"/>
              <a:ext cx="960" cy="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7604" name="Text Box 20"/>
            <p:cNvSpPr txBox="1">
              <a:spLocks noChangeArrowheads="1"/>
            </p:cNvSpPr>
            <p:nvPr/>
          </p:nvSpPr>
          <p:spPr bwMode="auto">
            <a:xfrm>
              <a:off x="3717" y="3562"/>
              <a:ext cx="180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sz="2400" b="1">
                  <a:latin typeface="Times New Roman" pitchFamily="18" charset="0"/>
                </a:rPr>
                <a:t>Экономическое </a:t>
              </a:r>
            </a:p>
            <a:p>
              <a:pPr algn="ctr" eaLnBrk="0" hangingPunct="0"/>
              <a:r>
                <a:rPr lang="ru-RU" sz="2400" b="1">
                  <a:latin typeface="Times New Roman" pitchFamily="18" charset="0"/>
                </a:rPr>
                <a:t>программирование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507412" cy="908050"/>
          </a:xfrm>
          <a:ln w="57150">
            <a:solidFill>
              <a:schemeClr val="tx1"/>
            </a:solidFill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ГОСУДАРСТВЕННЫЙ БЮДЖЕТ</a:t>
            </a:r>
          </a:p>
        </p:txBody>
      </p:sp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2513"/>
            <a:ext cx="5643563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5429250" y="1214422"/>
            <a:ext cx="3714750" cy="577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ГЛАВНЫЙ ФИНАНСОВЫЙ ДОКУМЕНТ </a:t>
            </a:r>
            <a:r>
              <a:rPr lang="ru-RU" sz="2400" b="1" dirty="0" smtClean="0"/>
              <a:t> ГОСУДАРСТВА, РОСПИСЬ         ДОХОДОВ                                 И РАСХОДОВ                 СТРАНЫ НА ГОД</a:t>
            </a:r>
          </a:p>
          <a:p>
            <a:pPr algn="ctr">
              <a:spcBef>
                <a:spcPct val="50000"/>
              </a:spcBef>
            </a:pPr>
            <a:endParaRPr lang="ru-RU" sz="1400" b="1" dirty="0" smtClean="0"/>
          </a:p>
          <a:p>
            <a:pPr algn="ctr">
              <a:spcBef>
                <a:spcPct val="50000"/>
              </a:spcBef>
            </a:pPr>
            <a:r>
              <a:rPr lang="ru-RU" sz="2000" b="1" i="1" dirty="0" smtClean="0"/>
              <a:t>ГОТОВИТСЯ </a:t>
            </a:r>
            <a:r>
              <a:rPr lang="ru-RU" sz="2000" b="1" i="1" u="sng" dirty="0" smtClean="0"/>
              <a:t>ПРАВИТЕЛЬСТВОМ</a:t>
            </a:r>
            <a:endParaRPr lang="ru-RU" sz="2000" b="1" i="1" u="sng" dirty="0"/>
          </a:p>
          <a:p>
            <a:pPr algn="ctr">
              <a:spcBef>
                <a:spcPct val="50000"/>
              </a:spcBef>
            </a:pPr>
            <a:r>
              <a:rPr lang="ru-RU" sz="2000" b="1" i="1" dirty="0"/>
              <a:t>УТВЕРЖДАЕТСЯ </a:t>
            </a:r>
            <a:r>
              <a:rPr lang="ru-RU" sz="2000" b="1" i="1" u="sng" dirty="0" smtClean="0"/>
              <a:t>ФЕДЕРАЛЬНЫМ СОБРАНИЕМ</a:t>
            </a:r>
            <a:endParaRPr lang="ru-RU" sz="2000" b="1" i="1" u="sng" dirty="0"/>
          </a:p>
          <a:p>
            <a:pPr>
              <a:spcBef>
                <a:spcPct val="50000"/>
              </a:spcBef>
            </a:pP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273</TotalTime>
  <Words>738</Words>
  <Application>Microsoft Office PowerPoint</Application>
  <PresentationFormat>Экран (4:3)</PresentationFormat>
  <Paragraphs>200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Яркая</vt:lpstr>
      <vt:lpstr>Слайд 1</vt:lpstr>
      <vt:lpstr> </vt:lpstr>
      <vt:lpstr> ТРАДИЦИОННАЯ  ЭКОНОМИЧЕСКАЯ СИСТЕМА </vt:lpstr>
      <vt:lpstr> КОМАНДНО-АДМИНИСТРАТИВНАЯ ЭКОНОМИЧЕСКАЯ СИСТЕМА </vt:lpstr>
      <vt:lpstr> РЫНОЧНАЯ  ЭКОНОМИЧЕСКАЯ СИСТЕМА   </vt:lpstr>
      <vt:lpstr>Роль государства в экономике</vt:lpstr>
      <vt:lpstr>Экономическая  политика государства</vt:lpstr>
      <vt:lpstr>Способы государственного регулирования экономики</vt:lpstr>
      <vt:lpstr>ГОСУДАРСТВЕННЫЙ БЮДЖЕТ</vt:lpstr>
      <vt:lpstr> НАЛОГИ – ОБЯЗАТЕЛЬНЫЕ ПЛАТЕЖИ, ВЗИМАЕМЫЕ ГОСУДАРСТВОМ С ФИЗИЧЕСКИХ И ЮРИДИЧЕСКИХ ЛИЦ                      В ГОСУДАРСТВЕННЫЕ И МЕСТНЫЕ БЮДЖЕТЫ </vt:lpstr>
      <vt:lpstr>    НАЛОГИ  обеспечивают распределение и перераспределение  НАЦИОНАЛЬНОГО ДОХОДА  в соответствии с социальными  и экономическими задачами </vt:lpstr>
      <vt:lpstr>Слайд 12</vt:lpstr>
      <vt:lpstr>Государственный бюджет</vt:lpstr>
      <vt:lpstr>Кредитно-денежная (монетарная) политика</vt:lpstr>
      <vt:lpstr>Государственный долг  – общая сумма задолженности государства                  по непогашенным займам и не выплаченным                    по ним процентам</vt:lpstr>
      <vt:lpstr>Готовимся к ЕГЭ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Гусева</dc:creator>
  <cp:lastModifiedBy>SamLab.ws</cp:lastModifiedBy>
  <cp:revision>13</cp:revision>
  <dcterms:created xsi:type="dcterms:W3CDTF">2010-12-21T07:08:39Z</dcterms:created>
  <dcterms:modified xsi:type="dcterms:W3CDTF">2010-12-07T08:16:12Z</dcterms:modified>
</cp:coreProperties>
</file>