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71" r:id="rId12"/>
    <p:sldId id="272" r:id="rId13"/>
    <p:sldId id="273" r:id="rId14"/>
    <p:sldId id="274" r:id="rId15"/>
    <p:sldId id="280" r:id="rId16"/>
    <p:sldId id="281" r:id="rId17"/>
    <p:sldId id="275" r:id="rId18"/>
    <p:sldId id="276" r:id="rId19"/>
    <p:sldId id="277" r:id="rId20"/>
    <p:sldId id="278" r:id="rId21"/>
    <p:sldId id="279" r:id="rId22"/>
    <p:sldId id="284" r:id="rId23"/>
    <p:sldId id="283" r:id="rId24"/>
    <p:sldId id="282" r:id="rId25"/>
    <p:sldId id="264" r:id="rId26"/>
    <p:sldId id="265" r:id="rId27"/>
    <p:sldId id="286" r:id="rId28"/>
    <p:sldId id="289" r:id="rId29"/>
    <p:sldId id="288" r:id="rId30"/>
    <p:sldId id="287" r:id="rId31"/>
    <p:sldId id="285" r:id="rId32"/>
    <p:sldId id="294" r:id="rId33"/>
    <p:sldId id="290" r:id="rId34"/>
    <p:sldId id="291" r:id="rId35"/>
    <p:sldId id="292" r:id="rId36"/>
    <p:sldId id="293" r:id="rId37"/>
    <p:sldId id="295" r:id="rId38"/>
    <p:sldId id="299" r:id="rId39"/>
    <p:sldId id="298" r:id="rId40"/>
    <p:sldId id="297" r:id="rId41"/>
    <p:sldId id="296" r:id="rId42"/>
    <p:sldId id="300" r:id="rId43"/>
    <p:sldId id="304" r:id="rId44"/>
    <p:sldId id="303" r:id="rId45"/>
    <p:sldId id="302" r:id="rId46"/>
    <p:sldId id="301" r:id="rId47"/>
    <p:sldId id="267" r:id="rId48"/>
    <p:sldId id="266" r:id="rId49"/>
    <p:sldId id="319" r:id="rId50"/>
    <p:sldId id="320" r:id="rId51"/>
    <p:sldId id="321" r:id="rId52"/>
    <p:sldId id="325" r:id="rId53"/>
    <p:sldId id="326" r:id="rId54"/>
    <p:sldId id="327" r:id="rId55"/>
    <p:sldId id="328" r:id="rId56"/>
    <p:sldId id="329" r:id="rId57"/>
    <p:sldId id="330" r:id="rId58"/>
    <p:sldId id="322" r:id="rId59"/>
    <p:sldId id="323" r:id="rId60"/>
    <p:sldId id="324" r:id="rId61"/>
    <p:sldId id="268" r:id="rId62"/>
    <p:sldId id="269" r:id="rId63"/>
    <p:sldId id="310" r:id="rId64"/>
    <p:sldId id="314" r:id="rId65"/>
    <p:sldId id="313" r:id="rId66"/>
    <p:sldId id="306" r:id="rId67"/>
    <p:sldId id="307" r:id="rId68"/>
    <p:sldId id="309" r:id="rId69"/>
    <p:sldId id="315" r:id="rId70"/>
    <p:sldId id="312" r:id="rId71"/>
    <p:sldId id="311" r:id="rId72"/>
    <p:sldId id="316" r:id="rId73"/>
    <p:sldId id="317" r:id="rId74"/>
    <p:sldId id="318" r:id="rId75"/>
    <p:sldId id="332" r:id="rId7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531" autoAdjust="0"/>
    <p:restoredTop sz="94622" autoAdjust="0"/>
  </p:normalViewPr>
  <p:slideViewPr>
    <p:cSldViewPr>
      <p:cViewPr varScale="1">
        <p:scale>
          <a:sx n="69" d="100"/>
          <a:sy n="69" d="100"/>
        </p:scale>
        <p:origin x="-16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chemeClr val="tx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slide" Target="slide38.xml"/><Relationship Id="rId18" Type="http://schemas.openxmlformats.org/officeDocument/2006/relationships/slide" Target="slide43.xml"/><Relationship Id="rId3" Type="http://schemas.openxmlformats.org/officeDocument/2006/relationships/slide" Target="slide28.xml"/><Relationship Id="rId21" Type="http://schemas.openxmlformats.org/officeDocument/2006/relationships/slide" Target="slide46.xml"/><Relationship Id="rId7" Type="http://schemas.openxmlformats.org/officeDocument/2006/relationships/slide" Target="slide32.xml"/><Relationship Id="rId12" Type="http://schemas.openxmlformats.org/officeDocument/2006/relationships/slide" Target="slide37.xml"/><Relationship Id="rId17" Type="http://schemas.openxmlformats.org/officeDocument/2006/relationships/slide" Target="slide42.xml"/><Relationship Id="rId2" Type="http://schemas.openxmlformats.org/officeDocument/2006/relationships/slide" Target="slide27.xml"/><Relationship Id="rId16" Type="http://schemas.openxmlformats.org/officeDocument/2006/relationships/slide" Target="slide41.xml"/><Relationship Id="rId20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11" Type="http://schemas.openxmlformats.org/officeDocument/2006/relationships/slide" Target="slide36.xml"/><Relationship Id="rId5" Type="http://schemas.openxmlformats.org/officeDocument/2006/relationships/slide" Target="slide30.xml"/><Relationship Id="rId15" Type="http://schemas.openxmlformats.org/officeDocument/2006/relationships/slide" Target="slide40.xml"/><Relationship Id="rId10" Type="http://schemas.openxmlformats.org/officeDocument/2006/relationships/slide" Target="slide35.xml"/><Relationship Id="rId19" Type="http://schemas.openxmlformats.org/officeDocument/2006/relationships/slide" Target="slide44.xml"/><Relationship Id="rId4" Type="http://schemas.openxmlformats.org/officeDocument/2006/relationships/slide" Target="slide29.xml"/><Relationship Id="rId9" Type="http://schemas.openxmlformats.org/officeDocument/2006/relationships/slide" Target="slide34.xml"/><Relationship Id="rId14" Type="http://schemas.openxmlformats.org/officeDocument/2006/relationships/slide" Target="slide3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3" Type="http://schemas.openxmlformats.org/officeDocument/2006/relationships/slide" Target="slide6.xml"/><Relationship Id="rId21" Type="http://schemas.openxmlformats.org/officeDocument/2006/relationships/slide" Target="slide24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" Type="http://schemas.openxmlformats.org/officeDocument/2006/relationships/slide" Target="slide5.xml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slide" Target="slide60.xml"/><Relationship Id="rId3" Type="http://schemas.openxmlformats.org/officeDocument/2006/relationships/slide" Target="slide50.xml"/><Relationship Id="rId7" Type="http://schemas.openxmlformats.org/officeDocument/2006/relationships/slide" Target="slide54.xml"/><Relationship Id="rId12" Type="http://schemas.openxmlformats.org/officeDocument/2006/relationships/slide" Target="slide59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3.xml"/><Relationship Id="rId11" Type="http://schemas.openxmlformats.org/officeDocument/2006/relationships/slide" Target="slide58.xml"/><Relationship Id="rId5" Type="http://schemas.openxmlformats.org/officeDocument/2006/relationships/slide" Target="slide52.xml"/><Relationship Id="rId10" Type="http://schemas.openxmlformats.org/officeDocument/2006/relationships/slide" Target="slide57.xml"/><Relationship Id="rId4" Type="http://schemas.openxmlformats.org/officeDocument/2006/relationships/slide" Target="slide51.xml"/><Relationship Id="rId9" Type="http://schemas.openxmlformats.org/officeDocument/2006/relationships/slide" Target="slide5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slide" Target="slide69.xml"/><Relationship Id="rId13" Type="http://schemas.openxmlformats.org/officeDocument/2006/relationships/slide" Target="slide74.xml"/><Relationship Id="rId3" Type="http://schemas.openxmlformats.org/officeDocument/2006/relationships/slide" Target="slide64.xml"/><Relationship Id="rId7" Type="http://schemas.openxmlformats.org/officeDocument/2006/relationships/slide" Target="slide68.xml"/><Relationship Id="rId12" Type="http://schemas.openxmlformats.org/officeDocument/2006/relationships/slide" Target="slide73.xml"/><Relationship Id="rId2" Type="http://schemas.openxmlformats.org/officeDocument/2006/relationships/slide" Target="slide6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7.xml"/><Relationship Id="rId11" Type="http://schemas.openxmlformats.org/officeDocument/2006/relationships/slide" Target="slide72.xml"/><Relationship Id="rId5" Type="http://schemas.openxmlformats.org/officeDocument/2006/relationships/slide" Target="slide66.xml"/><Relationship Id="rId10" Type="http://schemas.openxmlformats.org/officeDocument/2006/relationships/slide" Target="slide71.xml"/><Relationship Id="rId4" Type="http://schemas.openxmlformats.org/officeDocument/2006/relationships/slide" Target="slide65.xml"/><Relationship Id="rId9" Type="http://schemas.openxmlformats.org/officeDocument/2006/relationships/slide" Target="slide7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18000">
              <a:schemeClr val="tx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tx2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283158508_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580" y="22736"/>
            <a:ext cx="6429420" cy="683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14282" y="4071942"/>
            <a:ext cx="33163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Автор</a:t>
            </a:r>
            <a:r>
              <a:rPr lang="ru-RU" i="1" dirty="0" smtClean="0"/>
              <a:t>   </a:t>
            </a:r>
            <a:r>
              <a:rPr lang="ru-RU" sz="2400" b="1" i="1" dirty="0" smtClean="0"/>
              <a:t>Варенникова  </a:t>
            </a:r>
          </a:p>
          <a:p>
            <a:pPr lvl="2"/>
            <a:r>
              <a:rPr lang="ru-RU" sz="2400" b="1" i="1" dirty="0" smtClean="0"/>
              <a:t>Галина  </a:t>
            </a:r>
          </a:p>
          <a:p>
            <a:pPr lvl="2"/>
            <a:r>
              <a:rPr lang="ru-RU" sz="2400" b="1" i="1" dirty="0" smtClean="0"/>
              <a:t>Владимировна</a:t>
            </a:r>
          </a:p>
          <a:p>
            <a:pPr lvl="2"/>
            <a:r>
              <a:rPr lang="ru-RU" sz="2400" b="1" i="1" dirty="0" smtClean="0"/>
              <a:t>МОУ СОШ № 11</a:t>
            </a:r>
          </a:p>
          <a:p>
            <a:pPr lvl="2"/>
            <a:r>
              <a:rPr lang="ru-RU" sz="2400" b="1" i="1" dirty="0" smtClean="0"/>
              <a:t>Североуральск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Сад-огород</a:t>
            </a:r>
            <a:br>
              <a:rPr lang="ru-RU" b="1" u="sng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7200" b="1" dirty="0" smtClean="0"/>
              <a:t>«Без окон, без дверей полна горница людей».</a:t>
            </a:r>
          </a:p>
          <a:p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000636"/>
            <a:ext cx="4572032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Огурец.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Сад-огород</a:t>
            </a:r>
            <a:br>
              <a:rPr lang="ru-RU" b="1" u="sng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7200" b="1" dirty="0" smtClean="0"/>
              <a:t>Он бывает горький, сладкий, красный, желтый и болгарский.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571472" y="285728"/>
            <a:ext cx="47149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Перец.</a:t>
            </a:r>
            <a:endParaRPr kumimoji="0" lang="ru-RU" sz="115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Сад-огород</a:t>
            </a:r>
            <a:br>
              <a:rPr lang="ru-RU" b="1" u="sng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9"/>
            <a:ext cx="8229600" cy="4143404"/>
          </a:xfrm>
        </p:spPr>
        <p:txBody>
          <a:bodyPr anchor="ctr"/>
          <a:lstStyle/>
          <a:p>
            <a:r>
              <a:rPr lang="ru-RU" sz="4400" b="1" dirty="0" smtClean="0"/>
              <a:t>Среди всех огородных сорняков она, по мнению народной медицины, является очень полезной, особенно если с ней приготовить салат.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357158" y="4643446"/>
            <a:ext cx="584948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Крапива.</a:t>
            </a:r>
            <a:endParaRPr kumimoji="0" lang="ru-RU" sz="115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7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Сад-огород</a:t>
            </a:r>
            <a:br>
              <a:rPr lang="ru-RU" b="1" u="sng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214842"/>
          </a:xfrm>
        </p:spPr>
        <p:txBody>
          <a:bodyPr anchor="ctr"/>
          <a:lstStyle/>
          <a:p>
            <a:r>
              <a:rPr lang="ru-RU" sz="4800" b="1" dirty="0" smtClean="0"/>
              <a:t>В народе его величают синим, хотя на самом деле он фиолетовый, а вот в его настоящем названии и намека нет на его цвет.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4786322"/>
            <a:ext cx="622497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Баклажан.</a:t>
            </a:r>
            <a:endParaRPr kumimoji="0" lang="ru-RU" sz="96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3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Сад-огород</a:t>
            </a:r>
            <a:br>
              <a:rPr lang="ru-RU" b="1" u="sng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При правильном приготовлении они вполне могут заменить ананас.</a:t>
            </a:r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857760"/>
            <a:ext cx="7448321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Кабачки (желтые)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72188" cy="1154098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>
                <a:solidFill>
                  <a:srgbClr val="FFFFFF"/>
                </a:solidFill>
              </a:rPr>
              <a:t>Пуля – дура, штык – молодец</a:t>
            </a:r>
            <a:r>
              <a:rPr lang="ru-RU" b="1" u="sng" dirty="0" smtClean="0">
                <a:solidFill>
                  <a:srgbClr val="FFFFFF"/>
                </a:solidFill>
              </a:rPr>
              <a:t/>
            </a:r>
            <a:br>
              <a:rPr lang="ru-RU" b="1" u="sng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Меткие стрелки обычно попадают в него.</a:t>
            </a:r>
          </a:p>
          <a:p>
            <a:pPr>
              <a:buNone/>
            </a:pPr>
            <a:endParaRPr lang="ru-RU" sz="6600" b="1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785918" y="4572008"/>
            <a:ext cx="505016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Яблочко.</a:t>
            </a:r>
            <a:endParaRPr kumimoji="0" lang="ru-RU" sz="8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5" grpId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Пуля – дура, штык – молодец</a:t>
            </a:r>
            <a:br>
              <a:rPr lang="ru-RU" b="1" u="sng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3500462"/>
          </a:xfrm>
        </p:spPr>
        <p:txBody>
          <a:bodyPr anchor="ctr">
            <a:normAutofit/>
          </a:bodyPr>
          <a:lstStyle/>
          <a:p>
            <a:r>
              <a:rPr lang="ru-RU" sz="6600" b="1" dirty="0" smtClean="0"/>
              <a:t>Она стреляет только раз в году.</a:t>
            </a:r>
          </a:p>
          <a:p>
            <a:pPr>
              <a:buNone/>
            </a:pPr>
            <a:endParaRPr lang="ru-RU" sz="6600" b="1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928662" y="3714752"/>
            <a:ext cx="5212453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5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Палка.</a:t>
            </a:r>
            <a:endParaRPr kumimoji="0" lang="ru-RU" sz="13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1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Пуля – дура, штык – молодец</a:t>
            </a:r>
            <a:br>
              <a:rPr lang="ru-RU" b="1" u="sng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7"/>
            <a:ext cx="8229600" cy="3929090"/>
          </a:xfrm>
        </p:spPr>
        <p:txBody>
          <a:bodyPr anchor="ctr"/>
          <a:lstStyle/>
          <a:p>
            <a:r>
              <a:rPr lang="ru-RU" sz="5400" b="1" dirty="0" smtClean="0"/>
              <a:t>Для выстрела в оленя </a:t>
            </a:r>
            <a:r>
              <a:rPr lang="ru-RU" sz="5400" b="1" dirty="0" err="1" smtClean="0"/>
              <a:t>Мюнхаузен</a:t>
            </a:r>
            <a:r>
              <a:rPr lang="ru-RU" sz="5400" b="1" dirty="0" smtClean="0"/>
              <a:t> зарядил ружье именно этим.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429132"/>
            <a:ext cx="8532336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Вишневой косточкой.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Пуля – дура, штык – молодец</a:t>
            </a:r>
            <a:br>
              <a:rPr lang="ru-RU" b="1" u="sng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071966"/>
          </a:xfrm>
        </p:spPr>
        <p:txBody>
          <a:bodyPr anchor="ctr"/>
          <a:lstStyle/>
          <a:p>
            <a:r>
              <a:rPr lang="ru-RU" sz="5400" b="1" dirty="0" smtClean="0"/>
              <a:t>Именно этим в Древнем Риме вооружали гладиаторов</a:t>
            </a:r>
            <a:r>
              <a:rPr lang="ru-RU" sz="5400" dirty="0" smtClean="0"/>
              <a:t> </a:t>
            </a:r>
            <a:r>
              <a:rPr lang="ru-RU" sz="5400" b="1" dirty="0" smtClean="0"/>
              <a:t>- </a:t>
            </a:r>
            <a:r>
              <a:rPr lang="ru-RU" sz="5400" b="1" dirty="0" err="1" smtClean="0"/>
              <a:t>ретиариев</a:t>
            </a:r>
            <a:r>
              <a:rPr lang="ru-RU" sz="5400" b="1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14282" y="4357694"/>
            <a:ext cx="83765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Трезубцем и сетью.</a:t>
            </a:r>
            <a:endParaRPr kumimoji="0" lang="ru-RU" sz="66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3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Пуля – дура, штык – молодец</a:t>
            </a:r>
            <a:br>
              <a:rPr lang="ru-RU" b="1" u="sng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 anchor="ctr"/>
          <a:lstStyle/>
          <a:p>
            <a:r>
              <a:rPr lang="ru-RU" sz="6000" b="1" dirty="0" smtClean="0"/>
              <a:t>С помощью именно этого Геракл изловил керинейскую лань.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57158" y="4500570"/>
            <a:ext cx="737169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Голыми руками.</a:t>
            </a:r>
            <a:endParaRPr kumimoji="0" lang="ru-RU" sz="7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64307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ramond" pitchFamily="18" charset="0"/>
              </a:rPr>
              <a:t>Интеллектуальный марафон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5429264"/>
            <a:ext cx="4429156" cy="900122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5-6 </a:t>
            </a:r>
            <a:r>
              <a:rPr lang="ru-RU" sz="5400" b="1" i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классы</a:t>
            </a:r>
            <a:endParaRPr lang="ru-RU" sz="5400" b="1" i="1" dirty="0">
              <a:ln>
                <a:solidFill>
                  <a:schemeClr val="bg1">
                    <a:lumMod val="9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662597">
            <a:off x="773946" y="2781002"/>
            <a:ext cx="76441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ЭРУДИТ- БОЙ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58 -0.01017 C -0.02535 0.00324 -0.01927 0.00786 -0.01493 0.01781 C -0.01406 0.01989 -0.01389 0.02267 -0.0125 0.02428 C -0.01111 0.02567 -0.0092 0.02544 -0.00747 0.0259 C 0.00156 0.03446 0.01042 0.04279 0.01962 0.05065 C 0.02205 0.05273 0.02257 0.05504 0.02465 0.05736 C 0.02899 0.06221 0.03437 0.06545 0.03941 0.06869 C 0.04462 0.07609 0.03854 0.06869 0.04566 0.07378 C 0.05069 0.07748 0.05399 0.0828 0.0592 0.08511 C 0.06267 0.08996 0.06476 0.09459 0.0691 0.09829 C 0.07674 0.11217 0.08507 0.12558 0.09253 0.13946 C 0.10486 0.16212 0.0934 0.14038 0.10243 0.16096 C 0.10399 0.16443 0.10729 0.17068 0.10729 0.17091 C 0.11024 0.1827 0.11233 0.19612 0.11719 0.20699 C 0.11753 0.20907 0.11771 0.21138 0.1184 0.21346 C 0.11892 0.21531 0.12049 0.21647 0.12083 0.21832 C 0.12274 0.22711 0.12344 0.23867 0.12465 0.24792 C 0.12639 0.27683 0.13333 0.35569 0.12344 0.3698 C 0.12101 0.38275 0.1243 0.37026 0.1184 0.38113 C 0.11476 0.38784 0.11233 0.39593 0.10851 0.40264 C 0.10503 0.41628 0.09757 0.42507 0.09253 0.4371 C 0.09045 0.44218 0.08385 0.45028 0.08385 0.45051 C 0.07934 0.463 0.08437 0.45144 0.07517 0.46346 C 0.06823 0.47248 0.07691 0.46462 0.07031 0.47179 C 0.05868 0.48474 0.04549 0.49376 0.03194 0.50301 C 0.0276 0.50601 0.0217 0.50648 0.01719 0.50948 C 0.00885 0.51503 0.01875 0.5111 0.00851 0.51434 C -0.00295 0.52243 -0.01736 0.52359 -0.02969 0.52914 C -0.05313 0.52868 -0.07656 0.52891 -0.1 0.52752 C -0.10764 0.52706 -0.11719 0.51712 -0.12483 0.51434 C -0.12969 0.50948 -0.13507 0.50555 -0.1408 0.50301 C -0.14844 0.49237 -0.15885 0.48659 -0.16667 0.47664 C -0.17396 0.46739 -0.17951 0.45514 -0.18524 0.4438 C -0.18663 0.43779 -0.18802 0.4334 -0.19149 0.429 C -0.19392 0.41883 -0.19861 0.41073 -0.20139 0.40102 C -0.20434 0.3728 -0.20885 0.33349 -0.19514 0.30897 C -0.1941 0.30273 -0.1941 0.30134 -0.19149 0.29579 C -0.18958 0.29186 -0.18524 0.28423 -0.18524 0.28446 C -0.18351 0.27452 -0.18038 0.26827 -0.17535 0.2611 C -0.17344 0.25347 -0.17101 0.25347 -0.16545 0.25139 C -0.16129 0.24977 -0.15313 0.2463 -0.15313 0.24653 C -0.14236 0.24676 -0.13177 0.24699 -0.12101 0.24792 C -0.1066 0.24931 -0.09583 0.26943 -0.08524 0.27937 C -0.08368 0.2833 -0.07674 0.29764 -0.07535 0.30227 C -0.07431 0.30551 -0.07379 0.30897 -0.07292 0.31221 C -0.07257 0.31383 -0.0717 0.31707 -0.0717 0.3173 C -0.06962 0.33395 -0.06771 0.34436 -0.07049 0.36309 C -0.07066 0.36448 -0.07899 0.37604 -0.08038 0.37789 C -0.0882 0.37674 -0.09601 0.37604 -0.10382 0.37465 C -0.11007 0.3735 -0.12257 0.35731 -0.12847 0.35153 C -0.1342 0.3365 -0.13073 0.34205 -0.13715 0.33349 C -0.13906 0.32285 -0.14288 0.31452 -0.14445 0.30389 C -0.14392 0.287 -0.14705 0.25393 -0.13837 0.23659 C -0.13698 0.23057 -0.13403 0.22502 -0.1309 0.22017 C -0.12865 0.2167 -0.12361 0.21022 -0.12361 0.21045 C -0.12222 0.20514 -0.11615 0.19704 -0.11615 0.19727 C -0.11389 0.18802 -0.11007 0.1871 -0.10625 0.179 C -0.10469 0.176 -0.10417 0.17206 -0.1026 0.16906 C -0.09965 0.16328 -0.09497 0.15796 -0.09149 0.15264 C -0.08698 0.1457 -0.08368 0.13784 -0.07778 0.13298 C -0.07396 0.12604 -0.06962 0.1228 -0.06545 0.11656 C -0.06198 0.11124 -0.05885 0.10546 -0.05556 0.09991 C -0.04879 0.08904 -0.04497 0.07563 -0.03472 0.07031 C -0.03142 0.06614 -0.03073 0.06198 -0.02726 0.05736 C -0.02552 0.04996 -0.0224 0.04625 -0.01858 0.0407 C -0.01545 0.02798 -0.00851 0.01573 -0.00139 0.00625 C -0.00087 0.00416 8.33333E-7 -0.00023 8.33333E-7 -1.34135E-6 " pathEditMode="relative" rAng="0" ptsTypes="ffffffffffffffffffffffffffffffffffffffffffffffffffffffffffffffffff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" y="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1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rgbClr val="FFFFFF"/>
                </a:solidFill>
              </a:rPr>
              <a:t>Мульти-пульти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1"/>
            <a:ext cx="8715436" cy="3614750"/>
          </a:xfrm>
        </p:spPr>
        <p:txBody>
          <a:bodyPr anchor="t"/>
          <a:lstStyle/>
          <a:p>
            <a:r>
              <a:rPr lang="ru-RU" sz="5400" b="1" dirty="0" smtClean="0"/>
              <a:t>Именно им работал крокодил Гена в зоопарке.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4000504"/>
            <a:ext cx="764619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Крокодилом</a:t>
            </a:r>
            <a:endParaRPr kumimoji="0" lang="ru-RU" sz="96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rgbClr val="FFFFFF"/>
                </a:solidFill>
              </a:rPr>
              <a:t>Мульти-пульти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6122"/>
          </a:xfrm>
        </p:spPr>
        <p:txBody>
          <a:bodyPr anchor="t"/>
          <a:lstStyle/>
          <a:p>
            <a:pPr>
              <a:buNone/>
            </a:pPr>
            <a:r>
              <a:rPr lang="ru-RU" sz="4800" b="1" dirty="0" smtClean="0"/>
              <a:t>Какова длина удава, выраженная в мартышках?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3643314"/>
            <a:ext cx="3757760" cy="186204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15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Пять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rgbClr val="FFFFFF"/>
                </a:solidFill>
              </a:rPr>
              <a:t>Мульти-пульти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</p:spPr>
        <p:txBody>
          <a:bodyPr anchor="t"/>
          <a:lstStyle/>
          <a:p>
            <a:pPr>
              <a:buNone/>
            </a:pPr>
            <a:r>
              <a:rPr lang="ru-RU" sz="5400" b="1" dirty="0" smtClean="0"/>
              <a:t>Именно он снял всеми любимый мультфильм «Ну, погоди!».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500570"/>
            <a:ext cx="6440609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Котеночкин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5643602" cy="1143000"/>
          </a:xfrm>
        </p:spPr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rgbClr val="FFFFFF"/>
                </a:solidFill>
              </a:rPr>
              <a:t>Мульти-пульти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 anchor="t"/>
          <a:lstStyle/>
          <a:p>
            <a:pPr>
              <a:buNone/>
            </a:pPr>
            <a:r>
              <a:rPr lang="ru-RU" sz="4400" b="1" dirty="0" smtClean="0"/>
              <a:t>Шхуна, на которой отправились за сокровищами Джим </a:t>
            </a:r>
            <a:r>
              <a:rPr lang="ru-RU" sz="4400" b="1" dirty="0" err="1" smtClean="0"/>
              <a:t>Хоккинс</a:t>
            </a:r>
            <a:r>
              <a:rPr lang="ru-RU" sz="4400" b="1" dirty="0" smtClean="0"/>
              <a:t> и компания, называлась именно так.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572008"/>
            <a:ext cx="6099362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80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Эспаньола</a:t>
            </a:r>
            <a:r>
              <a:rPr lang="ru-RU" sz="8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rgbClr val="FFFFFF"/>
                </a:solidFill>
              </a:rPr>
              <a:t>Мульти-пульти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471874"/>
          </a:xfrm>
        </p:spPr>
        <p:txBody>
          <a:bodyPr anchor="t"/>
          <a:lstStyle/>
          <a:p>
            <a:pPr>
              <a:buNone/>
            </a:pPr>
            <a:r>
              <a:rPr lang="ru-RU" sz="4400" b="1" dirty="0" smtClean="0"/>
              <a:t>На столько именно мог опоздать паровозик из </a:t>
            </a:r>
            <a:r>
              <a:rPr lang="ru-RU" sz="4400" b="1" dirty="0" err="1" smtClean="0"/>
              <a:t>Ромашково</a:t>
            </a:r>
            <a:r>
              <a:rPr lang="ru-RU" sz="4400" b="1" dirty="0" smtClean="0"/>
              <a:t>, если бы не увидел восход солнца?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4000504"/>
            <a:ext cx="7127272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всю жизнь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-конечная звезда 8"/>
          <p:cNvSpPr/>
          <p:nvPr/>
        </p:nvSpPr>
        <p:spPr>
          <a:xfrm>
            <a:off x="2428860" y="1071546"/>
            <a:ext cx="4071966" cy="4572032"/>
          </a:xfrm>
          <a:prstGeom prst="star6">
            <a:avLst/>
          </a:prstGeom>
          <a:solidFill>
            <a:srgbClr val="7030A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1142984"/>
            <a:ext cx="4572032" cy="49244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9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4" y="214288"/>
          <a:ext cx="8786874" cy="65008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4576"/>
                <a:gridCol w="1285884"/>
                <a:gridCol w="1357322"/>
                <a:gridCol w="1357322"/>
                <a:gridCol w="1357322"/>
                <a:gridCol w="1214448"/>
              </a:tblGrid>
              <a:tr h="16252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u="sng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«Белые»</a:t>
                      </a: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" action="ppaction://hlinksldjump"/>
                        </a:rPr>
                        <a:t>60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" action="ppaction://hlinksldjump"/>
                        </a:rPr>
                        <a:t>70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" action="ppaction://hlinksldjump"/>
                        </a:rPr>
                        <a:t>80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5" action="ppaction://hlinksldjump"/>
                        </a:rPr>
                        <a:t>90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6" action="ppaction://hlinksldjump"/>
                        </a:rPr>
                        <a:t>100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252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Один ум – хорошо, а два – лучше</a:t>
                      </a:r>
                    </a:p>
                    <a:p>
                      <a:endParaRPr lang="ru-RU" sz="2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7" action="ppaction://hlinksldjump"/>
                        </a:rPr>
                        <a:t>60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8" action="ppaction://hlinksldjump"/>
                        </a:rPr>
                        <a:t>70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9" action="ppaction://hlinksldjump"/>
                        </a:rPr>
                        <a:t>80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0" action="ppaction://hlinksldjump"/>
                        </a:rPr>
                        <a:t>90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1" action="ppaction://hlinksldjump"/>
                        </a:rPr>
                        <a:t>100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252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u="sng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Рыбы</a:t>
                      </a:r>
                      <a:endParaRPr lang="ru-RU" sz="2000" b="1" u="sng" kern="1200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2" action="ppaction://hlinksldjump"/>
                        </a:rPr>
                        <a:t>60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3" action="ppaction://hlinksldjump"/>
                        </a:rPr>
                        <a:t>70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4" action="ppaction://hlinksldjump"/>
                        </a:rPr>
                        <a:t>80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5" action="ppaction://hlinksldjump"/>
                        </a:rPr>
                        <a:t>90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6" action="ppaction://hlinksldjump"/>
                        </a:rPr>
                        <a:t>100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252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u="sng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Наши имена</a:t>
                      </a:r>
                    </a:p>
                    <a:p>
                      <a:endParaRPr lang="ru-RU" sz="2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7" action="ppaction://hlinksldjump"/>
                        </a:rPr>
                        <a:t>60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8" action="ppaction://hlinksldjump"/>
                        </a:rPr>
                        <a:t>70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9" action="ppaction://hlinksldjump"/>
                        </a:rPr>
                        <a:t>80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0" action="ppaction://hlinksldjump"/>
                        </a:rPr>
                        <a:t>90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1" action="ppaction://hlinksldjump"/>
                        </a:rPr>
                        <a:t>100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«Белые»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None/>
            </a:pPr>
            <a:r>
              <a:rPr lang="ru-RU" sz="4800" b="1" dirty="0" smtClean="0"/>
              <a:t>Для изготовления каких деталей рояля используется слоновая кость?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85720" y="4000504"/>
            <a:ext cx="814101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Белые клавиши.</a:t>
            </a:r>
            <a:endParaRPr kumimoji="0" lang="ru-RU" sz="80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2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«Белые»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2900370"/>
          </a:xfrm>
        </p:spPr>
        <p:txBody>
          <a:bodyPr anchor="t">
            <a:normAutofit/>
          </a:bodyPr>
          <a:lstStyle/>
          <a:p>
            <a:pPr>
              <a:buNone/>
            </a:pPr>
            <a:r>
              <a:rPr lang="ru-RU" sz="4800" b="1" dirty="0" smtClean="0"/>
              <a:t>Именно это имеет место быть в Санкт-Петербурге с 11 июня по 2 июля.</a:t>
            </a:r>
          </a:p>
          <a:p>
            <a:pPr>
              <a:buNone/>
            </a:pPr>
            <a:endParaRPr lang="ru-RU" sz="48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572008"/>
            <a:ext cx="5969326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Белые ночи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«Белые»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В 1819 г. инженер Любарский обнаружил в золотом песке «новый сибирский металл» белого цвета. </a:t>
            </a:r>
          </a:p>
          <a:p>
            <a:pPr>
              <a:buNone/>
            </a:pPr>
            <a:r>
              <a:rPr lang="ru-RU" sz="4000" b="1" dirty="0" smtClean="0"/>
              <a:t>Какое название он получил?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000636"/>
            <a:ext cx="5210081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Платина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-конечная звезда 3"/>
          <p:cNvSpPr/>
          <p:nvPr/>
        </p:nvSpPr>
        <p:spPr>
          <a:xfrm>
            <a:off x="2428860" y="1071546"/>
            <a:ext cx="4071966" cy="4572032"/>
          </a:xfrm>
          <a:prstGeom prst="star6">
            <a:avLst/>
          </a:prstGeom>
          <a:solidFill>
            <a:srgbClr val="7030A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1142984"/>
            <a:ext cx="4572032" cy="49244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99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«Белые»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614750"/>
          </a:xfrm>
        </p:spPr>
        <p:txBody>
          <a:bodyPr anchor="ctr"/>
          <a:lstStyle/>
          <a:p>
            <a:pPr>
              <a:buNone/>
            </a:pPr>
            <a:r>
              <a:rPr lang="ru-RU" sz="4400" b="1" dirty="0" smtClean="0"/>
              <a:t>Согласно молдавской легенде, именно эти птицы спасли от голода осажденную крепость в Сороках.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4786322"/>
            <a:ext cx="6379760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Белые аисты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«Белые»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28932"/>
          </a:xfrm>
        </p:spPr>
        <p:txBody>
          <a:bodyPr anchor="t"/>
          <a:lstStyle/>
          <a:p>
            <a:pPr>
              <a:buNone/>
            </a:pPr>
            <a:r>
              <a:rPr lang="ru-RU" sz="4800" b="1" dirty="0" smtClean="0"/>
              <a:t>Что означают белые страницы в Красной книге?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429000"/>
            <a:ext cx="7643866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«Состояние вида </a:t>
            </a:r>
          </a:p>
          <a:p>
            <a:r>
              <a:rPr lang="ru-RU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вызывает опасение» 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Один ум – хорошо, а два – лучше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971940"/>
          </a:xfrm>
        </p:spPr>
        <p:txBody>
          <a:bodyPr/>
          <a:lstStyle/>
          <a:p>
            <a:r>
              <a:rPr lang="ru-RU" sz="4800" b="1" dirty="0" smtClean="0"/>
              <a:t>Он нашел себе двухголового друга, от которого пахло молоком, а озвучила обоих Клара </a:t>
            </a:r>
            <a:r>
              <a:rPr lang="ru-RU" sz="4800" b="1" dirty="0" err="1" smtClean="0"/>
              <a:t>Румянова</a:t>
            </a:r>
            <a:r>
              <a:rPr lang="ru-RU" sz="4800" b="1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142976" y="4214818"/>
            <a:ext cx="4038798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5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Умка</a:t>
            </a:r>
            <a:endParaRPr kumimoji="0" lang="ru-RU" sz="13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Один ум – хорошо, а два – лучше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6000" b="1" dirty="0" smtClean="0"/>
              <a:t>Без этого невозможно изучать математику.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Развернутая стрелка 4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143380"/>
            <a:ext cx="7867667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Таблица умножения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7" grpId="2"/>
      <p:bldP spid="7" grpId="3"/>
      <p:bldP spid="7" grpId="4"/>
      <p:bldP spid="7" grpId="5"/>
      <p:bldP spid="7" grpId="6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Один ум – хорошо, а два – лучше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/>
              <a:t>В этой телепередаче зеленая дорожка самая длинная, но на ней можно ошибиться дважды.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857760"/>
            <a:ext cx="7129003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«Умники и умницы»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Один ум – хорошо, а два – лучше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</p:spPr>
        <p:txBody>
          <a:bodyPr anchor="t"/>
          <a:lstStyle/>
          <a:p>
            <a:pPr>
              <a:buNone/>
            </a:pPr>
            <a:r>
              <a:rPr lang="ru-RU" sz="4800" b="1" dirty="0" smtClean="0"/>
              <a:t>Этот танец входит в обязательную программу бальных танцев.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500570"/>
            <a:ext cx="4280339" cy="186204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15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Румба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Один ум – хорошо, а два – лучше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57494"/>
          </a:xfrm>
        </p:spPr>
        <p:txBody>
          <a:bodyPr anchor="t"/>
          <a:lstStyle/>
          <a:p>
            <a:pPr>
              <a:buNone/>
            </a:pPr>
            <a:r>
              <a:rPr lang="ru-RU" sz="4000" b="1" dirty="0" smtClean="0"/>
              <a:t>В немецком и скандинавских языках его часто можно встретить над некоторыми гласными.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4143380"/>
            <a:ext cx="4549835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Умлаут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Рыбы</a:t>
            </a:r>
            <a:r>
              <a:rPr lang="ru-RU" sz="3200" b="1" u="sng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/>
              <a:t>Этой рыбы боятся даже крокодилы.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4071942"/>
            <a:ext cx="4456669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Пиранья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Рыбы</a:t>
            </a:r>
            <a:r>
              <a:rPr lang="ru-RU" sz="3200" b="1" u="sng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800" b="1" dirty="0" smtClean="0"/>
              <a:t>У этой небезопасной для человека рыбы орудием нападения служит верхняя челюсть.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5000636"/>
            <a:ext cx="5270995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Меч-рыба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7" grpId="3"/>
      <p:bldP spid="7" grpId="4"/>
      <p:bldP spid="7" grpId="5"/>
      <p:bldP spid="7" grpId="6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Рыбы</a:t>
            </a:r>
            <a:r>
              <a:rPr lang="ru-RU" sz="3200" b="1" u="sng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/>
              <a:t>Такими бывают, если судить по классификации по образу жизни, не только пешки, но и рыбы.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072074"/>
            <a:ext cx="6067815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Проходными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1" y="214288"/>
          <a:ext cx="8715438" cy="6429424"/>
        </p:xfrm>
        <a:graphic>
          <a:graphicData uri="http://schemas.openxmlformats.org/drawingml/2006/table">
            <a:tbl>
              <a:tblPr firstRow="1" firstCol="1">
                <a:solidFill>
                  <a:srgbClr val="CCCCFF"/>
                </a:solidFill>
                <a:tableStyleId>{D7AC3CCA-C797-4891-BE02-D94E43425B78}</a:tableStyleId>
              </a:tblPr>
              <a:tblGrid>
                <a:gridCol w="2428893"/>
                <a:gridCol w="1172271"/>
                <a:gridCol w="1286142"/>
                <a:gridCol w="1361796"/>
                <a:gridCol w="1286142"/>
                <a:gridCol w="1180194"/>
              </a:tblGrid>
              <a:tr h="16073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Искусство</a:t>
                      </a:r>
                      <a:endParaRPr lang="ru-RU" sz="2400" b="1" kern="1200" dirty="0" smtClean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FFFF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36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4" action="ppaction://hlinksldjump"/>
                        </a:rPr>
                        <a:t>30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6" action="ppaction://hlinksldjump"/>
                        </a:rPr>
                        <a:t>50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6073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Сад-огород</a:t>
                      </a:r>
                    </a:p>
                    <a:p>
                      <a:endParaRPr lang="ru-RU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7" action="ppaction://hlinksldjump"/>
                        </a:rPr>
                        <a:t>10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8" action="ppaction://hlinksldjump"/>
                        </a:rPr>
                        <a:t>20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9" action="ppaction://hlinksldjump"/>
                        </a:rPr>
                        <a:t>30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10" action="ppaction://hlinksldjump"/>
                        </a:rPr>
                        <a:t>40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11" action="ppaction://hlinksldjump"/>
                        </a:rPr>
                        <a:t>50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6073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Пуля – дура, штык – молодец</a:t>
                      </a:r>
                    </a:p>
                    <a:p>
                      <a:endParaRPr lang="ru-RU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12" action="ppaction://hlinksldjump"/>
                        </a:rPr>
                        <a:t>10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13" action="ppaction://hlinksldjump"/>
                        </a:rPr>
                        <a:t>20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14" action="ppaction://hlinksldjump"/>
                        </a:rPr>
                        <a:t>30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15" action="ppaction://hlinksldjump"/>
                        </a:rPr>
                        <a:t>40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16" action="ppaction://hlinksldjump"/>
                        </a:rPr>
                        <a:t>50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6073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kern="1200" dirty="0" err="1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Мульти-пульти</a:t>
                      </a:r>
                      <a:endParaRPr lang="ru-RU" sz="2400" b="1" u="sng" kern="1200" dirty="0" smtClean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17" action="ppaction://hlinksldjump"/>
                        </a:rPr>
                        <a:t>10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18" action="ppaction://hlinksldjump"/>
                        </a:rPr>
                        <a:t>20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19" action="ppaction://hlinksldjump"/>
                        </a:rPr>
                        <a:t>30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20" action="ppaction://hlinksldjump"/>
                        </a:rPr>
                        <a:t>40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  <a:hlinkClick r:id="rId21" action="ppaction://hlinksldjump"/>
                        </a:rPr>
                        <a:t>50</a:t>
                      </a:r>
                      <a:endParaRPr lang="ru-RU" sz="36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Рыбы</a:t>
            </a:r>
            <a:r>
              <a:rPr lang="ru-RU" sz="3200" b="1" u="sng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/>
              <a:t>В Южном полушарии неба находятся два эти созвездия.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429264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4572008"/>
            <a:ext cx="9022406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Летучая Рыба и Золотая Рыба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Рыбы</a:t>
            </a:r>
            <a:r>
              <a:rPr lang="ru-RU" sz="3200" b="1" u="sng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b="1" dirty="0" smtClean="0"/>
              <a:t>Это не только аквариумная рыбка, но и музыкальный лад.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500570"/>
            <a:ext cx="4604146" cy="186204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15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Минор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Наши имена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5"/>
            <a:ext cx="8229600" cy="4357718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/>
              <a:t>Как звучит по-итальянски выражение «деревянная кукла»?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5000636"/>
            <a:ext cx="7445372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Пиноккио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(Буратино)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Наши имена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Кто говорил такие волшебные слова? – 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Лети, лети, лепесток, через запад на восток, через север, через юг, возвращайся, сделав круг. Лишь коснёшься ты земли – быть по-моему вели…</a:t>
            </a:r>
            <a:endParaRPr lang="ru-RU" sz="4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728" y="1857364"/>
            <a:ext cx="5715008" cy="22159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Женя</a:t>
            </a:r>
            <a:endParaRPr kumimoji="0" lang="ru-RU" sz="199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Наши имена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4800" b="1" dirty="0" smtClean="0"/>
              <a:t>Какое народное имя самое древнее? </a:t>
            </a:r>
          </a:p>
          <a:p>
            <a:pPr>
              <a:buNone/>
            </a:pPr>
            <a:r>
              <a:rPr lang="ru-RU" sz="4000" b="1" i="1" u="sng" dirty="0" smtClean="0">
                <a:solidFill>
                  <a:schemeClr val="tx2">
                    <a:lumMod val="50000"/>
                  </a:schemeClr>
                </a:solidFill>
              </a:rPr>
              <a:t>Подсказка: 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этому персонажу русских народных сказок всегда везет. Это персонаж без возраста, всегда юн, энергичен, бесстрашен.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728" y="1714488"/>
            <a:ext cx="6286544" cy="26468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6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Иван</a:t>
            </a:r>
            <a:endParaRPr kumimoji="0" lang="ru-RU" sz="239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Наши имена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b="1" dirty="0" smtClean="0"/>
              <a:t>Кто из литературных персонажей помчался вдогонку за Белым Кроликом, провалился в очень глубокий колодец и оказался в удивительной стране?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143116"/>
            <a:ext cx="5721438" cy="26468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Алиса</a:t>
            </a:r>
            <a:endParaRPr lang="ru-RU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Наши имена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600" b="1" dirty="0" smtClean="0"/>
              <a:t>Женское имя, столица в Европе?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214446" cy="109213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14348" y="3929066"/>
            <a:ext cx="566373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5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София</a:t>
            </a:r>
            <a:endParaRPr kumimoji="0" lang="ru-RU" sz="166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6-конечная звезда 5"/>
          <p:cNvSpPr/>
          <p:nvPr/>
        </p:nvSpPr>
        <p:spPr>
          <a:xfrm>
            <a:off x="2428860" y="1071546"/>
            <a:ext cx="4071966" cy="4572032"/>
          </a:xfrm>
          <a:prstGeom prst="star6">
            <a:avLst/>
          </a:prstGeom>
          <a:solidFill>
            <a:srgbClr val="7030A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1142984"/>
            <a:ext cx="4572032" cy="49244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99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4" y="142852"/>
          <a:ext cx="8858312" cy="65008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8395"/>
                <a:gridCol w="2069323"/>
                <a:gridCol w="2357454"/>
                <a:gridCol w="2143140"/>
              </a:tblGrid>
              <a:tr h="1625215">
                <a:tc>
                  <a:txBody>
                    <a:bodyPr/>
                    <a:lstStyle/>
                    <a:p>
                      <a:r>
                        <a:rPr lang="ru-RU" sz="24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«Олимпийские игры»</a:t>
                      </a:r>
                      <a:endParaRPr lang="ru-RU" sz="2400" b="1" u="sng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" action="ppaction://hlinksldjump"/>
                        </a:rPr>
                        <a:t>110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" action="ppaction://hlinksldjump"/>
                        </a:rPr>
                        <a:t>120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" action="ppaction://hlinksldjump"/>
                        </a:rPr>
                        <a:t>130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25215">
                <a:tc>
                  <a:txBody>
                    <a:bodyPr/>
                    <a:lstStyle/>
                    <a:p>
                      <a:r>
                        <a:rPr lang="ru-RU" sz="24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Страны, народы, континенты</a:t>
                      </a:r>
                      <a:endParaRPr lang="ru-RU" sz="2400" b="1" u="sng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5" action="ppaction://hlinksldjump"/>
                        </a:rPr>
                        <a:t>110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6" action="ppaction://hlinksldjump"/>
                        </a:rPr>
                        <a:t>120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7" action="ppaction://hlinksldjump"/>
                        </a:rPr>
                        <a:t>130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25215">
                <a:tc>
                  <a:txBody>
                    <a:bodyPr/>
                    <a:lstStyle/>
                    <a:p>
                      <a:r>
                        <a:rPr lang="ru-RU" sz="28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Разное</a:t>
                      </a:r>
                      <a:endParaRPr lang="ru-RU" sz="2400" b="1" u="sng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8" action="ppaction://hlinksldjump"/>
                        </a:rPr>
                        <a:t>110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9" action="ppaction://hlinksldjump"/>
                        </a:rPr>
                        <a:t>120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0" action="ppaction://hlinksldjump"/>
                        </a:rPr>
                        <a:t>130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25215">
                <a:tc>
                  <a:txBody>
                    <a:bodyPr/>
                    <a:lstStyle/>
                    <a:p>
                      <a:r>
                        <a:rPr lang="ru-RU" sz="32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Спорт</a:t>
                      </a:r>
                      <a:endParaRPr lang="ru-RU" sz="3200" b="1" u="sng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1" action="ppaction://hlinksldjump"/>
                        </a:rPr>
                        <a:t>110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2" action="ppaction://hlinksldjump"/>
                        </a:rPr>
                        <a:t>120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3" action="ppaction://hlinksldjump"/>
                        </a:rPr>
                        <a:t>130</a:t>
                      </a:r>
                      <a:endParaRPr lang="ru-RU" sz="40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«Олимпийские игры»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5749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 </a:t>
            </a:r>
            <a:r>
              <a:rPr lang="ru-RU" sz="6600" b="1" dirty="0" smtClean="0"/>
              <a:t> Где возникли Олимпийские игры?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4214818"/>
            <a:ext cx="90011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Древняя Греция</a:t>
            </a:r>
            <a:r>
              <a:rPr kumimoji="0" lang="ru-RU" sz="36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, святилище Олимпия у подножия горы </a:t>
            </a:r>
            <a:r>
              <a:rPr kumimoji="0" lang="ru-RU" sz="3600" b="1" i="0" u="none" strike="noStrike" spc="50" normalizeH="0" baseline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Кронос</a:t>
            </a:r>
            <a:r>
              <a:rPr kumimoji="0" lang="ru-RU" sz="36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0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6115064" cy="50006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Искусство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r>
              <a:rPr lang="ru-RU" sz="6000" b="1" dirty="0" smtClean="0"/>
              <a:t> Перечислите семь цветов радуги по порядку.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Развернутая стрелка 4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000504"/>
            <a:ext cx="8072494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Красный, оранжевый, жёлтый, зелёный, синий. фиолетовый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7" grpId="2"/>
      <p:bldP spid="7" grpId="3"/>
      <p:bldP spid="7" grpId="4"/>
      <p:bldP spid="7" grpId="5"/>
      <p:bldP spid="7" grpId="6"/>
      <p:bldP spid="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«Олимпийские игры»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9"/>
            <a:ext cx="8229600" cy="3929090"/>
          </a:xfrm>
        </p:spPr>
        <p:txBody>
          <a:bodyPr/>
          <a:lstStyle/>
          <a:p>
            <a:pPr>
              <a:buNone/>
            </a:pPr>
            <a:r>
              <a:rPr lang="ru-RU" sz="6600" b="1" dirty="0" smtClean="0"/>
              <a:t>Кто не имел права принимать участие в Олимпийских играх?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572008"/>
            <a:ext cx="8072494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Женщины, дети,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негры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«Олимпийские игры»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6600" b="1" dirty="0" smtClean="0"/>
              <a:t>Какие виды спорта были включены в первые Олимпийские игры?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2000240"/>
            <a:ext cx="8072494" cy="34163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Пятиборье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(бег, метание копья и диска, борьба), гонки на колесницах.</a:t>
            </a:r>
            <a:endParaRPr kumimoji="0" lang="ru-RU" sz="60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Страны, народы, континенты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9"/>
            <a:ext cx="8786874" cy="35719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Какое самое большое государство по численности населения?</a:t>
            </a:r>
            <a:endParaRPr lang="ru-RU" sz="60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4000504"/>
            <a:ext cx="364333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Китай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Страны, народы, континенты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/>
              <a:t>Чем отличается море от озера?</a:t>
            </a:r>
            <a:endParaRPr lang="ru-RU" sz="80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214422"/>
            <a:ext cx="8572560" cy="37856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Море непосредственно связано с океаном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Страны, народы, континенты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33289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/>
              <a:t>Какие горы, находящиеся в России, отделяют Европу от Азии?</a:t>
            </a:r>
            <a:endParaRPr lang="ru-RU" sz="54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4357694"/>
            <a:ext cx="578647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Уральские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Разное 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6600" b="1" dirty="0" smtClean="0"/>
              <a:t>На небе много видимых звезд. Какая из них самая яркая?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3929066"/>
            <a:ext cx="500066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Солнце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Разное 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000240"/>
            <a:ext cx="8786874" cy="4525963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/>
              <a:t>Расставьте между цифрами знаки арифметических действий, чтобы получилось верное равенство: 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2 3 4 5 = 9.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4143380"/>
            <a:ext cx="7358114" cy="13234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</a:t>
            </a:r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4 – 5 = 9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7" grpId="1"/>
      <p:bldP spid="7" grpId="2"/>
      <p:bldP spid="7" grpId="3"/>
      <p:bldP spid="7" grpId="4"/>
      <p:bldP spid="7" grpId="5"/>
      <p:bldP spid="7" grpId="6"/>
      <p:bldP spid="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Разное 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429684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Когда наступает Новый год: </a:t>
            </a:r>
          </a:p>
          <a:p>
            <a:pPr>
              <a:buNone/>
            </a:pPr>
            <a:r>
              <a:rPr lang="ru-RU" sz="4000" b="1" dirty="0" smtClean="0"/>
              <a:t>  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а) с началом перезвона курантов на Спасской башне; </a:t>
            </a:r>
          </a:p>
          <a:p>
            <a:pPr>
              <a:buNone/>
            </a:pPr>
            <a:r>
              <a:rPr lang="ru-RU" sz="4000" b="1" dirty="0" smtClean="0"/>
              <a:t>  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б) с первым ударом этих курантов;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  в) с 12-м ударом курантов?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571744"/>
            <a:ext cx="8715436" cy="28623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началом перезвона курантов на Спасской башне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Спорт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/>
              <a:t>К какому виду спорта относятся термины: нокаут и нокдаун?</a:t>
            </a:r>
            <a:endParaRPr lang="ru-RU" sz="66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4214818"/>
            <a:ext cx="428628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БОКС</a:t>
            </a:r>
            <a:endParaRPr lang="ru-RU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Спорт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30432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/>
              <a:t>Назовите все шахматные фигуры.</a:t>
            </a:r>
            <a:endParaRPr lang="ru-RU" sz="66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3714752"/>
            <a:ext cx="7358114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Король, ферзь, ладья, слон, конь, пешка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65403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Искусство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500" b="1" dirty="0" smtClean="0"/>
              <a:t>Кто автор картины «Джоконда»</a:t>
            </a:r>
          </a:p>
          <a:p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4357694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Леонардо да Винчи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Спорт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1"/>
            <a:ext cx="8229600" cy="3643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/>
              <a:t>Как одним словом можно назвать метание дротиков?</a:t>
            </a:r>
            <a:endParaRPr lang="ru-RU" sz="66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500702"/>
            <a:ext cx="1029844" cy="10207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4286256"/>
            <a:ext cx="47149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Дартс</a:t>
            </a:r>
            <a:endParaRPr lang="ru-RU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-конечная звезда 3"/>
          <p:cNvSpPr/>
          <p:nvPr/>
        </p:nvSpPr>
        <p:spPr>
          <a:xfrm>
            <a:off x="2428860" y="1071546"/>
            <a:ext cx="4071966" cy="4572032"/>
          </a:xfrm>
          <a:prstGeom prst="star6">
            <a:avLst/>
          </a:prstGeom>
          <a:solidFill>
            <a:srgbClr val="7030A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142984"/>
            <a:ext cx="8858312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ФИНАЛЬНЫЙТУР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4B0D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4" name="Содержимое 4"/>
          <p:cNvGraphicFramePr>
            <a:graphicFrameLocks/>
          </p:cNvGraphicFramePr>
          <p:nvPr/>
        </p:nvGraphicFramePr>
        <p:xfrm>
          <a:off x="214282" y="142852"/>
          <a:ext cx="8643997" cy="65008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80043"/>
                <a:gridCol w="1788414"/>
                <a:gridCol w="1887770"/>
                <a:gridCol w="1887770"/>
              </a:tblGrid>
              <a:tr h="1625215">
                <a:tc>
                  <a:txBody>
                    <a:bodyPr/>
                    <a:lstStyle/>
                    <a:p>
                      <a:r>
                        <a:rPr lang="ru-RU" sz="32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Литературный детектив</a:t>
                      </a:r>
                      <a:endParaRPr lang="ru-RU" sz="3200" b="1" u="sng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" action="ppaction://hlinksldjump"/>
                        </a:rPr>
                        <a:t>100</a:t>
                      </a:r>
                      <a:endParaRPr lang="ru-RU" sz="4000" b="1" dirty="0" smtClean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3" action="ppaction://hlinksldjump"/>
                        </a:rPr>
                        <a:t>200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4" action="ppaction://hlinksldjump"/>
                        </a:rPr>
                        <a:t>300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25215">
                <a:tc>
                  <a:txBody>
                    <a:bodyPr/>
                    <a:lstStyle/>
                    <a:p>
                      <a:r>
                        <a:rPr lang="ru-RU" sz="32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Шиворот на выворот</a:t>
                      </a:r>
                      <a:endParaRPr lang="ru-RU" sz="3200" b="1" u="sng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5" action="ppaction://hlinksldjump"/>
                        </a:rPr>
                        <a:t>100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6" action="ppaction://hlinksldjump"/>
                        </a:rPr>
                        <a:t>200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7" action="ppaction://hlinksldjump"/>
                        </a:rPr>
                        <a:t>300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25215">
                <a:tc>
                  <a:txBody>
                    <a:bodyPr/>
                    <a:lstStyle/>
                    <a:p>
                      <a:r>
                        <a:rPr lang="ru-RU" sz="32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Язык и литература</a:t>
                      </a:r>
                      <a:endParaRPr lang="ru-RU" sz="3200" b="1" u="sng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8" action="ppaction://hlinksldjump"/>
                        </a:rPr>
                        <a:t>100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9" action="ppaction://hlinksldjump"/>
                        </a:rPr>
                        <a:t>200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0" action="ppaction://hlinksldjump"/>
                        </a:rPr>
                        <a:t>300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25215">
                <a:tc>
                  <a:txBody>
                    <a:bodyPr/>
                    <a:lstStyle/>
                    <a:p>
                      <a:r>
                        <a:rPr lang="ru-RU" sz="32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Мир быта и вещей</a:t>
                      </a:r>
                      <a:endParaRPr lang="ru-RU" sz="3200" b="1" u="sng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1" action="ppaction://hlinksldjump"/>
                        </a:rPr>
                        <a:t>100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2" action="ppaction://hlinksldjump"/>
                        </a:rPr>
                        <a:t>200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3" action="ppaction://hlinksldjump"/>
                        </a:rPr>
                        <a:t>300</a:t>
                      </a:r>
                      <a:endParaRPr lang="ru-RU" sz="4000" b="1" dirty="0"/>
                    </a:p>
                  </a:txBody>
                  <a:tcPr anchor="ctr" anchorCtr="1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Литературный детектив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Как называется сказка о пользе коллективного труда?</a:t>
            </a:r>
            <a:endParaRPr lang="ru-RU" sz="6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714884"/>
            <a:ext cx="392909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"Репка"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Развернутая стрелка 4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Литературный детектив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/>
              <a:t>Разбойника, убивавшего людей одним звуком своего голоса побеждает человек, только что научившийся ходить.   </a:t>
            </a:r>
            <a:r>
              <a:rPr lang="ru-RU" sz="4800" b="1" i="1" u="sng" dirty="0" smtClean="0">
                <a:solidFill>
                  <a:srgbClr val="C00000"/>
                </a:solidFill>
              </a:rPr>
              <a:t>Кто он?</a:t>
            </a:r>
            <a:endParaRPr lang="ru-RU" sz="4800" b="1" i="1" u="sng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5286388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Илья Муромец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Развернутая стрелка 4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Литературный детектив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300" b="1" dirty="0" smtClean="0"/>
              <a:t>Некая высокопоставленная женщина выслеживает свою родственницу при помощи специального устройства. </a:t>
            </a:r>
          </a:p>
          <a:p>
            <a:pPr>
              <a:buNone/>
            </a:pPr>
            <a:r>
              <a:rPr lang="ru-RU" sz="4300" b="1" dirty="0" smtClean="0"/>
              <a:t>Выследив, она отравляет девушку-невесту. 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C00000"/>
                </a:solidFill>
              </a:rPr>
              <a:t>Как называется сказка и что это за устройство? </a:t>
            </a:r>
            <a:endParaRPr lang="ru-RU" sz="39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835" y="2643182"/>
            <a:ext cx="8697445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"Сказка о мёртвой царевне...", 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зеркало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Развернутая стрелка 4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Шиворот на выворот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algn="ctr">
              <a:buNone/>
            </a:pPr>
            <a:r>
              <a:rPr lang="ru-RU" sz="9600" b="1" dirty="0" smtClean="0"/>
              <a:t>Алёнушкино счастье</a:t>
            </a:r>
            <a:endParaRPr lang="ru-RU" sz="96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786322"/>
            <a:ext cx="7231660" cy="120032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"</a:t>
            </a:r>
            <a:r>
              <a:rPr lang="ru-RU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Федорино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горе"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Шиворот на выворот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 anchor="t">
            <a:normAutofit/>
          </a:bodyPr>
          <a:lstStyle/>
          <a:p>
            <a:pPr>
              <a:buNone/>
            </a:pPr>
            <a:r>
              <a:rPr lang="ru-RU" sz="9600" b="1" dirty="0" smtClean="0"/>
              <a:t>Старые брюки служанки</a:t>
            </a:r>
            <a:endParaRPr lang="ru-RU" sz="96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357694"/>
            <a:ext cx="8643998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"Новое платье короля"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Шиворот на выворот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4525963"/>
          </a:xfrm>
        </p:spPr>
        <p:txBody>
          <a:bodyPr anchor="t">
            <a:normAutofit/>
          </a:bodyPr>
          <a:lstStyle/>
          <a:p>
            <a:pPr>
              <a:buNone/>
            </a:pPr>
            <a:r>
              <a:rPr lang="ru-RU" sz="8800" b="1" dirty="0" smtClean="0"/>
              <a:t>Огненный придворный</a:t>
            </a:r>
            <a:endParaRPr lang="ru-RU" sz="88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786322"/>
            <a:ext cx="728667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"Снежная королева"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Язык и литература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3143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/>
              <a:t>Сколько звуков в слове «Юра»?</a:t>
            </a:r>
            <a:endParaRPr lang="ru-RU" sz="80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3703290"/>
            <a:ext cx="1484702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9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19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65403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Искусство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dirty="0" smtClean="0"/>
              <a:t>Кто такой Антонио Вивальди: </a:t>
            </a:r>
          </a:p>
          <a:p>
            <a:r>
              <a:rPr lang="ru-RU" sz="5400" b="1" dirty="0" smtClean="0"/>
              <a:t>режиссёр, художник, композитор, певец.</a:t>
            </a:r>
          </a:p>
          <a:p>
            <a:endParaRPr lang="ru-RU" dirty="0"/>
          </a:p>
        </p:txBody>
      </p:sp>
      <p:sp>
        <p:nvSpPr>
          <p:cNvPr id="5" name="Развернутая стрелка 4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5214950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Композитор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7" grpId="2"/>
      <p:bldP spid="7" grpId="3"/>
      <p:bldP spid="7" grpId="4"/>
      <p:bldP spid="7" grpId="5"/>
      <p:bldP spid="7" grpId="6"/>
      <p:bldP spid="8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Язык и литература</a:t>
            </a:r>
            <a:endParaRPr lang="ru-RU" b="1" u="sng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30432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/>
              <a:t>Что такое </a:t>
            </a:r>
            <a:r>
              <a:rPr lang="ru-RU" sz="9600" b="1" u="sng" dirty="0" smtClean="0">
                <a:solidFill>
                  <a:schemeClr val="accent2">
                    <a:lumMod val="50000"/>
                  </a:schemeClr>
                </a:solidFill>
              </a:rPr>
              <a:t>буриме?</a:t>
            </a:r>
            <a:endParaRPr lang="ru-RU" sz="9600" b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4429132"/>
            <a:ext cx="8433527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Стихи на заданные рифмы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Язык и литература</a:t>
            </a:r>
            <a:endParaRPr lang="ru-RU" b="1" u="sng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3289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/>
              <a:t>Как одним словом можно назвать систему знаков препинания?</a:t>
            </a:r>
            <a:endParaRPr lang="ru-RU" sz="54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4000504"/>
            <a:ext cx="5498621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Пунктуация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Мир быта и вещей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1146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/>
              <a:t>Какого цвета ткань «кумач»?</a:t>
            </a:r>
            <a:endParaRPr lang="ru-RU" sz="72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4000504"/>
            <a:ext cx="6053132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Красного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Мир быта и вещей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857364"/>
            <a:ext cx="878687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dirty="0" smtClean="0"/>
              <a:t>В каком отделе магазина можно купить </a:t>
            </a:r>
          </a:p>
          <a:p>
            <a:pPr>
              <a:buNone/>
            </a:pPr>
            <a:r>
              <a:rPr lang="ru-RU" sz="6000" b="1" dirty="0" smtClean="0"/>
              <a:t>носки, варежки и перчатки?</a:t>
            </a:r>
            <a:endParaRPr lang="ru-RU" sz="60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3214686"/>
            <a:ext cx="6229782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Галантерея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  <a:t>Мир быта и вещей</a:t>
            </a:r>
            <a:br>
              <a:rPr lang="ru-RU" b="1" u="sng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/>
              <a:t>Утку кладут в утятницу, чай наливают в чашку. </a:t>
            </a:r>
          </a:p>
          <a:p>
            <a:pPr>
              <a:buNone/>
            </a:pPr>
            <a:r>
              <a:rPr lang="ru-RU" sz="5400" b="1" dirty="0" smtClean="0"/>
              <a:t>А куда на банкетах кладут варенье?</a:t>
            </a:r>
            <a:endParaRPr lang="ru-RU" sz="5400" b="1" dirty="0"/>
          </a:p>
        </p:txBody>
      </p:sp>
      <p:sp>
        <p:nvSpPr>
          <p:cNvPr id="4" name="Развернутая стрелка 3">
            <a:hlinkClick r:id="rId2" action="ppaction://hlinksldjump"/>
          </p:cNvPr>
          <p:cNvSpPr/>
          <p:nvPr/>
        </p:nvSpPr>
        <p:spPr>
          <a:xfrm>
            <a:off x="7786710" y="5429264"/>
            <a:ext cx="1143008" cy="107157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3000372"/>
            <a:ext cx="7929618" cy="186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Розетка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tx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0917372_C41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40532"/>
            <a:ext cx="6858048" cy="6817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9378" cy="51115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Искусство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Кто написал «Золушку» и «Кота в сапогах»</a:t>
            </a:r>
          </a:p>
          <a:p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3857628"/>
            <a:ext cx="6000792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Шарль Перо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72547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FF"/>
                </a:solidFill>
              </a:rPr>
              <a:t>Искусство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r>
              <a:rPr lang="ru-RU" sz="4800" b="1" dirty="0" smtClean="0"/>
              <a:t>Сказочка для детей «новых русских»: жили-были дед и баба, и снесла им курочка яичко – не простое, а золотое. А звали курочку просто…</a:t>
            </a:r>
          </a:p>
          <a:p>
            <a:endParaRPr lang="ru-RU" dirty="0"/>
          </a:p>
        </p:txBody>
      </p:sp>
      <p:sp>
        <p:nvSpPr>
          <p:cNvPr id="4" name="Развернутая стрелка 3">
            <a:hlinkClick r:id="rId2" action="ppaction://hlinksldjump" highlightClick="1"/>
          </p:cNvPr>
          <p:cNvSpPr/>
          <p:nvPr/>
        </p:nvSpPr>
        <p:spPr>
          <a:xfrm>
            <a:off x="7929586" y="557214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2643182"/>
            <a:ext cx="6091924" cy="186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Фаберже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0"/>
            <a:ext cx="114300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66"/>
                </a:solidFill>
              </a:rPr>
              <a:t>?</a:t>
            </a:r>
            <a:endParaRPr lang="ru-RU" sz="138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3602" y="357166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Arial Black" pitchFamily="34" charset="0"/>
              </a:rPr>
              <a:t>Время</a:t>
            </a:r>
            <a:endParaRPr lang="ru-RU" sz="4800" b="1" dirty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" presetClass="exit" presetSubtype="1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</TotalTime>
  <Words>1415</Words>
  <PresentationFormat>Экран (4:3)</PresentationFormat>
  <Paragraphs>429</Paragraphs>
  <Slides>75</Slides>
  <Notes>0</Notes>
  <HiddenSlides>64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75</vt:i4>
      </vt:variant>
    </vt:vector>
  </HeadingPairs>
  <TitlesOfParts>
    <vt:vector size="76" baseType="lpstr">
      <vt:lpstr>Тема Office</vt:lpstr>
      <vt:lpstr>Слайд 1</vt:lpstr>
      <vt:lpstr>Интеллектуальный марафон</vt:lpstr>
      <vt:lpstr>Слайд 3</vt:lpstr>
      <vt:lpstr>Слайд 4</vt:lpstr>
      <vt:lpstr>Искусство</vt:lpstr>
      <vt:lpstr>Искусство</vt:lpstr>
      <vt:lpstr>Искусство</vt:lpstr>
      <vt:lpstr>Искусство</vt:lpstr>
      <vt:lpstr>Искусство</vt:lpstr>
      <vt:lpstr>Сад-огород </vt:lpstr>
      <vt:lpstr>Сад-огород </vt:lpstr>
      <vt:lpstr>Сад-огород </vt:lpstr>
      <vt:lpstr>Сад-огород </vt:lpstr>
      <vt:lpstr>Сад-огород </vt:lpstr>
      <vt:lpstr>Пуля – дура, штык – молодец </vt:lpstr>
      <vt:lpstr>Пуля – дура, штык – молодец </vt:lpstr>
      <vt:lpstr>Пуля – дура, штык – молодец </vt:lpstr>
      <vt:lpstr>Пуля – дура, штык – молодец </vt:lpstr>
      <vt:lpstr>Пуля – дура, штык – молодец </vt:lpstr>
      <vt:lpstr>Мульти-пульти</vt:lpstr>
      <vt:lpstr>Мульти-пульти</vt:lpstr>
      <vt:lpstr>Мульти-пульти</vt:lpstr>
      <vt:lpstr>Мульти-пульти</vt:lpstr>
      <vt:lpstr>Мульти-пульти</vt:lpstr>
      <vt:lpstr>Слайд 25</vt:lpstr>
      <vt:lpstr>Слайд 26</vt:lpstr>
      <vt:lpstr>«Белые» </vt:lpstr>
      <vt:lpstr>«Белые» </vt:lpstr>
      <vt:lpstr>«Белые» </vt:lpstr>
      <vt:lpstr>«Белые» </vt:lpstr>
      <vt:lpstr>«Белые» </vt:lpstr>
      <vt:lpstr>Один ум – хорошо, а два – лучше </vt:lpstr>
      <vt:lpstr>Один ум – хорошо, а два – лучше </vt:lpstr>
      <vt:lpstr>Один ум – хорошо, а два – лучше </vt:lpstr>
      <vt:lpstr>Один ум – хорошо, а два – лучше </vt:lpstr>
      <vt:lpstr>Один ум – хорошо, а два – лучше </vt:lpstr>
      <vt:lpstr>Рыбы </vt:lpstr>
      <vt:lpstr>Рыбы </vt:lpstr>
      <vt:lpstr>Рыбы </vt:lpstr>
      <vt:lpstr>Рыбы </vt:lpstr>
      <vt:lpstr>Рыбы </vt:lpstr>
      <vt:lpstr>Наши имена </vt:lpstr>
      <vt:lpstr>Наши имена </vt:lpstr>
      <vt:lpstr>Наши имена </vt:lpstr>
      <vt:lpstr>Наши имена </vt:lpstr>
      <vt:lpstr>Наши имена </vt:lpstr>
      <vt:lpstr>Слайд 47</vt:lpstr>
      <vt:lpstr>Слайд 48</vt:lpstr>
      <vt:lpstr>«Олимпийские игры» </vt:lpstr>
      <vt:lpstr>«Олимпийские игры» </vt:lpstr>
      <vt:lpstr>«Олимпийские игры» </vt:lpstr>
      <vt:lpstr>Страны, народы, континенты </vt:lpstr>
      <vt:lpstr>Страны, народы, континенты </vt:lpstr>
      <vt:lpstr>Страны, народы, континенты </vt:lpstr>
      <vt:lpstr>Разное  </vt:lpstr>
      <vt:lpstr>Разное  </vt:lpstr>
      <vt:lpstr>Разное  </vt:lpstr>
      <vt:lpstr>Спорт </vt:lpstr>
      <vt:lpstr>Спорт </vt:lpstr>
      <vt:lpstr>Спорт </vt:lpstr>
      <vt:lpstr>Слайд 61</vt:lpstr>
      <vt:lpstr>Слайд 62</vt:lpstr>
      <vt:lpstr>Литературный детектив </vt:lpstr>
      <vt:lpstr>Литературный детектив </vt:lpstr>
      <vt:lpstr>Литературный детектив </vt:lpstr>
      <vt:lpstr>Шиворот на выворот</vt:lpstr>
      <vt:lpstr>Шиворот на выворот</vt:lpstr>
      <vt:lpstr>Шиворот на выворот</vt:lpstr>
      <vt:lpstr>Язык и литература </vt:lpstr>
      <vt:lpstr>Язык и литература</vt:lpstr>
      <vt:lpstr>Язык и литература</vt:lpstr>
      <vt:lpstr>Мир быта и вещей </vt:lpstr>
      <vt:lpstr>Мир быта и вещей </vt:lpstr>
      <vt:lpstr>Мир быта и вещей </vt:lpstr>
      <vt:lpstr>Слайд 75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марафон  ЭРУДИТ- БОЙ</dc:title>
  <dc:subject>Интерактивная</dc:subject>
  <dc:creator>Галина Владимировна</dc:creator>
  <cp:lastModifiedBy>USER</cp:lastModifiedBy>
  <cp:revision>108</cp:revision>
  <dcterms:modified xsi:type="dcterms:W3CDTF">2011-02-11T18:54:51Z</dcterms:modified>
  <cp:category>Игра</cp:category>
</cp:coreProperties>
</file>