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19"/>
  </p:notesMasterIdLst>
  <p:sldIdLst>
    <p:sldId id="256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Rg st="1" end="15"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610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title>
      <c:tx>
        <c:rich>
          <a:bodyPr/>
          <a:lstStyle/>
          <a:p>
            <a:pPr>
              <a:defRPr/>
            </a:pPr>
            <a:r>
              <a:rPr lang="ru-RU"/>
              <a:t>Обязательно ли детям музыкальное образование?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за музыкальное образование</c:v>
                </c:pt>
                <c:pt idx="1">
                  <c:v>если захочет ребенок</c:v>
                </c:pt>
                <c:pt idx="2">
                  <c:v>надо заставлять</c:v>
                </c:pt>
                <c:pt idx="3">
                  <c:v>мне все равно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C8357-BABF-4650-A5B6-5A7F197C91C4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F834F-D763-4A8F-B5AE-E4A542AC7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480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F834F-D763-4A8F-B5AE-E4A542AC78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10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80080058-6923-44B5-ADEE-80BA632F2A2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EEDFDAE-6834-4A1C-8D15-CCBC6D356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susalud.files.wordpress.com/2010/08/sintonizar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ГбОУ</a:t>
            </a:r>
            <a:r>
              <a:rPr lang="ru-RU" sz="2400" dirty="0" smtClean="0"/>
              <a:t> </a:t>
            </a:r>
            <a:r>
              <a:rPr lang="ru-RU" sz="2400" dirty="0"/>
              <a:t>СОШ № 348 Невского района Санкт-Петербурга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36815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Тема: Музыкальное образование в наше </a:t>
            </a:r>
            <a:r>
              <a:rPr lang="ru-RU" dirty="0" smtClean="0">
                <a:solidFill>
                  <a:srgbClr val="FF0000"/>
                </a:solidFill>
              </a:rPr>
              <a:t>время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217894"/>
              </p:ext>
            </p:extLst>
          </p:nvPr>
        </p:nvGraphicFramePr>
        <p:xfrm>
          <a:off x="467544" y="1772816"/>
          <a:ext cx="8229600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8229600"/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Проектно-исследовательская деятельность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9395600"/>
              </p:ext>
            </p:extLst>
          </p:nvPr>
        </p:nvGraphicFramePr>
        <p:xfrm>
          <a:off x="467544" y="4653136"/>
          <a:ext cx="7704856" cy="626079"/>
        </p:xfrm>
        <a:graphic>
          <a:graphicData uri="http://schemas.openxmlformats.org/drawingml/2006/table">
            <a:tbl>
              <a:tblPr firstRow="1" firstCol="1" bandRow="1"/>
              <a:tblGrid>
                <a:gridCol w="7704856"/>
              </a:tblGrid>
              <a:tr h="36217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Куликова Маргарита Сергеевна ученица </a:t>
                      </a: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2«А</a:t>
                      </a: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» класса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Санкт-Петербург </a:t>
                      </a: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2012год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7218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833"/>
    </mc:Choice>
    <mc:Fallback>
      <p:transition spd="slow" advTm="48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4016"/>
            <a:ext cx="6142484" cy="6713984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2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14401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Этапы исследования: 1.теоритический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2664296" cy="59046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Несмотря на то, что ребенок фальшиво поет песни Чебурашки и слуха у него нет;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несмотря на то, что пианино некуда поставить и бабушка не может возить ребенка «на музыку»;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несмотря на то, что ребенку вообще некогда – английский, испанский, секция по плаванию, балет и так далее…Есть причины все это преодолеть и все-таки учить музыке по многим очень важным причинам, которые должны знать современные родители: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0328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Tm="15785">
        <p:cut/>
      </p:transition>
    </mc:Choice>
    <mc:Fallback>
      <p:transition advTm="15785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Причины по которым надо учится музыке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Играть – это следовать </a:t>
            </a:r>
            <a:r>
              <a:rPr lang="ru-RU" dirty="0" smtClean="0"/>
              <a:t>традиции</a:t>
            </a:r>
          </a:p>
          <a:p>
            <a:r>
              <a:rPr lang="ru-RU" dirty="0"/>
              <a:t>Музыкальные занятия воспитывают волю и </a:t>
            </a:r>
            <a:r>
              <a:rPr lang="ru-RU" dirty="0" smtClean="0"/>
              <a:t>дисциплину</a:t>
            </a:r>
          </a:p>
          <a:p>
            <a:r>
              <a:rPr lang="ru-RU" dirty="0"/>
              <a:t>Занимаясь музыкой, ребенок развивает математические </a:t>
            </a:r>
            <a:r>
              <a:rPr lang="ru-RU" dirty="0" smtClean="0"/>
              <a:t>способности</a:t>
            </a:r>
          </a:p>
          <a:p>
            <a:r>
              <a:rPr lang="ru-RU" dirty="0"/>
              <a:t>Музыка и язык – </a:t>
            </a:r>
            <a:r>
              <a:rPr lang="ru-RU" dirty="0" smtClean="0"/>
              <a:t>близнецы-братья</a:t>
            </a:r>
          </a:p>
          <a:p>
            <a:pPr marL="0" indent="0">
              <a:buNone/>
            </a:pPr>
            <a:r>
              <a:rPr lang="ru-RU" dirty="0" smtClean="0"/>
              <a:t>Внимание</a:t>
            </a:r>
            <a:r>
              <a:rPr lang="ru-RU" dirty="0"/>
              <a:t>, мудрые родители будущих журналистов и переводчиков! Вначале было Слово, но еще раньше был Звук</a:t>
            </a:r>
            <a:r>
              <a:rPr lang="ru-RU" dirty="0" smtClean="0"/>
              <a:t>.</a:t>
            </a:r>
          </a:p>
          <a:p>
            <a:r>
              <a:rPr lang="ru-RU" dirty="0"/>
              <a:t>Внимание, мудрые родители будущих журналистов и переводчиков! Вначале было Слово, но еще раньше был Звук</a:t>
            </a:r>
            <a:r>
              <a:rPr lang="ru-RU" dirty="0" smtClean="0"/>
              <a:t>.</a:t>
            </a:r>
          </a:p>
          <a:p>
            <a:r>
              <a:rPr lang="ru-RU" dirty="0"/>
              <a:t>Музыканты мягкосердечны и одновременно </a:t>
            </a:r>
            <a:r>
              <a:rPr lang="ru-RU" dirty="0" smtClean="0"/>
              <a:t>мужественны</a:t>
            </a:r>
          </a:p>
          <a:p>
            <a:pPr marL="0" indent="0">
              <a:buNone/>
            </a:pPr>
            <a:r>
              <a:rPr lang="ru-RU" dirty="0"/>
              <a:t>Музыка смягчает нравы, но чтобы в ней преуспеть, надо быть </a:t>
            </a:r>
            <a:r>
              <a:rPr lang="ru-RU" dirty="0" smtClean="0"/>
              <a:t>мужественным</a:t>
            </a:r>
          </a:p>
          <a:p>
            <a:r>
              <a:rPr lang="ru-RU" dirty="0"/>
              <a:t>Занятия музыкой приучают «включаться по команде</a:t>
            </a:r>
            <a:r>
              <a:rPr lang="ru-RU" dirty="0" smtClean="0"/>
              <a:t>»</a:t>
            </a:r>
          </a:p>
          <a:p>
            <a:r>
              <a:rPr lang="ru-RU" dirty="0"/>
              <a:t>Музыкальные занятия воспитывают маленьких «цезарей», умеющих делать много дел сразу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167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6495">
        <p:fade/>
      </p:transition>
    </mc:Choice>
    <mc:Fallback>
      <p:transition spd="med" advTm="164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37321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Этап 2:Практический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229600" cy="14687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Первым этапом</a:t>
            </a:r>
            <a:r>
              <a:rPr lang="ru-RU" dirty="0"/>
              <a:t> опытно-экспериментального исследования стал первичный опрос. Исследования проводились на базе интернета и социальной сети «</a:t>
            </a:r>
            <a:r>
              <a:rPr lang="ru-RU" dirty="0" err="1"/>
              <a:t>ВКонтакте</a:t>
            </a:r>
            <a:r>
              <a:rPr lang="ru-RU" dirty="0"/>
              <a:t>». В эксперименте участвовало 10 людей 20-40- летнего возраста. Методика этого этапа эксперимента включала в себя опрос, анализ полученных данных представленных в виде диаграммы:</a:t>
            </a: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324651640"/>
              </p:ext>
            </p:extLst>
          </p:nvPr>
        </p:nvGraphicFramePr>
        <p:xfrm>
          <a:off x="179512" y="1772816"/>
          <a:ext cx="885698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2145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3814">
        <p:fade/>
      </p:transition>
    </mc:Choice>
    <mc:Fallback>
      <p:transition spd="med" advTm="138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фото\наша семья\PC19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6952" y="35454"/>
            <a:ext cx="4974737" cy="663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1021"/>
            <a:ext cx="7315200" cy="11540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3 этап: </a:t>
            </a:r>
            <a:r>
              <a:rPr lang="ru-RU" dirty="0">
                <a:solidFill>
                  <a:srgbClr val="FF0000"/>
                </a:solidFill>
              </a:rPr>
              <a:t>личный опыт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4896544" cy="5184576"/>
          </a:xfrm>
        </p:spPr>
        <p:txBody>
          <a:bodyPr/>
          <a:lstStyle/>
          <a:p>
            <a:r>
              <a:rPr lang="ru-RU" dirty="0"/>
              <a:t>Чтобы учиться в музыкальной школе, надо очень потрудиться, не только в школе, но и дома. Зато теперь я могу сесть за фортепьяно, сыграть себе что-нибудь по желанию, разучить что-то... Приятно, когда твои пальцы касаются клавиш, приятно извлекать музыку из инструмента, придавать ей краски, динамику, оттенки... Хоть, конечно, это всё ужасный труд</a:t>
            </a:r>
          </a:p>
        </p:txBody>
      </p:sp>
    </p:spTree>
    <p:extLst>
      <p:ext uri="{BB962C8B-B14F-4D97-AF65-F5344CB8AC3E}">
        <p14:creationId xmlns:p14="http://schemas.microsoft.com/office/powerpoint/2010/main" xmlns="" val="3255634486"/>
      </p:ext>
    </p:extLst>
  </p:cSld>
  <p:clrMapOvr>
    <a:masterClrMapping/>
  </p:clrMapOvr>
  <p:transition spd="slow" advTm="15742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512511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Четвертый этап-новый подход к музыкальному образованию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556792"/>
            <a:ext cx="6400800" cy="492972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000" dirty="0" smtClean="0"/>
              <a:t>Поверить </a:t>
            </a:r>
            <a:r>
              <a:rPr lang="ru-RU" sz="3000" dirty="0"/>
              <a:t>в себя и собственные способности.</a:t>
            </a:r>
          </a:p>
          <a:p>
            <a:pPr lvl="0"/>
            <a:r>
              <a:rPr lang="ru-RU" sz="3000" dirty="0"/>
              <a:t> </a:t>
            </a:r>
            <a:r>
              <a:rPr lang="ru-RU" sz="3000" dirty="0" smtClean="0">
                <a:effectLst/>
              </a:rPr>
              <a:t>Муштра и приказной тон – не лучшие способы достижения результата. Гораздо эффективнее и гуманнее поддерживать интерес ребенка к занятиям, создавая игровые ситуации, не скупясь на похвалы, не ругая за ошибки, устраивая сюрпризы и праздники после выступлений. Формируем график занятий так, чтобы ребенок добивался результата, затрачивая как можно меньшее количество времени и сил. Один из самых оптимальных способов – краткие, но регулярные занятия с использованием вынужденных пауз и перерывов между другими делами и развлечениями.</a:t>
            </a:r>
          </a:p>
          <a:p>
            <a:pPr lvl="0"/>
            <a:r>
              <a:rPr lang="ru-RU" sz="3000" dirty="0" smtClean="0">
                <a:effectLst/>
              </a:rPr>
              <a:t>Обсуждая с ребенком результаты обучения и концертных выступлений, старайтесь оценивать их объективно, отмечая в первую очередь достоинства исполнения. Не стоит допускать заявлений, способных прямо или косвенно, в данный момент или в перспективе, понизить самооценку ребенка, его веру в свои возможности.</a:t>
            </a:r>
          </a:p>
          <a:p>
            <a:pPr lvl="0"/>
            <a:r>
              <a:rPr lang="ru-RU" sz="3000" dirty="0"/>
              <a:t>Придумать новое отношение к ошибкам. Последние свидетельствуют о процессе обучения, если есть ошибки, значит есть что исправлять и куда стремиться. </a:t>
            </a:r>
            <a:endParaRPr lang="ru-RU" sz="3000" dirty="0" smtClean="0"/>
          </a:p>
          <a:p>
            <a:pPr lvl="0"/>
            <a:r>
              <a:rPr lang="ru-RU" sz="3000" dirty="0"/>
              <a:t>Инициатива,  также способствует повышению мотивации изучать музыку </a:t>
            </a:r>
            <a:endParaRPr lang="ru-RU" sz="3000" dirty="0" smtClean="0"/>
          </a:p>
          <a:p>
            <a:pPr lvl="0"/>
            <a:r>
              <a:rPr lang="ru-RU" sz="3000" dirty="0"/>
              <a:t>Новая схема уроков поможет учащимся копировать и самим подбирать на слух и исполнять интересующие их </a:t>
            </a:r>
            <a:r>
              <a:rPr lang="ru-RU" sz="3000" dirty="0" smtClean="0"/>
              <a:t>мелодии</a:t>
            </a:r>
          </a:p>
          <a:p>
            <a:r>
              <a:rPr lang="ru-RU" sz="3000" dirty="0"/>
              <a:t>В соответствии с новым подходом на уроках музыки школьники могут также сочинять и собственную музыку и представлять свои произведения в Интернете. 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2010164"/>
      </p:ext>
    </p:extLst>
  </p:cSld>
  <p:clrMapOvr>
    <a:masterClrMapping/>
  </p:clrMapOvr>
  <p:transition spd="slow" advTm="43406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Вывод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20888"/>
            <a:ext cx="6336704" cy="3096344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dirty="0"/>
              <a:t>Сопоставляя различные точки зрения приходим к следующим выводам:</a:t>
            </a:r>
          </a:p>
          <a:p>
            <a:r>
              <a:rPr lang="ru-RU" dirty="0"/>
              <a:t>— музыкальное образование имеет огромное влияние на человека, значит оно очень важно для нашей дальнейшей жизни;</a:t>
            </a:r>
          </a:p>
          <a:p>
            <a:r>
              <a:rPr lang="ru-RU" dirty="0"/>
              <a:t>— интерес к музыке, как к искусству можно пробудить в учениках, только надо чуть-чуть изменить метод обучения</a:t>
            </a:r>
            <a:r>
              <a:rPr lang="ru-RU" dirty="0" smtClean="0"/>
              <a:t>;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Поэтому </a:t>
            </a:r>
            <a:r>
              <a:rPr lang="ru-RU" dirty="0">
                <a:solidFill>
                  <a:srgbClr val="FF0000"/>
                </a:solidFill>
              </a:rPr>
              <a:t>музыкальное образование должно идти под лозунгом: «Учиться музыке не для того, чтобы стать музыкантом, а для того, чтобы быть лучшим в любой профессии». Посмотрите на успешных людей в любой области, спросите, не занимались ли они в детстве музыкой, хотя бы недолго и без особого рвения? Конечно занимались!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324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060"/>
    </mc:Choice>
    <mc:Fallback>
      <p:transition spd="slow" advTm="1806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6858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Тема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7580" y="2204864"/>
            <a:ext cx="6400800" cy="3048001"/>
          </a:xfrm>
        </p:spPr>
        <p:txBody>
          <a:bodyPr/>
          <a:lstStyle/>
          <a:p>
            <a:r>
              <a:rPr lang="ru-RU" sz="2400" dirty="0" smtClean="0"/>
              <a:t>Музыкальное </a:t>
            </a:r>
            <a:r>
              <a:rPr lang="ru-RU" sz="2400" dirty="0"/>
              <a:t>образование в наше время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2924944"/>
            <a:ext cx="3676377" cy="2723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6267233"/>
      </p:ext>
    </p:extLst>
  </p:cSld>
  <p:clrMapOvr>
    <a:masterClrMapping/>
  </p:clrMapOvr>
  <p:transition spd="slow" advTm="1159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Аннотация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76" y="714356"/>
            <a:ext cx="6400800" cy="3474720"/>
          </a:xfrm>
        </p:spPr>
        <p:txBody>
          <a:bodyPr>
            <a:normAutofit lnSpcReduction="10000"/>
          </a:bodyPr>
          <a:lstStyle/>
          <a:p>
            <a:pPr lvl="1"/>
            <a:r>
              <a:rPr lang="ru-RU" dirty="0" smtClean="0"/>
              <a:t>В </a:t>
            </a:r>
            <a:r>
              <a:rPr lang="ru-RU" dirty="0"/>
              <a:t>доклад включены личный опыт, опрос и научные данные. Материалы посвящены актуальным проблемам и новым тенденциям в системе общего и специального музыкального образования, а также использованию новых информационных технологий в музыкальном образовании. Доклад предназначен для преподавателей, учащихся музыкальных учебных заведений, для всех интересующихся актуальными проблемами современного музыкального образования.</a:t>
            </a:r>
            <a:endParaRPr lang="ru-RU" b="1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39776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11746">
        <p:split orient="vert"/>
      </p:transition>
    </mc:Choice>
    <mc:Fallback>
      <p:transition spd="slow" advTm="11746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36912"/>
            <a:ext cx="3503687" cy="318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276872"/>
            <a:ext cx="4320480" cy="37444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наше время тот вид искусства, которое было раньше уходит. Вообще, понятия хорошей живописи, хороших стихов, хорошей прозы, литературы – этим все увлекаются странные, даже смешные люди, которые сами себе чего-то там хотят и занимаются этим. Это очень жалко, потому что искусство – это не какая-то скучное занятие, а вообще работа с духом человека, его душой.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206689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2266">
        <p:circle/>
      </p:transition>
    </mc:Choice>
    <mc:Fallback>
      <p:transition spd="slow" advTm="1226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573016"/>
            <a:ext cx="6512511" cy="194215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Цель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вызвать интерес у людей к музыкальному образованию дать понять, что это очень важно для самореализации в дальнейшей взрослой жизни. </a:t>
            </a:r>
          </a:p>
          <a:p>
            <a:pPr indent="0">
              <a:buNone/>
            </a:pP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9873630"/>
      </p:ext>
    </p:extLst>
  </p:cSld>
  <p:clrMapOvr>
    <a:masterClrMapping/>
  </p:clrMapOvr>
  <p:transition spd="slow" advTm="598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dirty="0" smtClean="0"/>
              <a:t>доказать </a:t>
            </a:r>
            <a:r>
              <a:rPr lang="ru-RU" dirty="0"/>
              <a:t>важность музыкального  образования</a:t>
            </a:r>
            <a:endParaRPr lang="ru-RU" b="1" dirty="0"/>
          </a:p>
          <a:p>
            <a:pPr lvl="0"/>
            <a:r>
              <a:rPr lang="ru-RU" dirty="0"/>
              <a:t>привлечь интерес к музыке как к искусству</a:t>
            </a:r>
            <a:endParaRPr lang="ru-RU" b="1" dirty="0"/>
          </a:p>
          <a:p>
            <a:pPr lvl="0"/>
            <a:r>
              <a:rPr lang="ru-RU" dirty="0"/>
              <a:t>предложить новый взгляд на метод обучения</a:t>
            </a:r>
            <a:endParaRPr lang="ru-RU" b="1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13906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9371">
        <p:dissolve/>
      </p:transition>
    </mc:Choice>
    <mc:Fallback>
      <p:transition spd="slow" advTm="9371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23 из 9599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282702" cy="336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Объект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908720"/>
            <a:ext cx="3600400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Музыка </a:t>
            </a:r>
            <a:r>
              <a:rPr lang="ru-RU" dirty="0"/>
              <a:t>– это вид искусства. Музыка является очень хорошим средством воспитания художественного вкуса у людей, она может влиять на настроение, в психиатрии есть даже специальная музыкотерапия. </a:t>
            </a:r>
            <a:r>
              <a:rPr lang="ru-RU" dirty="0" smtClean="0"/>
              <a:t>Музыкальные </a:t>
            </a:r>
            <a:r>
              <a:rPr lang="ru-RU" dirty="0"/>
              <a:t>произведения каждого жанра и вида, как правило, легко отличить друг от друга из-за музыкальных свойств каждого.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166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421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241">
        <p:blinds dir="vert"/>
      </p:transition>
    </mc:Choice>
    <mc:Fallback>
      <p:transition spd="slow" advTm="7241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Гипотеза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/>
              <a:t>Интерес </a:t>
            </a:r>
            <a:r>
              <a:rPr lang="ru-RU" dirty="0"/>
              <a:t>к музыкальному образованию в наше время будет наиболее эффективным, если:</a:t>
            </a:r>
          </a:p>
          <a:p>
            <a:r>
              <a:rPr lang="ru-RU" dirty="0" smtClean="0"/>
              <a:t>выявим</a:t>
            </a:r>
            <a:r>
              <a:rPr lang="ru-RU" dirty="0"/>
              <a:t>, с </a:t>
            </a:r>
            <a:r>
              <a:rPr lang="ru-RU" dirty="0">
                <a:solidFill>
                  <a:srgbClr val="FF0000"/>
                </a:solidFill>
              </a:rPr>
              <a:t>научной точки </a:t>
            </a:r>
            <a:r>
              <a:rPr lang="ru-RU" dirty="0"/>
              <a:t>зрения насколько нужно музыкальное образование </a:t>
            </a:r>
          </a:p>
          <a:p>
            <a:r>
              <a:rPr lang="ru-RU" dirty="0" smtClean="0"/>
              <a:t> </a:t>
            </a:r>
            <a:r>
              <a:rPr lang="ru-RU" dirty="0"/>
              <a:t>определим, </a:t>
            </a:r>
            <a:r>
              <a:rPr lang="ru-RU" dirty="0">
                <a:solidFill>
                  <a:srgbClr val="FF0000"/>
                </a:solidFill>
              </a:rPr>
              <a:t>что думают люди</a:t>
            </a:r>
            <a:r>
              <a:rPr lang="ru-RU" dirty="0"/>
              <a:t> о музыкальном образовании (нужно оно или нет);</a:t>
            </a:r>
          </a:p>
          <a:p>
            <a:r>
              <a:rPr lang="ru-RU" dirty="0" smtClean="0"/>
              <a:t>предложим </a:t>
            </a:r>
            <a:r>
              <a:rPr lang="ru-RU" dirty="0">
                <a:solidFill>
                  <a:srgbClr val="FF0000"/>
                </a:solidFill>
              </a:rPr>
              <a:t>новый взгляд </a:t>
            </a:r>
            <a:r>
              <a:rPr lang="ru-RU" dirty="0"/>
              <a:t>и подход к обучению.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1700217"/>
      </p:ext>
    </p:extLst>
  </p:cSld>
  <p:clrMapOvr>
    <a:masterClrMapping/>
  </p:clrMapOvr>
  <p:transition spd="slow" advTm="5163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Методы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dirty="0" smtClean="0"/>
              <a:t>Опрос</a:t>
            </a:r>
            <a:endParaRPr lang="ru-RU" dirty="0"/>
          </a:p>
          <a:p>
            <a:pPr lvl="0"/>
            <a:r>
              <a:rPr lang="ru-RU" dirty="0"/>
              <a:t>Анализ</a:t>
            </a:r>
          </a:p>
          <a:p>
            <a:pPr lvl="0"/>
            <a:r>
              <a:rPr lang="ru-RU" dirty="0"/>
              <a:t>Научные данные</a:t>
            </a:r>
          </a:p>
          <a:p>
            <a:pPr lvl="0"/>
            <a:r>
              <a:rPr lang="ru-RU" dirty="0"/>
              <a:t>Личный опыт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1427181"/>
      </p:ext>
    </p:extLst>
  </p:cSld>
  <p:clrMapOvr>
    <a:masterClrMapping/>
  </p:clrMapOvr>
  <p:transition spd="slow" advTm="3133"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2|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5|1.3|1|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879</Words>
  <Application>Microsoft Office PowerPoint</Application>
  <PresentationFormat>Экран (4:3)</PresentationFormat>
  <Paragraphs>64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Воздушный поток</vt:lpstr>
      <vt:lpstr>Кутюр</vt:lpstr>
      <vt:lpstr>Перспектива</vt:lpstr>
      <vt:lpstr>ГбОУ СОШ № 348 Невского района Санкт-Петербурга</vt:lpstr>
      <vt:lpstr>Тема работы</vt:lpstr>
      <vt:lpstr>Аннотация</vt:lpstr>
      <vt:lpstr>Актуальность</vt:lpstr>
      <vt:lpstr>Цель</vt:lpstr>
      <vt:lpstr>Задачи</vt:lpstr>
      <vt:lpstr>Объект исследования</vt:lpstr>
      <vt:lpstr>Гипотеза</vt:lpstr>
      <vt:lpstr>Методы исследования</vt:lpstr>
      <vt:lpstr>Этапы исследования: 1.теоритический</vt:lpstr>
      <vt:lpstr>Причины по которым надо учится музыке</vt:lpstr>
      <vt:lpstr> Этап 2:Практический </vt:lpstr>
      <vt:lpstr>3 этап: личный опыт</vt:lpstr>
      <vt:lpstr>Четвертый этап-новый подход к музыкальному образованию</vt:lpstr>
      <vt:lpstr>Вывод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СОШ № 348 Невского района Санкт-Петербурга</dc:title>
  <dc:creator>Куликова Наталья Сергеевна</dc:creator>
  <cp:lastModifiedBy>Артем</cp:lastModifiedBy>
  <cp:revision>17</cp:revision>
  <dcterms:created xsi:type="dcterms:W3CDTF">2011-05-07T06:57:44Z</dcterms:created>
  <dcterms:modified xsi:type="dcterms:W3CDTF">2013-03-02T15:16:08Z</dcterms:modified>
</cp:coreProperties>
</file>