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56" r:id="rId3"/>
    <p:sldId id="257" r:id="rId4"/>
    <p:sldId id="258" r:id="rId5"/>
    <p:sldId id="259" r:id="rId6"/>
    <p:sldId id="265" r:id="rId7"/>
    <p:sldId id="260" r:id="rId8"/>
    <p:sldId id="261" r:id="rId9"/>
    <p:sldId id="262" r:id="rId10"/>
    <p:sldId id="263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48" d="100"/>
          <a:sy n="48" d="100"/>
        </p:scale>
        <p:origin x="-288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AF4E724-1AE7-4107-B8D5-B136329A6185}" type="datetimeFigureOut">
              <a:rPr lang="ru-RU" smtClean="0"/>
              <a:pPr/>
              <a:t>02.11.2012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A201564-52AE-480B-8C57-E01DD66967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F4E724-1AE7-4107-B8D5-B136329A6185}" type="datetimeFigureOut">
              <a:rPr lang="ru-RU" smtClean="0"/>
              <a:pPr/>
              <a:t>02.11.2012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201564-52AE-480B-8C57-E01DD66967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F4E724-1AE7-4107-B8D5-B136329A6185}" type="datetimeFigureOut">
              <a:rPr lang="ru-RU" smtClean="0"/>
              <a:pPr/>
              <a:t>02.11.2012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201564-52AE-480B-8C57-E01DD66967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F4E724-1AE7-4107-B8D5-B136329A6185}" type="datetimeFigureOut">
              <a:rPr lang="ru-RU" smtClean="0"/>
              <a:pPr/>
              <a:t>02.11.2012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201564-52AE-480B-8C57-E01DD66967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F4E724-1AE7-4107-B8D5-B136329A6185}" type="datetimeFigureOut">
              <a:rPr lang="ru-RU" smtClean="0"/>
              <a:pPr/>
              <a:t>02.11.2012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201564-52AE-480B-8C57-E01DD66967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F4E724-1AE7-4107-B8D5-B136329A6185}" type="datetimeFigureOut">
              <a:rPr lang="ru-RU" smtClean="0"/>
              <a:pPr/>
              <a:t>02.11.2012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201564-52AE-480B-8C57-E01DD66967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F4E724-1AE7-4107-B8D5-B136329A6185}" type="datetimeFigureOut">
              <a:rPr lang="ru-RU" smtClean="0"/>
              <a:pPr/>
              <a:t>02.11.2012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201564-52AE-480B-8C57-E01DD66967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F4E724-1AE7-4107-B8D5-B136329A6185}" type="datetimeFigureOut">
              <a:rPr lang="ru-RU" smtClean="0"/>
              <a:pPr/>
              <a:t>02.11.2012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201564-52AE-480B-8C57-E01DD66967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F4E724-1AE7-4107-B8D5-B136329A6185}" type="datetimeFigureOut">
              <a:rPr lang="ru-RU" smtClean="0"/>
              <a:pPr/>
              <a:t>02.11.2012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201564-52AE-480B-8C57-E01DD66967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2AF4E724-1AE7-4107-B8D5-B136329A6185}" type="datetimeFigureOut">
              <a:rPr lang="ru-RU" smtClean="0"/>
              <a:pPr/>
              <a:t>02.11.2012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201564-52AE-480B-8C57-E01DD66967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AF4E724-1AE7-4107-B8D5-B136329A6185}" type="datetimeFigureOut">
              <a:rPr lang="ru-RU" smtClean="0"/>
              <a:pPr/>
              <a:t>02.11.2012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A201564-52AE-480B-8C57-E01DD66967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2AF4E724-1AE7-4107-B8D5-B136329A6185}" type="datetimeFigureOut">
              <a:rPr lang="ru-RU" smtClean="0"/>
              <a:pPr/>
              <a:t>02.11.2012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A201564-52AE-480B-8C57-E01DD669673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428604"/>
            <a:ext cx="8715404" cy="6000768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Что такое конституция?</a:t>
            </a: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Когда была принята первая в России конституция?</a:t>
            </a:r>
          </a:p>
          <a:p>
            <a:r>
              <a:rPr lang="ru-RU" dirty="0" smtClean="0"/>
              <a:t>Когда принята последняя конституция?</a:t>
            </a: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Что такое референдум?</a:t>
            </a:r>
          </a:p>
          <a:p>
            <a:r>
              <a:rPr lang="ru-RU" dirty="0" smtClean="0"/>
              <a:t>На какие части делится Конституция РФ?</a:t>
            </a: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Что записано в ст. 1 Конституции РФ?</a:t>
            </a:r>
          </a:p>
          <a:p>
            <a:r>
              <a:rPr lang="ru-RU" dirty="0" smtClean="0"/>
              <a:t>Что означают слова: 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демократическое</a:t>
            </a:r>
            <a:r>
              <a:rPr lang="ru-RU" dirty="0" smtClean="0"/>
              <a:t> государство</a:t>
            </a:r>
            <a:r>
              <a:rPr lang="ru-RU" dirty="0" smtClean="0"/>
              <a:t>, 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федеративное</a:t>
            </a:r>
            <a:r>
              <a:rPr lang="ru-RU" dirty="0" smtClean="0"/>
              <a:t> государство</a:t>
            </a:r>
            <a:r>
              <a:rPr lang="ru-RU" dirty="0" smtClean="0"/>
              <a:t>, 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правовое</a:t>
            </a:r>
            <a:r>
              <a:rPr lang="ru-RU" dirty="0" smtClean="0"/>
              <a:t> государство</a:t>
            </a:r>
            <a:r>
              <a:rPr lang="ru-RU" dirty="0" smtClean="0"/>
              <a:t>, 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светское</a:t>
            </a:r>
            <a:r>
              <a:rPr lang="ru-RU" dirty="0" smtClean="0"/>
              <a:t> государство</a:t>
            </a:r>
            <a:r>
              <a:rPr lang="ru-RU" dirty="0" smtClean="0"/>
              <a:t>, 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социальное государство, 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идеологическое разнообразие, 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республика?</a:t>
            </a: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Назовите органы государственной власти РФ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000760" y="0"/>
            <a:ext cx="4139916" cy="949882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Повторим? </a:t>
            </a:r>
            <a:endParaRPr lang="ru-RU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1752601"/>
            <a:ext cx="8572560" cy="182976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Гражданин – человек свободный и ответственный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71472" y="785794"/>
            <a:ext cx="822960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ru-RU" sz="4000" dirty="0" smtClean="0">
                <a:solidFill>
                  <a:srgbClr val="33CCCC"/>
                </a:solidFill>
                <a:effectLst/>
                <a:latin typeface="Monotype Corsiva" pitchFamily="66" charset="0"/>
              </a:rPr>
              <a:t>Россия без каждого из нас обойтись может,</a:t>
            </a:r>
            <a:br>
              <a:rPr lang="ru-RU" sz="4000" dirty="0" smtClean="0">
                <a:solidFill>
                  <a:srgbClr val="33CCCC"/>
                </a:solidFill>
                <a:effectLst/>
                <a:latin typeface="Monotype Corsiva" pitchFamily="66" charset="0"/>
              </a:rPr>
            </a:br>
            <a:r>
              <a:rPr lang="ru-RU" sz="4000" dirty="0" smtClean="0">
                <a:solidFill>
                  <a:srgbClr val="33CCCC"/>
                </a:solidFill>
                <a:effectLst/>
                <a:latin typeface="Monotype Corsiva" pitchFamily="66" charset="0"/>
              </a:rPr>
              <a:t> но никто из нас без неё не может обойтись. </a:t>
            </a:r>
            <a:br>
              <a:rPr lang="ru-RU" sz="4000" dirty="0" smtClean="0">
                <a:solidFill>
                  <a:srgbClr val="33CCCC"/>
                </a:solidFill>
                <a:effectLst/>
                <a:latin typeface="Monotype Corsiva" pitchFamily="66" charset="0"/>
              </a:rPr>
            </a:br>
            <a:r>
              <a:rPr lang="ru-RU" sz="4000" dirty="0" smtClean="0">
                <a:solidFill>
                  <a:srgbClr val="33CCCC"/>
                </a:solidFill>
                <a:effectLst/>
                <a:latin typeface="Monotype Corsiva" pitchFamily="66" charset="0"/>
              </a:rPr>
              <a:t>И.С. Тургенев</a:t>
            </a:r>
            <a:r>
              <a:rPr lang="ru-RU" sz="4000" dirty="0" smtClean="0">
                <a:solidFill>
                  <a:schemeClr val="bg2">
                    <a:lumMod val="25000"/>
                  </a:schemeClr>
                </a:solidFill>
                <a:effectLst/>
                <a:latin typeface="Monotype Corsiva" pitchFamily="66" charset="0"/>
              </a:rPr>
              <a:t/>
            </a:r>
            <a:br>
              <a:rPr lang="ru-RU" sz="4000" dirty="0" smtClean="0">
                <a:solidFill>
                  <a:schemeClr val="bg2">
                    <a:lumMod val="25000"/>
                  </a:schemeClr>
                </a:solidFill>
                <a:effectLst/>
                <a:latin typeface="Monotype Corsiva" pitchFamily="66" charset="0"/>
              </a:rPr>
            </a:br>
            <a:endParaRPr lang="ru-RU" dirty="0">
              <a:solidFill>
                <a:schemeClr val="bg2">
                  <a:lumMod val="25000"/>
                </a:schemeClr>
              </a:solidFill>
              <a:effectLst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quarter" idx="2"/>
          </p:nvPr>
        </p:nvSpPr>
        <p:spPr>
          <a:xfrm>
            <a:off x="285720" y="1428736"/>
            <a:ext cx="4286280" cy="5429264"/>
          </a:xfrm>
        </p:spPr>
        <p:txBody>
          <a:bodyPr>
            <a:normAutofit/>
          </a:bodyPr>
          <a:lstStyle/>
          <a:p>
            <a:pPr marL="95250" indent="14288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Кто по улице идёт?</a:t>
            </a:r>
          </a:p>
          <a:p>
            <a:pPr marL="95250" indent="14288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Необычный пешеход </a:t>
            </a:r>
          </a:p>
          <a:p>
            <a:pPr marL="95250" indent="14288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 него пятьсот имён:</a:t>
            </a:r>
          </a:p>
          <a:p>
            <a:pPr marL="95250" indent="14288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заводе слесарь он,</a:t>
            </a:r>
          </a:p>
          <a:p>
            <a:pPr marL="95250" indent="14288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яслях он – родитель,                    В кинотеатре – зритель.</a:t>
            </a:r>
          </a:p>
          <a:p>
            <a:pPr marL="95250" indent="14288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пришёл на стадион – </a:t>
            </a:r>
          </a:p>
          <a:p>
            <a:pPr marL="95250" indent="14288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уже болельщик он.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>
          <a:xfrm>
            <a:off x="4929190" y="4071942"/>
            <a:ext cx="4000496" cy="3941763"/>
          </a:xfrm>
        </p:spPr>
        <p:txBody>
          <a:bodyPr>
            <a:noAutofit/>
          </a:bodyPr>
          <a:lstStyle/>
          <a:p>
            <a:pPr algn="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кому-то сын и внук, </a:t>
            </a:r>
          </a:p>
          <a:p>
            <a:pPr algn="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Для кого-то близкий друг.</a:t>
            </a:r>
          </a:p>
          <a:p>
            <a:pPr algn="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мечтатель в дни весны. </a:t>
            </a:r>
          </a:p>
          <a:p>
            <a:pPr algn="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Он военный в час войны.</a:t>
            </a:r>
          </a:p>
          <a:p>
            <a:pPr algn="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всегда, везде и всюду</a:t>
            </a:r>
          </a:p>
          <a:p>
            <a:pPr algn="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Гражданин своей страны.</a:t>
            </a:r>
          </a:p>
          <a:p>
            <a:pPr algn="r">
              <a:buNone/>
            </a:pP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Р.Сеф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 descr="AG00222_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00364" y="2357430"/>
            <a:ext cx="2726049" cy="25717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2571736" y="357166"/>
            <a:ext cx="4040188" cy="762000"/>
          </a:xfrm>
        </p:spPr>
        <p:txBody>
          <a:bodyPr/>
          <a:lstStyle/>
          <a:p>
            <a:pPr algn="ctr"/>
            <a:r>
              <a:rPr lang="ru-RU" sz="3200" b="1" dirty="0" smtClean="0">
                <a:solidFill>
                  <a:schemeClr val="bg2"/>
                </a:solidFill>
              </a:rPr>
              <a:t>Гражданство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sz="half" idx="3"/>
          </p:nvPr>
        </p:nvSpPr>
        <p:spPr>
          <a:xfrm>
            <a:off x="2571736" y="3571876"/>
            <a:ext cx="4041775" cy="762000"/>
          </a:xfrm>
        </p:spPr>
        <p:txBody>
          <a:bodyPr/>
          <a:lstStyle/>
          <a:p>
            <a:pPr algn="ctr"/>
            <a:r>
              <a:rPr lang="ru-RU" sz="3200" b="1" dirty="0" smtClean="0">
                <a:solidFill>
                  <a:schemeClr val="bg2"/>
                </a:solidFill>
              </a:rPr>
              <a:t>Гражданин</a:t>
            </a:r>
            <a:r>
              <a:rPr lang="ru-RU" dirty="0" smtClean="0">
                <a:solidFill>
                  <a:schemeClr val="bg2"/>
                </a:solidFill>
              </a:rPr>
              <a:t> 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quarter" idx="2"/>
          </p:nvPr>
        </p:nvSpPr>
        <p:spPr>
          <a:xfrm>
            <a:off x="0" y="1214422"/>
            <a:ext cx="9144000" cy="62738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dirty="0" smtClean="0"/>
              <a:t>правовая связь человека с государством</a:t>
            </a:r>
            <a:endParaRPr lang="ru-RU" sz="3200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4"/>
          </p:nvPr>
        </p:nvSpPr>
        <p:spPr>
          <a:xfrm>
            <a:off x="4643438" y="4429132"/>
            <a:ext cx="4041775" cy="2056144"/>
          </a:xfrm>
        </p:spPr>
        <p:txBody>
          <a:bodyPr/>
          <a:lstStyle/>
          <a:p>
            <a:r>
              <a:rPr lang="ru-RU" dirty="0" smtClean="0"/>
              <a:t>Человек, обладающий правами и обязанностями, предоставляемыми государством</a:t>
            </a:r>
            <a:endParaRPr lang="ru-RU" dirty="0"/>
          </a:p>
        </p:txBody>
      </p:sp>
      <p:sp>
        <p:nvSpPr>
          <p:cNvPr id="12" name="Содержимое 10"/>
          <p:cNvSpPr txBox="1">
            <a:spLocks/>
          </p:cNvSpPr>
          <p:nvPr/>
        </p:nvSpPr>
        <p:spPr>
          <a:xfrm>
            <a:off x="357158" y="4429132"/>
            <a:ext cx="4500562" cy="2056144"/>
          </a:xfrm>
          <a:prstGeom prst="rect">
            <a:avLst/>
          </a:prstGeom>
          <a:ln>
            <a:noFill/>
            <a:prstDash val="sysDash"/>
            <a:miter lim="800000"/>
          </a:ln>
        </p:spPr>
        <p:txBody>
          <a:bodyPr vert="horz">
            <a:no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Человек, занимающий активную нравственную позицию, глубоко осознающий свой долг                      и ответственность                  перед Отечеством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Текст 9"/>
          <p:cNvSpPr txBox="1">
            <a:spLocks/>
          </p:cNvSpPr>
          <p:nvPr/>
        </p:nvSpPr>
        <p:spPr>
          <a:xfrm>
            <a:off x="1428728" y="1857364"/>
            <a:ext cx="6286544" cy="762000"/>
          </a:xfrm>
          <a:prstGeom prst="rect">
            <a:avLst/>
          </a:prstGeo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vert="horz" lIns="18288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Основания приобретения гражданства</a:t>
            </a: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Содержимое 8"/>
          <p:cNvSpPr txBox="1">
            <a:spLocks/>
          </p:cNvSpPr>
          <p:nvPr/>
        </p:nvSpPr>
        <p:spPr>
          <a:xfrm>
            <a:off x="0" y="2714620"/>
            <a:ext cx="9144000" cy="627383"/>
          </a:xfrm>
          <a:prstGeom prst="rect">
            <a:avLst/>
          </a:prstGeom>
          <a:ln>
            <a:noFill/>
            <a:prstDash val="sysDash"/>
            <a:miter lim="800000"/>
          </a:ln>
        </p:spPr>
        <p:txBody>
          <a:bodyPr vert="horz">
            <a:normAutofit/>
          </a:bodyPr>
          <a:lstStyle/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ru-RU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-по крови      -по земле       -по</a:t>
            </a:r>
            <a:r>
              <a:rPr kumimoji="0" lang="ru-RU" sz="32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закону</a:t>
            </a:r>
            <a:r>
              <a:rPr kumimoji="0" lang="ru-RU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ru-RU" sz="32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786050" y="285728"/>
            <a:ext cx="6572296" cy="6000816"/>
          </a:xfrm>
        </p:spPr>
        <p:txBody>
          <a:bodyPr>
            <a:normAutofit fontScale="25000" lnSpcReduction="20000"/>
          </a:bodyPr>
          <a:lstStyle/>
          <a:p>
            <a:r>
              <a:rPr lang="ru-RU" sz="6600" dirty="0" smtClean="0"/>
              <a:t>Один из создателей водородной бомбы в СССР.      Труды по магнитной гидродинамике, физике       плазмы, термоядерному синтезу, элементарным частицам, астрофизике, гравитации. </a:t>
            </a:r>
          </a:p>
          <a:p>
            <a:r>
              <a:rPr lang="ru-RU" sz="6600" dirty="0" smtClean="0"/>
              <a:t>С кон. 1950-х гг. активно выступал за  прекращение испытаний ядерного оружия. С кон.1960х гг. один                 из лидеров правозащитного движения. В работе «Размышления о прогрессе, мирном сосуществовании и свободе» Сахаров рассмотрел угрозы человечеству, связанные с противостоянием социалистических и капиталистических систем: ядерная война, голод, экологические катастрофы, дегуманизация общества, расизм, национализм, террористические режимы.</a:t>
            </a:r>
          </a:p>
          <a:p>
            <a:r>
              <a:rPr lang="ru-RU" sz="6600" dirty="0" smtClean="0"/>
              <a:t>Публикация этой работы на Западе послужила                    поводом для отстранения Сахарова от секретных работ; после протеста против ввода войск                                            в Афганистан Сахаров был лишен всех государственных наград (Герой Социалистического Труда (1954, 1956, 1962), Ленинская премия (1956), Государственная премия СССР (1953)) и сослан в                 г. Горький, где продолжал правозащитную деятельность. </a:t>
            </a:r>
          </a:p>
          <a:p>
            <a:r>
              <a:rPr lang="ru-RU" sz="6600" dirty="0" smtClean="0"/>
              <a:t>Возвращен из ссылки в 1986. В 1989 избран                      народным депутатом СССР; предложил проект новой          Конституции страны. </a:t>
            </a:r>
          </a:p>
          <a:p>
            <a:r>
              <a:rPr lang="ru-RU" sz="6600" dirty="0" smtClean="0"/>
              <a:t>В 1988 Европейским парламентом учреждена Международная премия им. Андрея Сахарова за гуманитарную деятельность в области прав человека. </a:t>
            </a:r>
            <a:r>
              <a:rPr lang="ru-RU" sz="6600" dirty="0" smtClean="0"/>
              <a:t>В 1975 г. получил </a:t>
            </a:r>
            <a:r>
              <a:rPr lang="ru-RU" sz="6600" dirty="0" smtClean="0"/>
              <a:t>Нобелевскую премию мира.</a:t>
            </a:r>
            <a:endParaRPr lang="ru-RU" sz="6600" dirty="0" smtClean="0"/>
          </a:p>
          <a:p>
            <a:pPr>
              <a:buNone/>
            </a:pPr>
            <a:r>
              <a:rPr lang="ru-RU" sz="6400" i="1" dirty="0" smtClean="0"/>
              <a:t>                           </a:t>
            </a:r>
            <a:r>
              <a:rPr lang="ru-RU" sz="5600" i="1" dirty="0" smtClean="0"/>
              <a:t>Большая энциклопедия Кирилла и </a:t>
            </a:r>
            <a:r>
              <a:rPr lang="ru-RU" sz="5600" i="1" dirty="0" err="1" smtClean="0"/>
              <a:t>Мефодия</a:t>
            </a:r>
            <a:endParaRPr lang="ru-RU" sz="5600" i="1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4000504"/>
            <a:ext cx="3357586" cy="1143000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/>
              <a:t>Андрей Дмитриевич САХАРОВ  </a:t>
            </a:r>
            <a:br>
              <a:rPr lang="ru-RU" sz="2000" dirty="0" smtClean="0"/>
            </a:br>
            <a:r>
              <a:rPr lang="ru-RU" sz="2000" dirty="0" smtClean="0"/>
              <a:t>российский физик     </a:t>
            </a:r>
            <a:br>
              <a:rPr lang="ru-RU" sz="2000" dirty="0" smtClean="0"/>
            </a:br>
            <a:r>
              <a:rPr lang="ru-RU" sz="2000" dirty="0" smtClean="0"/>
              <a:t>и общественный деятель,                  академик АН СССР </a:t>
            </a:r>
            <a:endParaRPr lang="ru-RU" sz="2000" dirty="0"/>
          </a:p>
        </p:txBody>
      </p:sp>
      <p:pic>
        <p:nvPicPr>
          <p:cNvPr id="4" name="Рисунок 3" descr="ps_018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285728"/>
            <a:ext cx="2714644" cy="321471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928926" y="285728"/>
            <a:ext cx="6500858" cy="6286544"/>
          </a:xfrm>
        </p:spPr>
        <p:txBody>
          <a:bodyPr>
            <a:noAutofit/>
          </a:bodyPr>
          <a:lstStyle/>
          <a:p>
            <a:r>
              <a:rPr lang="ru-RU" sz="1700" dirty="0" smtClean="0"/>
              <a:t>Родился в семье военного летчика. В 1957 окончил лечебный факультет 2 Московского медицинского института по специальности педиатрия. После окончания института был направлен на работу детским участковым врачом, затем в двадцать лет проработал в МОНИКИ им. Владимирского. В 1964 году защитил кандидатскую, а в 1970 - докторскую диссертацию. С 1981 возглавляет отделение неотложной хирургии и травмы детского возраста НИИ педиатрии Научного центра здоровья детей РАМН. Автор свыше 200 научных статей и 7 книг.</a:t>
            </a:r>
          </a:p>
          <a:p>
            <a:r>
              <a:rPr lang="ru-RU" sz="1700" dirty="0" smtClean="0"/>
              <a:t>Принимал непосредственное участие в спасении заложников во время теракта на Дубровке в октябре 2002 (вел переговоры с террористами, выводил оттуда детей, передавал медикаменты, оказывал помощь больным и раненым), а также                   предпринимал попытки освобождения детей-заложников в Беслане в сентябре в 2004.</a:t>
            </a:r>
          </a:p>
          <a:p>
            <a:r>
              <a:rPr lang="ru-RU" sz="1700" dirty="0" smtClean="0"/>
              <a:t>Является экспертом Всемирной организации здравоохранения, председателем Международного Комитета помощи детям при катастрофах и войнах. Член комиссии по правам человека при                   Президенте РФ, член Общественной палаты.                                     </a:t>
            </a:r>
            <a:r>
              <a:rPr lang="ru-RU" sz="1700" dirty="0" smtClean="0"/>
              <a:t> </a:t>
            </a:r>
          </a:p>
          <a:p>
            <a:pPr>
              <a:buNone/>
            </a:pPr>
            <a:r>
              <a:rPr lang="ru-RU" sz="1700" dirty="0" smtClean="0"/>
              <a:t> </a:t>
            </a:r>
            <a:r>
              <a:rPr lang="ru-RU" sz="1700" dirty="0" smtClean="0"/>
              <a:t>                  </a:t>
            </a:r>
            <a:r>
              <a:rPr lang="ru-RU" sz="1700" dirty="0" smtClean="0"/>
              <a:t>  </a:t>
            </a:r>
            <a:r>
              <a:rPr lang="ru-RU" sz="1700" dirty="0" smtClean="0"/>
              <a:t>Б</a:t>
            </a:r>
            <a:r>
              <a:rPr lang="ru-RU" sz="1600" i="1" dirty="0" smtClean="0"/>
              <a:t>ольшая энциклопедия Кирилла и </a:t>
            </a:r>
            <a:r>
              <a:rPr lang="ru-RU" sz="1600" i="1" dirty="0" err="1" smtClean="0"/>
              <a:t>Мефодия</a:t>
            </a:r>
            <a:endParaRPr lang="ru-RU" sz="1600" i="1" dirty="0" smtClean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4071942"/>
            <a:ext cx="3428992" cy="3214686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Леонид Михайлович </a:t>
            </a:r>
            <a:r>
              <a:rPr lang="ru-RU" sz="2000" dirty="0" smtClean="0"/>
              <a:t>РОШАЛЬ                         российский врач,       детский хирург, профессор</a:t>
            </a:r>
            <a:r>
              <a:rPr lang="ru-RU" sz="4400" dirty="0" smtClean="0"/>
              <a:t/>
            </a:r>
            <a:br>
              <a:rPr lang="ru-RU" sz="4400" dirty="0" smtClean="0"/>
            </a:br>
            <a:endParaRPr lang="ru-RU" dirty="0"/>
          </a:p>
        </p:txBody>
      </p:sp>
      <p:pic>
        <p:nvPicPr>
          <p:cNvPr id="6" name="Рисунок 5" descr="rosha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357166"/>
            <a:ext cx="2786082" cy="39761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Гражданские</a:t>
            </a:r>
          </a:p>
          <a:p>
            <a:r>
              <a:rPr lang="ru-RU" dirty="0" smtClean="0"/>
              <a:t>Политические</a:t>
            </a:r>
          </a:p>
          <a:p>
            <a:r>
              <a:rPr lang="ru-RU" dirty="0" smtClean="0"/>
              <a:t>Экономические</a:t>
            </a:r>
          </a:p>
          <a:p>
            <a:r>
              <a:rPr lang="ru-RU" dirty="0" smtClean="0"/>
              <a:t>Социальные</a:t>
            </a:r>
          </a:p>
          <a:p>
            <a:r>
              <a:rPr lang="ru-RU" dirty="0" smtClean="0"/>
              <a:t>Культурные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86248" y="1481328"/>
            <a:ext cx="4857752" cy="4525963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Соблюдать Конституцию и законы РФ </a:t>
            </a:r>
          </a:p>
          <a:p>
            <a:r>
              <a:rPr lang="ru-RU" dirty="0" smtClean="0"/>
              <a:t>Платить налоги и сборы</a:t>
            </a:r>
          </a:p>
          <a:p>
            <a:r>
              <a:rPr lang="ru-RU" dirty="0" smtClean="0"/>
              <a:t>Сохранять природу</a:t>
            </a:r>
          </a:p>
          <a:p>
            <a:r>
              <a:rPr lang="ru-RU" dirty="0" smtClean="0"/>
              <a:t>Защищать Отечество</a:t>
            </a:r>
          </a:p>
          <a:p>
            <a:r>
              <a:rPr lang="ru-RU" dirty="0" smtClean="0"/>
              <a:t>Охранять памятники истории и культуры</a:t>
            </a:r>
          </a:p>
          <a:p>
            <a:r>
              <a:rPr lang="ru-RU" sz="2600" i="1" dirty="0" smtClean="0"/>
              <a:t>Основное общее образование обязательно</a:t>
            </a:r>
          </a:p>
          <a:p>
            <a:r>
              <a:rPr lang="ru-RU" sz="2600" i="1" dirty="0" smtClean="0"/>
              <a:t>Взаимные обязанности детей </a:t>
            </a:r>
            <a:r>
              <a:rPr lang="ru-RU" sz="2600" i="1" dirty="0" smtClean="0"/>
              <a:t>и родителей</a:t>
            </a:r>
          </a:p>
          <a:p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382904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Группы                прав человека</a:t>
            </a:r>
            <a:endParaRPr lang="ru-RU" dirty="0"/>
          </a:p>
        </p:txBody>
      </p:sp>
      <p:sp>
        <p:nvSpPr>
          <p:cNvPr id="5" name="Заголовок 2"/>
          <p:cNvSpPr txBox="1">
            <a:spLocks/>
          </p:cNvSpPr>
          <p:nvPr/>
        </p:nvSpPr>
        <p:spPr>
          <a:xfrm>
            <a:off x="4714876" y="285728"/>
            <a:ext cx="3829048" cy="1143000"/>
          </a:xfrm>
          <a:prstGeom prst="rect">
            <a:avLst/>
          </a:prstGeom>
        </p:spPr>
        <p:txBody>
          <a:bodyPr vert="horz" rtlCol="0" anchor="ctr">
            <a:normAutofit fontScale="90000" lnSpcReduction="1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Обязанности</a:t>
            </a:r>
            <a:r>
              <a:rPr kumimoji="0" lang="ru-RU" sz="4100" b="1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граждан РФ</a:t>
            </a:r>
            <a:endParaRPr kumimoji="0" lang="ru-RU" sz="41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Times New Roman"/>
                <a:cs typeface="Times New Roman"/>
              </a:rPr>
              <a:t>§35</a:t>
            </a:r>
            <a:endParaRPr lang="ru-RU" sz="4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156</TotalTime>
  <Words>632</Words>
  <Application>Microsoft Office PowerPoint</Application>
  <PresentationFormat>Экран (4:3)</PresentationFormat>
  <Paragraphs>67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Открытая</vt:lpstr>
      <vt:lpstr>Повторим? </vt:lpstr>
      <vt:lpstr>Гражданин – человек свободный и ответственный</vt:lpstr>
      <vt:lpstr>Россия без каждого из нас обойтись может,  но никто из нас без неё не может обойтись.  И.С. Тургенев </vt:lpstr>
      <vt:lpstr>Слайд 4</vt:lpstr>
      <vt:lpstr>Андрей Дмитриевич САХАРОВ   российский физик      и общественный деятель,                  академик АН СССР </vt:lpstr>
      <vt:lpstr>Леонид Михайлович РОШАЛЬ                         российский врач,       детский хирург, профессор </vt:lpstr>
      <vt:lpstr>Группы                прав человека</vt:lpstr>
      <vt:lpstr>Домашнее задание</vt:lpstr>
      <vt:lpstr>Слайд 9</vt:lpstr>
      <vt:lpstr>Слайд 10</vt:lpstr>
      <vt:lpstr>Слайд 11</vt:lpstr>
    </vt:vector>
  </TitlesOfParts>
  <Company>СОШ 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Гражданин – человек свободный и ответственный</dc:title>
  <dc:creator>Гусева</dc:creator>
  <cp:lastModifiedBy>Гусева</cp:lastModifiedBy>
  <cp:revision>18</cp:revision>
  <dcterms:created xsi:type="dcterms:W3CDTF">2012-11-01T07:06:07Z</dcterms:created>
  <dcterms:modified xsi:type="dcterms:W3CDTF">2012-11-02T08:16:39Z</dcterms:modified>
</cp:coreProperties>
</file>