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68" r:id="rId6"/>
    <p:sldId id="269" r:id="rId7"/>
    <p:sldId id="270" r:id="rId8"/>
    <p:sldId id="260" r:id="rId9"/>
    <p:sldId id="261" r:id="rId10"/>
    <p:sldId id="262" r:id="rId11"/>
    <p:sldId id="266" r:id="rId12"/>
    <p:sldId id="263" r:id="rId13"/>
    <p:sldId id="264" r:id="rId14"/>
    <p:sldId id="265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918" y="2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pPr>
              <a:defRPr/>
            </a:pPr>
            <a:fld id="{5C83E34C-51EB-4822-8107-FAFF84E863E5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pPr>
              <a:defRPr/>
            </a:pPr>
            <a:fld id="{8A35D8A5-8EFC-4D6F-8BC4-05C6B203DB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D2A731FC-E2F9-4391-8CCF-F6B8D2799187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1A5AFD10-9722-4795-BB54-A359A27C94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0D5CA5DC-E6DC-4BE2-8FE2-B524679C118C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F179C82F-6143-4797-9A64-C236867483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649C9F-97B3-4185-9569-EF9FBD08CBC7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B0C70-E2AE-421C-A7E9-5D83296399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389593-5557-4645-B7DF-D61F8CF0A294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3E31F-7314-42E4-B7BF-F1C1BCDA4E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93CE6933-0536-416A-B04D-50C454C14FEC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pPr>
              <a:defRPr/>
            </a:pPr>
            <a:fld id="{858EBC5F-DD66-4F28-BA47-13BAB873A6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6091F9EE-AFDF-4116-B64A-BA8E8F21346E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E6C47432-79AE-4686-9454-F7E3B3AF84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FA5053E7-AB7E-4066-BF43-458969F8C478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055CEF61-3122-4BB6-AECC-840CE5FF3C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4BD083-04D3-4C88-97C2-009B5CEB0977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6091D3-8C0A-453D-9A7F-2E234BD8C5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14B764-D79D-485E-8EB7-46748140FF59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301D4F-71A1-48E6-8DEF-A6AF36C783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1B6825F8-9BF3-4654-A8F0-6E6620397F1B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519426BB-90DF-45D4-B1E3-FFA2A451AC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pPr>
              <a:defRPr/>
            </a:pPr>
            <a:fld id="{4343780D-101B-45BB-98B4-77B2783106FB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pPr>
              <a:defRPr/>
            </a:pPr>
            <a:fld id="{37008E14-FCB4-4692-BDA8-98BD4C42CC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/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9649C9F-97B3-4185-9569-EF9FBD08CBC7}" type="datetimeFigureOut">
              <a:rPr lang="ru-RU" smtClean="0"/>
              <a:pPr>
                <a:defRPr/>
              </a:pPr>
              <a:t>22.11.2012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9B1B0C70-E2AE-421C-A7E9-5D83296399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algn="l"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schemeClr val="tx1">
                  <a:alpha val="100000"/>
                </a:scheme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/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zhaba.ru/_pics/9hg7y5x09rzqng7f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assets.motherboard.tv/post_images/assets/000/011/763/pipe_large.jpg?132743698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1.liveinternet.ru/images/attach/c/5/85/500/85500983_Vospitaniedeteykakproyavlenieidiotizmavzroslyih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topwar.ru/uploads/posts/2011-03/thumbs/1299656422_2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2.hubimg.com/u/5092669_f260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im.ru/nodes/%D0%9A%D0%B0%D0%BA-%D1%83%D1%81%D1%82%D1%80%D0%B0%D0%BD%D0%B8%D1%82%D1%8C-%D0%B2%D0%BD%D1%83%D1%82%D1%80%D0%B5%D0%BD%D0%BD%D0%B8%D0%B5-%D0%BA%D0%BE%D0%BC%D0%BC%D1%83%D0%BD%D0%B8%D0%BA%D0%B0%D1%86%D0%B8%D0%BE%D0%BD%D0%BD%D1%8B%D0%B5-%D0%B1%D0%B0%D1%80%D1%8C%D0%B5%D1%80%D1%8B-%D0%B2-%D0%BA%D0%BE%D0%BC%D0%BF%D0%B0%D0%BD%D0%B8%D0%B8001651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assets3.lookatme.ru/assets/article_image-image/43/15/1458625/article_image-image-article.5da36bbf-c929-4394-a747-e5140ab46476.jpg" TargetMode="Externa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thirdwavebehavioral.com/wp-content/uploads/2010/03/canstockphoto1055035-600x39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kendrapedpt.files.wordpress.com/2012/04/generation-gap-by-flickr-user-xflickrx.jpg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pics.livejournal.com/minorowsky/pic/0007dwrw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.primamedia.ru/f/big/156/155765.jpg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religion.in.ua/uploads/posts/2010-02/1265797166_2-d0b8d0b4d0b5d18f-d0b8-d180-300x270.jpg" TargetMode="External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500" y="0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Коммуникативные барьеры</a:t>
            </a:r>
          </a:p>
        </p:txBody>
      </p:sp>
      <p:pic>
        <p:nvPicPr>
          <p:cNvPr id="2051" name="Picture 5" descr="http://zhaba.ru/_pics/9hg7y5x09rzqng7f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3175" y="-9875838"/>
            <a:ext cx="49149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7" descr="http://zhaba.ru/_pics/9hg7y5x09rzqng7f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3175" y="-9875838"/>
            <a:ext cx="491490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http://zhaba.ru/_pics/9hg7y5x09rzqng7f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571625"/>
            <a:ext cx="4357687" cy="2857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4" name="Picture 9" descr="http://i.allday.ru/uploads/posts/2010-03/1268398033_telepho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88" y="2071688"/>
            <a:ext cx="4000500" cy="45100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3. Стилистические барьеры.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8858250" cy="6072187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Такие барьеры возникают при нарушении стиля (соотношения между формой и содержанием речи).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Стилистический барьер определяется разностью стиля подачи информации.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Стили определяются обычно функциональной асимметрией головного мозга человека как особым феноменом специфичности левого и правого полушарий по отношении к различным психическим функциям.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Доминирование одного из полушарий может определять характерные трудности в восприятии и переработке информации, а несовпадение типов </a:t>
            </a:r>
            <a:r>
              <a:rPr lang="ru-RU" dirty="0" err="1" smtClean="0"/>
              <a:t>доминантности</a:t>
            </a:r>
            <a:r>
              <a:rPr lang="ru-RU" dirty="0" smtClean="0"/>
              <a:t> партнёров и приводит к возникновению стилистического барьера в процессе общения.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229600" cy="62150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 доминировании логического стиля субъект перерабатывает и излагает информацию последовательно, не пропуская ни одного звена из цепи рассуждений. Чрезмерное пристрастие к деталям и уточнениям не даёт возможности носителю логического стиля оперативно принимать решения, а рациональность, холодность и эмоциональная сухость мешают ему устанавливать контакты с разными лицами. Но в ситуациях, которые заранее известны и не требуют принятия новых решений такие люди вполне успешны.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 доминировании экспрессивного стиля субъект проявляет себя как эмоциональный, импульсивный, ориентированный на мнение окружающих, способный к сопереживанию и обладающий хорошей интуицией. Такой человек может очень легко привлечь внимание к своим словам и без труда установить контакт с другим. Однако чрезмерная экзальтированность и некоторая разбросанность мыслей может оттолкнуть от него людей, обладающих другим стилем. Наиболее оптимальным выступает смешанный стиль, в котором присутствует как логическое видение проблемы, так и её экспрессивное восприятие и интерпретация.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4. Грамматические барьеры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Проявляются при явном нарушении грамматических норм (синтаксических, </a:t>
            </a:r>
            <a:r>
              <a:rPr lang="ru-RU" dirty="0" err="1" smtClean="0"/>
              <a:t>словоообразовательных</a:t>
            </a:r>
            <a:r>
              <a:rPr lang="ru-RU" dirty="0" smtClean="0"/>
              <a:t>, морфологических).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</a:t>
            </a:r>
            <a:r>
              <a:rPr lang="ru-RU" sz="4800" dirty="0" smtClean="0">
                <a:latin typeface="+mj-lt"/>
                <a:ea typeface="+mj-ea"/>
                <a:cs typeface="+mj-cs"/>
              </a:rPr>
              <a:t>5. Логические барьеры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Возникают вследствие нарушения в речи логических законов. (Следует отметить, что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данные барьеры трудно зафиксировать,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т.к. многие неправильные мысли похожи на правильные. И чем больше это сходство, тем труднее заметить ошибку)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Вышеописанные языковые барьеры возникают из-за следующих ошибок: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1) Сообщение плохо сформулировано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 изложено.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2) Сообщение не является полным.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3) Плохо подобраны коды сообщения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(неточны, двусмысленны, неизвестны получателю).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4) Переданы ошибочные данные.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5) Форма сообщения не соответствует содержанию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1928812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z="2000" smtClean="0"/>
              <a:t>Эти ошибки приводят к следующему: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000" smtClean="0"/>
              <a:t>1. Сообщение не понято (или понято не полностью).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000" smtClean="0"/>
              <a:t>2. Сообщение понято неправильно.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000" smtClean="0"/>
              <a:t>3. Имеет место предвзятое отношение получателя к сообщению отправителя.</a:t>
            </a:r>
          </a:p>
        </p:txBody>
      </p:sp>
      <p:pic>
        <p:nvPicPr>
          <p:cNvPr id="15363" name="Рисунок 2" descr="http://assets.motherboard.tv/post_images/assets/000/011/763/pipe_large.jpg?132743698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071688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3" descr="http://topwar.ru/uploads/posts/2011-03/thumbs/1299656422_23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0" y="4071938"/>
            <a:ext cx="32146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http://img1.liveinternet.ru/images/attach/c/5/85/500/85500983_Vospitaniedeteykakproyavlenieidiotizmavzroslyih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5" y="1785938"/>
            <a:ext cx="36957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Пути оптимизации процесса общения</a:t>
            </a:r>
          </a:p>
        </p:txBody>
      </p:sp>
      <p:pic>
        <p:nvPicPr>
          <p:cNvPr id="16387" name="Содержимое 3" descr="http://s2.hubimg.com/u/5092669_f26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52800" y="2833687"/>
            <a:ext cx="2476500" cy="2476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9293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   </a:t>
            </a:r>
            <a:r>
              <a:rPr lang="ru-RU" sz="2400" u="sng" dirty="0" smtClean="0"/>
              <a:t>Коммуникативный барьер </a:t>
            </a:r>
            <a:r>
              <a:rPr lang="ru-RU" sz="2400" dirty="0" smtClean="0"/>
              <a:t>- абсолютное или относительное препятствие эффективному общению, субъективно переживаемое или реально препятствующее в ситуациях общения, причинами которого являются </a:t>
            </a:r>
            <a:r>
              <a:rPr lang="ru-RU" sz="2400" dirty="0" err="1" smtClean="0"/>
              <a:t>мотивацонно-операциональные</a:t>
            </a:r>
            <a:r>
              <a:rPr lang="ru-RU" sz="2400" dirty="0" smtClean="0"/>
              <a:t>, индивидуально-психологические, социально-психологические особенности общающихся.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400" u="sng" dirty="0" smtClean="0"/>
              <a:t>Факторы: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 различие культурно обусловленных норм общения, при взаимодействии представителей разных культур, наций;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большая разница в возрасте, когда каждый собеседник является носителем культуры, ценностей, идеалов норм своего поколения;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отсутствие обратной связи в контакте;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ошибки в понимание смысла;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/>
              <a:t>неприятие во внимание подтекста и т.п.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mtClean="0"/>
              <a:t>Барьеры общения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428750"/>
          <a:ext cx="9144000" cy="4517136"/>
        </p:xfrm>
        <a:graphic>
          <a:graphicData uri="http://schemas.openxmlformats.org/drawingml/2006/table">
            <a:tbl>
              <a:tblPr/>
              <a:tblGrid>
                <a:gridCol w="2032000"/>
                <a:gridCol w="2540000"/>
                <a:gridCol w="2286000"/>
                <a:gridCol w="2286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Избегание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Непонимание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Отсутствие авторитета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Социокультурные различия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Физический уровень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Фонетический барьер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Надежность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Субкультура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Психический уровень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Семантический барьер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60325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Компетентность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слой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Стилистический барьер 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5080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Объективность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Национальность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Логический барьер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Искренность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3175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Полномочия</a:t>
                      </a: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4800" smtClean="0"/>
              <a:t>Коммуникативные барьеры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Arial" pitchFamily="34" charset="0"/>
              <a:buNone/>
            </a:pPr>
            <a:r>
              <a:rPr lang="ru-RU" b="1" u="sng" smtClean="0"/>
              <a:t>Неязыковые </a:t>
            </a:r>
            <a:r>
              <a:rPr lang="ru-RU" b="1" smtClean="0"/>
              <a:t>                                   </a:t>
            </a:r>
            <a:r>
              <a:rPr lang="ru-RU" b="1" u="sng" smtClean="0"/>
              <a:t>языковые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smtClean="0"/>
              <a:t>психологические                      фонетические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smtClean="0"/>
              <a:t>социальные                                семантические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smtClean="0"/>
              <a:t>этические                               грамматические                                   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smtClean="0"/>
              <a:t>политические                           стилистические</a:t>
            </a:r>
          </a:p>
          <a:p>
            <a:pPr eaLnBrk="1" hangingPunct="1">
              <a:buFont typeface="Arial" pitchFamily="34" charset="0"/>
              <a:buNone/>
            </a:pPr>
            <a:r>
              <a:rPr lang="ru-RU" b="1" smtClean="0"/>
              <a:t>религиозные                             логические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86812" cy="6643687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2000" i="1" u="sng" smtClean="0"/>
              <a:t>Избегание </a:t>
            </a:r>
            <a:r>
              <a:rPr lang="ru-RU" sz="2000" u="sng" smtClean="0"/>
              <a:t>контактов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000" smtClean="0"/>
              <a:t>Человек, определив партнера по общению как неприятного для контакта, избегает его.</a:t>
            </a:r>
          </a:p>
          <a:p>
            <a:pPr eaLnBrk="1" hangingPunct="1">
              <a:buFont typeface="Arial" pitchFamily="34" charset="0"/>
              <a:buNone/>
            </a:pPr>
            <a:endParaRPr lang="ru-RU" sz="2000" smtClean="0"/>
          </a:p>
          <a:p>
            <a:pPr eaLnBrk="1" hangingPunct="1">
              <a:buFont typeface="Arial" pitchFamily="34" charset="0"/>
              <a:buNone/>
            </a:pPr>
            <a:endParaRPr lang="ru-RU" sz="2000" smtClean="0"/>
          </a:p>
          <a:p>
            <a:pPr eaLnBrk="1" hangingPunct="1">
              <a:buFont typeface="Arial" pitchFamily="34" charset="0"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6147" name="Рисунок 3" descr="http://www.med52.ru/uploads/images/9/1/e/5/2/5023f96f7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357313"/>
            <a:ext cx="28575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http://www.naim.ru/uploads/notice_photos/obcshenie-referat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1357313"/>
            <a:ext cx="254317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 descr="http://assets3.lookatme.ru/assets/article_image-image/43/15/1458625/article_image-image-article.5da36bbf-c929-4394-a747-e5140ab46476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63" y="3786188"/>
            <a:ext cx="37528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6072187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1800" i="1" u="sng" dirty="0" smtClean="0"/>
              <a:t>Отсутствие авторитета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Действие авторитета заключается в существенном влиянии на собеседника. Определив, кто является, а кто не является авторитетом, мы начинаем некритически доверять первому и не доверять второму.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В результате возникает доверие или недоверие, которые персонифицируются и не зависят от особенностей передаваемой информации, а тесно связаны с личностью говорящего.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Если человек не является авторитетом, мы  подвергаем его критике.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Таким образом, отсутствие авторитета  препятствует эффективному общению.</a:t>
            </a:r>
          </a:p>
          <a:p>
            <a:pPr eaLnBrk="1" hangingPunct="1">
              <a:buFont typeface="Arial" pitchFamily="34" charset="0"/>
              <a:buNone/>
            </a:pPr>
            <a:endParaRPr lang="ru-RU" sz="1800" dirty="0" smtClean="0"/>
          </a:p>
          <a:p>
            <a:pPr eaLnBrk="1" hangingPunct="1">
              <a:buFont typeface="Arial" pitchFamily="34" charset="0"/>
              <a:buNone/>
            </a:pPr>
            <a:endParaRPr lang="ru-RU" sz="1800" dirty="0" smtClean="0"/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Происхождение авторитета зависит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от социального положения, статуса;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от превосходства по важному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в данный момент параметру;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от принадлежности человека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dirty="0" smtClean="0"/>
              <a:t>к реальной авторитетной </a:t>
            </a:r>
            <a:r>
              <a:rPr lang="ru-RU" sz="1800" dirty="0" smtClean="0"/>
              <a:t>группе</a:t>
            </a:r>
            <a:r>
              <a:rPr lang="ru-RU" sz="1800" smtClean="0"/>
              <a:t>,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1800" smtClean="0"/>
              <a:t>от возраста</a:t>
            </a:r>
            <a:endParaRPr lang="ru-RU" sz="1800" smtClean="0"/>
          </a:p>
          <a:p>
            <a:pPr eaLnBrk="1" hangingPunct="1">
              <a:buFont typeface="Arial" pitchFamily="34" charset="0"/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7171" name="Рисунок 3" descr="http://thirdwavebehavioral.com/wp-content/uploads/2010/03/canstockphoto1055035-600x39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3500438"/>
            <a:ext cx="4143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457200" y="214313"/>
            <a:ext cx="8229600" cy="6500812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i="1" smtClean="0"/>
              <a:t>Социокультурный барьер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z="2800" smtClean="0"/>
              <a:t>Связан с принадлежностью партнеров к разным социальным группам, субкультурам.</a:t>
            </a:r>
          </a:p>
          <a:p>
            <a:pPr eaLnBrk="1" hangingPunct="1"/>
            <a:endParaRPr lang="ru-RU" smtClean="0"/>
          </a:p>
        </p:txBody>
      </p:sp>
      <p:pic>
        <p:nvPicPr>
          <p:cNvPr id="8195" name="Рисунок 3" descr="http://pics.livejournal.com/minorowsky/pic/0007dwrw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785938"/>
            <a:ext cx="30480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Рисунок 4" descr="http://www.religion.in.ua/uploads/posts/2010-02/1265797166_2-d0b8d0b4d0b5d18f-d0b8-d180-300x270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4357688"/>
            <a:ext cx="2500313" cy="22145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197" name="Рисунок 5" descr="http://s.primamedia.ru/f/big/156/155765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5" y="1714500"/>
            <a:ext cx="3071813" cy="2428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198" name="Рисунок 7" descr="http://kendrapedpt.files.wordpress.com/2012/04/generation-gap-by-flickr-user-xflickrx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28813" y="4286250"/>
            <a:ext cx="2571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1. Фонетические барьеры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ru-RU" smtClean="0"/>
              <a:t>  Возникают вследствие нечеткого произношения. </a:t>
            </a:r>
          </a:p>
          <a:p>
            <a:pPr eaLnBrk="1" hangingPunct="1">
              <a:buFont typeface="Arial" pitchFamily="34" charset="0"/>
              <a:buNone/>
            </a:pPr>
            <a:r>
              <a:rPr lang="ru-RU" smtClean="0"/>
              <a:t>(Барьеры, связанные с интонацией, темпом речи, громким / тихим голосом мы отнесли к психологическим невербальным барьерам, т.к. в их основе не лежит нарушение языковых норм).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2. Семантические барьеры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6072187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Возникают при употреблении слов, непонятных по каким-либо причинам (многозначные слова, редкие термины, иноязычные слова и т.д.).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Часто семантический уровень непонимания проявляется в тех случаях, когда у человека нет ассоциаций, знаний и того культурного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контекста, которые позволяют воспринимать значения некоторых слов и выражений.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Семантический барьер возникает, когда люди по каким-то причинам не понимают смысла сказанного.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Пример – филолог слышит узкопрофессиональный разговор двух математиков. Вряд ли он поймёт, о чём идёт речь.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Такой же барьер возникает между родителями и детьми-подростками, если последние говорят с использованием жаргона.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Семантический барьер может возникать между людьми, являющимися носителями различных субкультур внутри господствующей культуры, они определяют стиль жизни и мышления её носителей.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Чаще всего выделяют субкультуры молодёжи, представителей различных профессиональных групп, преступников (</a:t>
            </a:r>
            <a:r>
              <a:rPr lang="ru-RU" dirty="0" err="1" smtClean="0"/>
              <a:t>делинквентные</a:t>
            </a:r>
            <a:r>
              <a:rPr lang="ru-RU" dirty="0" smtClean="0"/>
              <a:t> субкультуры), детские субкультуры и так далее.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Профессиональные, </a:t>
            </a:r>
            <a:r>
              <a:rPr lang="ru-RU" dirty="0" err="1" smtClean="0"/>
              <a:t>делинквентные</a:t>
            </a:r>
            <a:r>
              <a:rPr lang="ru-RU" dirty="0" smtClean="0"/>
              <a:t> и детские субкультуры наиболее специфичны в любом обществе. Каждая субкультура имеет свой, отличный от других специфический язык, который может иметь огромное значение не только для обмена информацией в своей среде, но и для способа самоопределения и даже выживания, как это происходит, например, в преступной среде.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Brooklet</Template>
  <TotalTime>155</TotalTime>
  <Words>838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Brooklet</vt:lpstr>
      <vt:lpstr>Коммуникативные барьеры</vt:lpstr>
      <vt:lpstr>Слайд 2</vt:lpstr>
      <vt:lpstr>Барьеры общения</vt:lpstr>
      <vt:lpstr>Коммуникативные барьеры</vt:lpstr>
      <vt:lpstr>Слайд 5</vt:lpstr>
      <vt:lpstr>Слайд 6</vt:lpstr>
      <vt:lpstr>Слайд 7</vt:lpstr>
      <vt:lpstr>1. Фонетические барьеры</vt:lpstr>
      <vt:lpstr>2. Семантические барьеры</vt:lpstr>
      <vt:lpstr>3. Стилистические барьеры.</vt:lpstr>
      <vt:lpstr>Слайд 11</vt:lpstr>
      <vt:lpstr>4. Грамматические барьеры</vt:lpstr>
      <vt:lpstr>Слайд 13</vt:lpstr>
      <vt:lpstr>Слайд 14</vt:lpstr>
      <vt:lpstr>Пути оптимизации процесса общения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Коммуникативные барьеры</dc:title>
  <dc:creator>Жанна</dc:creator>
  <cp:lastModifiedBy>user</cp:lastModifiedBy>
  <cp:revision>17</cp:revision>
  <dcterms:created xsi:type="dcterms:W3CDTF">2012-02-15T07:13:53Z</dcterms:created>
  <dcterms:modified xsi:type="dcterms:W3CDTF">2012-11-22T06:57:35Z</dcterms:modified>
</cp:coreProperties>
</file>