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6" r:id="rId1"/>
  </p:sldMasterIdLst>
  <p:sldIdLst>
    <p:sldId id="256" r:id="rId2"/>
    <p:sldId id="257" r:id="rId3"/>
    <p:sldId id="268" r:id="rId4"/>
    <p:sldId id="262" r:id="rId5"/>
    <p:sldId id="263" r:id="rId6"/>
    <p:sldId id="278" r:id="rId7"/>
    <p:sldId id="279" r:id="rId8"/>
    <p:sldId id="280" r:id="rId9"/>
    <p:sldId id="267" r:id="rId10"/>
    <p:sldId id="281" r:id="rId11"/>
    <p:sldId id="282" r:id="rId12"/>
    <p:sldId id="271" r:id="rId13"/>
    <p:sldId id="272" r:id="rId14"/>
    <p:sldId id="273" r:id="rId15"/>
    <p:sldId id="274" r:id="rId16"/>
    <p:sldId id="275" r:id="rId17"/>
    <p:sldId id="276" r:id="rId18"/>
    <p:sldId id="283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358F"/>
    <a:srgbClr val="C01604"/>
    <a:srgbClr val="DA0000"/>
    <a:srgbClr val="05A3D5"/>
    <a:srgbClr val="54E820"/>
    <a:srgbClr val="FB513F"/>
    <a:srgbClr val="07BFF9"/>
    <a:srgbClr val="FC8C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83" autoAdjust="0"/>
    <p:restoredTop sz="94558" autoAdjust="0"/>
  </p:normalViewPr>
  <p:slideViewPr>
    <p:cSldViewPr>
      <p:cViewPr>
        <p:scale>
          <a:sx n="50" d="100"/>
          <a:sy n="50" d="100"/>
        </p:scale>
        <p:origin x="-234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2" name="Rectangle 2"/>
          <p:cNvSpPr>
            <a:spLocks noChangeArrowheads="1"/>
          </p:cNvSpPr>
          <p:nvPr/>
        </p:nvSpPr>
        <p:spPr bwMode="hidden">
          <a:xfrm>
            <a:off x="2895600" y="0"/>
            <a:ext cx="3352800" cy="68564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bg1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ru-RU" sz="2400"/>
          </a:p>
        </p:txBody>
      </p:sp>
      <p:grpSp>
        <p:nvGrpSpPr>
          <p:cNvPr id="327683" name="Group 3"/>
          <p:cNvGrpSpPr>
            <a:grpSpLocks/>
          </p:cNvGrpSpPr>
          <p:nvPr/>
        </p:nvGrpSpPr>
        <p:grpSpPr bwMode="auto">
          <a:xfrm>
            <a:off x="2133600" y="473075"/>
            <a:ext cx="4878388" cy="3490913"/>
            <a:chOff x="1344" y="298"/>
            <a:chExt cx="3073" cy="2199"/>
          </a:xfrm>
        </p:grpSpPr>
        <p:sp>
          <p:nvSpPr>
            <p:cNvPr id="327684" name="Freeform 4"/>
            <p:cNvSpPr>
              <a:spLocks/>
            </p:cNvSpPr>
            <p:nvPr/>
          </p:nvSpPr>
          <p:spPr bwMode="auto">
            <a:xfrm>
              <a:off x="1344" y="1035"/>
              <a:ext cx="1019" cy="907"/>
            </a:xfrm>
            <a:custGeom>
              <a:avLst/>
              <a:gdLst/>
              <a:ahLst/>
              <a:cxnLst>
                <a:cxn ang="0">
                  <a:pos x="0" y="566"/>
                </a:cxn>
                <a:cxn ang="0">
                  <a:pos x="0" y="906"/>
                </a:cxn>
                <a:cxn ang="0">
                  <a:pos x="1014" y="283"/>
                </a:cxn>
                <a:cxn ang="0">
                  <a:pos x="1018" y="307"/>
                </a:cxn>
                <a:cxn ang="0">
                  <a:pos x="869" y="0"/>
                </a:cxn>
                <a:cxn ang="0">
                  <a:pos x="0" y="566"/>
                </a:cxn>
              </a:cxnLst>
              <a:rect l="0" t="0" r="r" b="b"/>
              <a:pathLst>
                <a:path w="1019" h="907">
                  <a:moveTo>
                    <a:pt x="0" y="566"/>
                  </a:moveTo>
                  <a:lnTo>
                    <a:pt x="0" y="906"/>
                  </a:lnTo>
                  <a:lnTo>
                    <a:pt x="1014" y="283"/>
                  </a:lnTo>
                  <a:lnTo>
                    <a:pt x="1018" y="307"/>
                  </a:lnTo>
                  <a:lnTo>
                    <a:pt x="869" y="0"/>
                  </a:lnTo>
                  <a:lnTo>
                    <a:pt x="0" y="566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685" name="Freeform 5"/>
            <p:cNvSpPr>
              <a:spLocks/>
            </p:cNvSpPr>
            <p:nvPr/>
          </p:nvSpPr>
          <p:spPr bwMode="auto">
            <a:xfrm>
              <a:off x="3398" y="1035"/>
              <a:ext cx="1019" cy="907"/>
            </a:xfrm>
            <a:custGeom>
              <a:avLst/>
              <a:gdLst/>
              <a:ahLst/>
              <a:cxnLst>
                <a:cxn ang="0">
                  <a:pos x="1018" y="566"/>
                </a:cxn>
                <a:cxn ang="0">
                  <a:pos x="1018" y="906"/>
                </a:cxn>
                <a:cxn ang="0">
                  <a:pos x="3" y="283"/>
                </a:cxn>
                <a:cxn ang="0">
                  <a:pos x="0" y="307"/>
                </a:cxn>
                <a:cxn ang="0">
                  <a:pos x="148" y="0"/>
                </a:cxn>
                <a:cxn ang="0">
                  <a:pos x="1018" y="566"/>
                </a:cxn>
              </a:cxnLst>
              <a:rect l="0" t="0" r="r" b="b"/>
              <a:pathLst>
                <a:path w="1019" h="907">
                  <a:moveTo>
                    <a:pt x="1018" y="566"/>
                  </a:moveTo>
                  <a:lnTo>
                    <a:pt x="1018" y="906"/>
                  </a:lnTo>
                  <a:lnTo>
                    <a:pt x="3" y="283"/>
                  </a:lnTo>
                  <a:lnTo>
                    <a:pt x="0" y="307"/>
                  </a:lnTo>
                  <a:lnTo>
                    <a:pt x="148" y="0"/>
                  </a:lnTo>
                  <a:lnTo>
                    <a:pt x="1018" y="566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327686" name="Group 6"/>
            <p:cNvGrpSpPr>
              <a:grpSpLocks/>
            </p:cNvGrpSpPr>
            <p:nvPr/>
          </p:nvGrpSpPr>
          <p:grpSpPr bwMode="auto">
            <a:xfrm>
              <a:off x="1571" y="298"/>
              <a:ext cx="2632" cy="2199"/>
              <a:chOff x="1571" y="298"/>
              <a:chExt cx="2632" cy="2199"/>
            </a:xfrm>
          </p:grpSpPr>
          <p:sp>
            <p:nvSpPr>
              <p:cNvPr id="327687" name="AutoShape 7" descr="Green marble"/>
              <p:cNvSpPr>
                <a:spLocks noChangeArrowheads="1"/>
              </p:cNvSpPr>
              <p:nvPr/>
            </p:nvSpPr>
            <p:spPr bwMode="auto">
              <a:xfrm rot="10800000" flipH="1">
                <a:off x="1571" y="298"/>
                <a:ext cx="2631" cy="2198"/>
              </a:xfrm>
              <a:prstGeom prst="triangle">
                <a:avLst>
                  <a:gd name="adj" fmla="val 49995"/>
                </a:avLst>
              </a:pr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2700" cap="sq">
                <a:solidFill>
                  <a:srgbClr val="006633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688" name="Freeform 8"/>
              <p:cNvSpPr>
                <a:spLocks/>
              </p:cNvSpPr>
              <p:nvPr/>
            </p:nvSpPr>
            <p:spPr bwMode="auto">
              <a:xfrm>
                <a:off x="1571" y="298"/>
                <a:ext cx="1316" cy="2199"/>
              </a:xfrm>
              <a:custGeom>
                <a:avLst/>
                <a:gdLst/>
                <a:ahLst/>
                <a:cxnLst>
                  <a:cxn ang="0">
                    <a:pos x="1315" y="2198"/>
                  </a:cxn>
                  <a:cxn ang="0">
                    <a:pos x="1315" y="1815"/>
                  </a:cxn>
                  <a:cxn ang="0">
                    <a:pos x="409" y="214"/>
                  </a:cxn>
                  <a:cxn ang="0">
                    <a:pos x="0" y="0"/>
                  </a:cxn>
                  <a:cxn ang="0">
                    <a:pos x="1315" y="2198"/>
                  </a:cxn>
                </a:cxnLst>
                <a:rect l="0" t="0" r="r" b="b"/>
                <a:pathLst>
                  <a:path w="1316" h="2199">
                    <a:moveTo>
                      <a:pt x="1315" y="2198"/>
                    </a:moveTo>
                    <a:lnTo>
                      <a:pt x="1315" y="1815"/>
                    </a:lnTo>
                    <a:lnTo>
                      <a:pt x="409" y="214"/>
                    </a:lnTo>
                    <a:lnTo>
                      <a:pt x="0" y="0"/>
                    </a:lnTo>
                    <a:lnTo>
                      <a:pt x="1315" y="2198"/>
                    </a:lnTo>
                  </a:path>
                </a:pathLst>
              </a:custGeom>
              <a:solidFill>
                <a:srgbClr val="002010">
                  <a:alpha val="50000"/>
                </a:srgbClr>
              </a:solidFill>
              <a:ln w="12700" cap="sq">
                <a:solidFill>
                  <a:srgbClr val="0066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689" name="Freeform 9"/>
              <p:cNvSpPr>
                <a:spLocks/>
              </p:cNvSpPr>
              <p:nvPr/>
            </p:nvSpPr>
            <p:spPr bwMode="auto">
              <a:xfrm>
                <a:off x="1571" y="298"/>
                <a:ext cx="2632" cy="2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09" y="216"/>
                  </a:cxn>
                  <a:cxn ang="0">
                    <a:pos x="2279" y="216"/>
                  </a:cxn>
                  <a:cxn ang="0">
                    <a:pos x="2631" y="0"/>
                  </a:cxn>
                  <a:cxn ang="0">
                    <a:pos x="0" y="0"/>
                  </a:cxn>
                </a:cxnLst>
                <a:rect l="0" t="0" r="r" b="b"/>
                <a:pathLst>
                  <a:path w="2632" h="217">
                    <a:moveTo>
                      <a:pt x="0" y="0"/>
                    </a:moveTo>
                    <a:lnTo>
                      <a:pt x="409" y="216"/>
                    </a:lnTo>
                    <a:lnTo>
                      <a:pt x="2279" y="216"/>
                    </a:lnTo>
                    <a:lnTo>
                      <a:pt x="2631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71BB96">
                  <a:alpha val="50000"/>
                </a:srgbClr>
              </a:solidFill>
              <a:ln w="12700" cap="sq">
                <a:solidFill>
                  <a:srgbClr val="0066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690" name="Freeform 10"/>
              <p:cNvSpPr>
                <a:spLocks/>
              </p:cNvSpPr>
              <p:nvPr/>
            </p:nvSpPr>
            <p:spPr bwMode="auto">
              <a:xfrm>
                <a:off x="2886" y="298"/>
                <a:ext cx="1317" cy="2199"/>
              </a:xfrm>
              <a:custGeom>
                <a:avLst/>
                <a:gdLst/>
                <a:ahLst/>
                <a:cxnLst>
                  <a:cxn ang="0">
                    <a:pos x="0" y="2198"/>
                  </a:cxn>
                  <a:cxn ang="0">
                    <a:pos x="0" y="1815"/>
                  </a:cxn>
                  <a:cxn ang="0">
                    <a:pos x="906" y="214"/>
                  </a:cxn>
                  <a:cxn ang="0">
                    <a:pos x="1316" y="0"/>
                  </a:cxn>
                  <a:cxn ang="0">
                    <a:pos x="0" y="2198"/>
                  </a:cxn>
                </a:cxnLst>
                <a:rect l="0" t="0" r="r" b="b"/>
                <a:pathLst>
                  <a:path w="1317" h="2199">
                    <a:moveTo>
                      <a:pt x="0" y="2198"/>
                    </a:moveTo>
                    <a:lnTo>
                      <a:pt x="0" y="1815"/>
                    </a:lnTo>
                    <a:lnTo>
                      <a:pt x="906" y="214"/>
                    </a:lnTo>
                    <a:lnTo>
                      <a:pt x="1316" y="0"/>
                    </a:lnTo>
                    <a:lnTo>
                      <a:pt x="0" y="2198"/>
                    </a:lnTo>
                  </a:path>
                </a:pathLst>
              </a:custGeom>
              <a:solidFill>
                <a:srgbClr val="006633">
                  <a:alpha val="50000"/>
                </a:srgbClr>
              </a:solidFill>
              <a:ln w="12700" cap="sq">
                <a:solidFill>
                  <a:srgbClr val="0066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27691" name="Rectangle 11"/>
            <p:cNvSpPr>
              <a:spLocks noChangeArrowheads="1"/>
            </p:cNvSpPr>
            <p:nvPr/>
          </p:nvSpPr>
          <p:spPr bwMode="auto">
            <a:xfrm>
              <a:off x="1344" y="1631"/>
              <a:ext cx="3069" cy="31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folHlink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27692" name="Rectangl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38862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27693" name="Rectangle 1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5410200"/>
            <a:ext cx="6400800" cy="1295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Правка образца подзаголовка</a:t>
            </a:r>
          </a:p>
        </p:txBody>
      </p:sp>
      <p:sp>
        <p:nvSpPr>
          <p:cNvPr id="327694" name="Rectangle 14"/>
          <p:cNvSpPr>
            <a:spLocks noGrp="1" noChangeArrowheads="1"/>
          </p:cNvSpPr>
          <p:nvPr>
            <p:ph type="dt" sz="quarter" idx="2"/>
          </p:nvPr>
        </p:nvSpPr>
        <p:spPr>
          <a:xfrm>
            <a:off x="685800" y="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2769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2769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55E3F29-3ADF-4D27-A95D-37CACD13FE5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325E42-E5D6-4C8A-9F5E-559678EF52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10388" y="228600"/>
            <a:ext cx="2081212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61988" y="228600"/>
            <a:ext cx="609600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A29F0-E243-49F6-A0A4-ADB578F49C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61988" y="228600"/>
            <a:ext cx="8329612" cy="579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858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992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2F428CC-CA5A-4F53-9BD4-4F2DAC3D2D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228600"/>
            <a:ext cx="7086600" cy="1447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61988" y="19050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24388" y="19050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661988" y="4038600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6858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3992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82BFBDF-CFD7-4F3F-8CCA-9984A149BC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1905000" y="228600"/>
            <a:ext cx="7086600" cy="1447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61988" y="19050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24388" y="19050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61988" y="40386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24388" y="40386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6858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992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E987A12-B972-46BC-9EEC-6130B75E30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228600"/>
            <a:ext cx="7086600" cy="1447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61988" y="1905000"/>
            <a:ext cx="7772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58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992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0BA9A2E-64E4-453D-B644-F78A6D39ABE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228600"/>
            <a:ext cx="7086600" cy="1447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661988" y="1905000"/>
            <a:ext cx="7772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58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992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3E9B25E-B5C8-475A-8BA8-9CBB88953A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F3CAA-104F-42F9-8E29-5D58A5220B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D41F35-B60A-4437-ADB8-59F84E42B1D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61988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24388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309F8E-9C13-40A0-A230-FF8CD98C5F5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793F16-ADC6-41CB-B1DF-8754584F05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74E892-0E94-4ECE-9A48-DF8F2399D6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CAE8B-4FD0-49F6-9EC7-4F2D887CC35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4360F-793C-4243-A9FD-03DC9D2887A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379BDC-F655-48B2-8450-14B30FFC501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8" name="Rectangle 2"/>
          <p:cNvSpPr>
            <a:spLocks noChangeArrowheads="1"/>
          </p:cNvSpPr>
          <p:nvPr/>
        </p:nvSpPr>
        <p:spPr bwMode="hidden">
          <a:xfrm>
            <a:off x="0" y="0"/>
            <a:ext cx="1752600" cy="68564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bg1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ru-RU" sz="2400"/>
          </a:p>
        </p:txBody>
      </p:sp>
      <p:grpSp>
        <p:nvGrpSpPr>
          <p:cNvPr id="326659" name="Group 3"/>
          <p:cNvGrpSpPr>
            <a:grpSpLocks/>
          </p:cNvGrpSpPr>
          <p:nvPr/>
        </p:nvGrpSpPr>
        <p:grpSpPr bwMode="auto">
          <a:xfrm>
            <a:off x="152400" y="374650"/>
            <a:ext cx="1525588" cy="1227138"/>
            <a:chOff x="96" y="236"/>
            <a:chExt cx="961" cy="773"/>
          </a:xfrm>
        </p:grpSpPr>
        <p:sp>
          <p:nvSpPr>
            <p:cNvPr id="326660" name="Freeform 4"/>
            <p:cNvSpPr>
              <a:spLocks/>
            </p:cNvSpPr>
            <p:nvPr/>
          </p:nvSpPr>
          <p:spPr bwMode="auto">
            <a:xfrm>
              <a:off x="738" y="495"/>
              <a:ext cx="319" cy="319"/>
            </a:xfrm>
            <a:custGeom>
              <a:avLst/>
              <a:gdLst/>
              <a:ahLst/>
              <a:cxnLst>
                <a:cxn ang="0">
                  <a:pos x="318" y="198"/>
                </a:cxn>
                <a:cxn ang="0">
                  <a:pos x="318" y="318"/>
                </a:cxn>
                <a:cxn ang="0">
                  <a:pos x="1" y="99"/>
                </a:cxn>
                <a:cxn ang="0">
                  <a:pos x="0" y="108"/>
                </a:cxn>
                <a:cxn ang="0">
                  <a:pos x="46" y="0"/>
                </a:cxn>
                <a:cxn ang="0">
                  <a:pos x="318" y="198"/>
                </a:cxn>
              </a:cxnLst>
              <a:rect l="0" t="0" r="r" b="b"/>
              <a:pathLst>
                <a:path w="319" h="319">
                  <a:moveTo>
                    <a:pt x="318" y="198"/>
                  </a:moveTo>
                  <a:lnTo>
                    <a:pt x="318" y="318"/>
                  </a:lnTo>
                  <a:lnTo>
                    <a:pt x="1" y="99"/>
                  </a:lnTo>
                  <a:lnTo>
                    <a:pt x="0" y="108"/>
                  </a:lnTo>
                  <a:lnTo>
                    <a:pt x="46" y="0"/>
                  </a:lnTo>
                  <a:lnTo>
                    <a:pt x="318" y="198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6661" name="Freeform 5"/>
            <p:cNvSpPr>
              <a:spLocks/>
            </p:cNvSpPr>
            <p:nvPr/>
          </p:nvSpPr>
          <p:spPr bwMode="auto">
            <a:xfrm>
              <a:off x="96" y="495"/>
              <a:ext cx="319" cy="319"/>
            </a:xfrm>
            <a:custGeom>
              <a:avLst/>
              <a:gdLst/>
              <a:ahLst/>
              <a:cxnLst>
                <a:cxn ang="0">
                  <a:pos x="0" y="198"/>
                </a:cxn>
                <a:cxn ang="0">
                  <a:pos x="0" y="318"/>
                </a:cxn>
                <a:cxn ang="0">
                  <a:pos x="316" y="99"/>
                </a:cxn>
                <a:cxn ang="0">
                  <a:pos x="318" y="108"/>
                </a:cxn>
                <a:cxn ang="0">
                  <a:pos x="271" y="0"/>
                </a:cxn>
                <a:cxn ang="0">
                  <a:pos x="0" y="198"/>
                </a:cxn>
              </a:cxnLst>
              <a:rect l="0" t="0" r="r" b="b"/>
              <a:pathLst>
                <a:path w="319" h="319">
                  <a:moveTo>
                    <a:pt x="0" y="198"/>
                  </a:moveTo>
                  <a:lnTo>
                    <a:pt x="0" y="318"/>
                  </a:lnTo>
                  <a:lnTo>
                    <a:pt x="316" y="99"/>
                  </a:lnTo>
                  <a:lnTo>
                    <a:pt x="318" y="108"/>
                  </a:lnTo>
                  <a:lnTo>
                    <a:pt x="271" y="0"/>
                  </a:lnTo>
                  <a:lnTo>
                    <a:pt x="0" y="198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326662" name="Group 6"/>
            <p:cNvGrpSpPr>
              <a:grpSpLocks/>
            </p:cNvGrpSpPr>
            <p:nvPr/>
          </p:nvGrpSpPr>
          <p:grpSpPr bwMode="auto">
            <a:xfrm>
              <a:off x="152" y="236"/>
              <a:ext cx="823" cy="773"/>
              <a:chOff x="152" y="236"/>
              <a:chExt cx="823" cy="773"/>
            </a:xfrm>
          </p:grpSpPr>
          <p:sp>
            <p:nvSpPr>
              <p:cNvPr id="326663" name="AutoShape 7" descr="Green marble"/>
              <p:cNvSpPr>
                <a:spLocks noChangeArrowheads="1"/>
              </p:cNvSpPr>
              <p:nvPr/>
            </p:nvSpPr>
            <p:spPr bwMode="auto">
              <a:xfrm rot="10800000" flipH="1">
                <a:off x="152" y="236"/>
                <a:ext cx="822" cy="772"/>
              </a:xfrm>
              <a:prstGeom prst="triangle">
                <a:avLst>
                  <a:gd name="adj" fmla="val 49995"/>
                </a:avLst>
              </a:prstGeom>
              <a:blipFill dpi="0" rotWithShape="0">
                <a:blip r:embed="rId18" cstate="print"/>
                <a:srcRect/>
                <a:tile tx="0" ty="0" sx="100000" sy="100000" flip="none" algn="tl"/>
              </a:blipFill>
              <a:ln w="12700" cap="sq">
                <a:solidFill>
                  <a:srgbClr val="006633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6664" name="Freeform 8"/>
              <p:cNvSpPr>
                <a:spLocks/>
              </p:cNvSpPr>
              <p:nvPr/>
            </p:nvSpPr>
            <p:spPr bwMode="auto">
              <a:xfrm>
                <a:off x="152" y="236"/>
                <a:ext cx="412" cy="773"/>
              </a:xfrm>
              <a:custGeom>
                <a:avLst/>
                <a:gdLst/>
                <a:ahLst/>
                <a:cxnLst>
                  <a:cxn ang="0">
                    <a:pos x="411" y="772"/>
                  </a:cxn>
                  <a:cxn ang="0">
                    <a:pos x="411" y="637"/>
                  </a:cxn>
                  <a:cxn ang="0">
                    <a:pos x="127" y="75"/>
                  </a:cxn>
                  <a:cxn ang="0">
                    <a:pos x="0" y="0"/>
                  </a:cxn>
                  <a:cxn ang="0">
                    <a:pos x="411" y="772"/>
                  </a:cxn>
                </a:cxnLst>
                <a:rect l="0" t="0" r="r" b="b"/>
                <a:pathLst>
                  <a:path w="412" h="773">
                    <a:moveTo>
                      <a:pt x="411" y="772"/>
                    </a:moveTo>
                    <a:lnTo>
                      <a:pt x="411" y="637"/>
                    </a:lnTo>
                    <a:lnTo>
                      <a:pt x="127" y="75"/>
                    </a:lnTo>
                    <a:lnTo>
                      <a:pt x="0" y="0"/>
                    </a:lnTo>
                    <a:lnTo>
                      <a:pt x="411" y="772"/>
                    </a:lnTo>
                  </a:path>
                </a:pathLst>
              </a:custGeom>
              <a:solidFill>
                <a:srgbClr val="002010">
                  <a:alpha val="50000"/>
                </a:srgbClr>
              </a:solidFill>
              <a:ln w="12700" cap="sq">
                <a:solidFill>
                  <a:srgbClr val="0066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6665" name="Freeform 9"/>
              <p:cNvSpPr>
                <a:spLocks/>
              </p:cNvSpPr>
              <p:nvPr/>
            </p:nvSpPr>
            <p:spPr bwMode="auto">
              <a:xfrm>
                <a:off x="152" y="236"/>
                <a:ext cx="823" cy="7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7" y="76"/>
                  </a:cxn>
                  <a:cxn ang="0">
                    <a:pos x="712" y="76"/>
                  </a:cxn>
                  <a:cxn ang="0">
                    <a:pos x="822" y="0"/>
                  </a:cxn>
                  <a:cxn ang="0">
                    <a:pos x="0" y="0"/>
                  </a:cxn>
                </a:cxnLst>
                <a:rect l="0" t="0" r="r" b="b"/>
                <a:pathLst>
                  <a:path w="823" h="77">
                    <a:moveTo>
                      <a:pt x="0" y="0"/>
                    </a:moveTo>
                    <a:lnTo>
                      <a:pt x="127" y="76"/>
                    </a:lnTo>
                    <a:lnTo>
                      <a:pt x="712" y="76"/>
                    </a:lnTo>
                    <a:lnTo>
                      <a:pt x="822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71BB96">
                  <a:alpha val="50000"/>
                </a:srgbClr>
              </a:solidFill>
              <a:ln w="12700" cap="sq">
                <a:solidFill>
                  <a:srgbClr val="0066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6666" name="Freeform 10"/>
              <p:cNvSpPr>
                <a:spLocks/>
              </p:cNvSpPr>
              <p:nvPr/>
            </p:nvSpPr>
            <p:spPr bwMode="auto">
              <a:xfrm>
                <a:off x="563" y="236"/>
                <a:ext cx="412" cy="773"/>
              </a:xfrm>
              <a:custGeom>
                <a:avLst/>
                <a:gdLst/>
                <a:ahLst/>
                <a:cxnLst>
                  <a:cxn ang="0">
                    <a:pos x="0" y="772"/>
                  </a:cxn>
                  <a:cxn ang="0">
                    <a:pos x="0" y="637"/>
                  </a:cxn>
                  <a:cxn ang="0">
                    <a:pos x="283" y="75"/>
                  </a:cxn>
                  <a:cxn ang="0">
                    <a:pos x="411" y="0"/>
                  </a:cxn>
                  <a:cxn ang="0">
                    <a:pos x="0" y="772"/>
                  </a:cxn>
                </a:cxnLst>
                <a:rect l="0" t="0" r="r" b="b"/>
                <a:pathLst>
                  <a:path w="412" h="773">
                    <a:moveTo>
                      <a:pt x="0" y="772"/>
                    </a:moveTo>
                    <a:lnTo>
                      <a:pt x="0" y="637"/>
                    </a:lnTo>
                    <a:lnTo>
                      <a:pt x="283" y="75"/>
                    </a:lnTo>
                    <a:lnTo>
                      <a:pt x="411" y="0"/>
                    </a:lnTo>
                    <a:lnTo>
                      <a:pt x="0" y="772"/>
                    </a:lnTo>
                  </a:path>
                </a:pathLst>
              </a:custGeom>
              <a:solidFill>
                <a:srgbClr val="006633">
                  <a:alpha val="50000"/>
                </a:srgbClr>
              </a:solidFill>
              <a:ln w="12700" cap="sq">
                <a:solidFill>
                  <a:srgbClr val="0066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26667" name="Rectangle 11"/>
            <p:cNvSpPr>
              <a:spLocks noChangeArrowheads="1"/>
            </p:cNvSpPr>
            <p:nvPr/>
          </p:nvSpPr>
          <p:spPr bwMode="auto">
            <a:xfrm>
              <a:off x="96" y="704"/>
              <a:ext cx="959" cy="10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folHlink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26668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228600"/>
            <a:ext cx="7086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26669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1988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26670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992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ru-RU"/>
          </a:p>
        </p:txBody>
      </p:sp>
      <p:sp>
        <p:nvSpPr>
          <p:cNvPr id="326671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9921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ru-RU"/>
          </a:p>
        </p:txBody>
      </p:sp>
      <p:sp>
        <p:nvSpPr>
          <p:cNvPr id="326672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992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E21DB639-97D1-4FFC-B73B-D410EF43823B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88" r:id="rId12"/>
    <p:sldLayoutId id="2147483789" r:id="rId13"/>
    <p:sldLayoutId id="2147483790" r:id="rId14"/>
    <p:sldLayoutId id="2147483791" r:id="rId15"/>
    <p:sldLayoutId id="2147483792" r:id="rId16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buChar char="Ú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1.v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2" name="Rectangle 1024"/>
          <p:cNvSpPr>
            <a:spLocks noGrp="1" noChangeArrowheads="1"/>
          </p:cNvSpPr>
          <p:nvPr>
            <p:ph type="ctrTitle"/>
          </p:nvPr>
        </p:nvSpPr>
        <p:spPr>
          <a:xfrm>
            <a:off x="468313" y="260350"/>
            <a:ext cx="8351837" cy="2663825"/>
          </a:xfrm>
        </p:spPr>
        <p:txBody>
          <a:bodyPr/>
          <a:lstStyle/>
          <a:p>
            <a:r>
              <a:rPr lang="ru-RU" sz="4000" b="1">
                <a:solidFill>
                  <a:srgbClr val="EEEB74"/>
                </a:solidFill>
              </a:rPr>
              <a:t>Творческая работа</a:t>
            </a:r>
            <a:br>
              <a:rPr lang="ru-RU" sz="4000" b="1">
                <a:solidFill>
                  <a:srgbClr val="EEEB74"/>
                </a:solidFill>
              </a:rPr>
            </a:br>
            <a:r>
              <a:rPr lang="ru-RU" sz="4000" b="1">
                <a:solidFill>
                  <a:srgbClr val="EEEB74"/>
                </a:solidFill>
              </a:rPr>
              <a:t>Личностно – ориентированный подход на уроках экономики</a:t>
            </a:r>
            <a:br>
              <a:rPr lang="ru-RU" sz="4000" b="1">
                <a:solidFill>
                  <a:srgbClr val="EEEB74"/>
                </a:solidFill>
              </a:rPr>
            </a:br>
            <a:r>
              <a:rPr lang="ru-RU" sz="4000" b="1">
                <a:solidFill>
                  <a:srgbClr val="EEEB74"/>
                </a:solidFill>
              </a:rPr>
              <a:t>(обобщение результатов эксперимента)</a:t>
            </a:r>
          </a:p>
        </p:txBody>
      </p:sp>
      <p:sp>
        <p:nvSpPr>
          <p:cNvPr id="325640" name="Text Box 1032"/>
          <p:cNvSpPr txBox="1">
            <a:spLocks noChangeArrowheads="1"/>
          </p:cNvSpPr>
          <p:nvPr/>
        </p:nvSpPr>
        <p:spPr bwMode="auto">
          <a:xfrm>
            <a:off x="5219700" y="4097338"/>
            <a:ext cx="3859213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EEEB74"/>
                </a:solidFill>
              </a:rPr>
              <a:t>Работу выполнила:</a:t>
            </a:r>
          </a:p>
          <a:p>
            <a:r>
              <a:rPr lang="ru-RU" sz="2400" b="1">
                <a:solidFill>
                  <a:srgbClr val="EEEB74"/>
                </a:solidFill>
              </a:rPr>
              <a:t>Учитель МОУ СОШ № 34</a:t>
            </a:r>
          </a:p>
          <a:p>
            <a:r>
              <a:rPr lang="ru-RU" sz="2400" b="1">
                <a:solidFill>
                  <a:srgbClr val="EEEB74"/>
                </a:solidFill>
              </a:rPr>
              <a:t>г. Дзержинска</a:t>
            </a:r>
          </a:p>
          <a:p>
            <a:r>
              <a:rPr lang="ru-RU" sz="2400" b="1">
                <a:solidFill>
                  <a:srgbClr val="EEEB74"/>
                </a:solidFill>
              </a:rPr>
              <a:t>Яшина Наталия Петровна</a:t>
            </a:r>
          </a:p>
        </p:txBody>
      </p:sp>
      <p:pic>
        <p:nvPicPr>
          <p:cNvPr id="325642" name="Picture 1034" descr="C:\Documents and Settings\User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278174"/>
            <a:ext cx="4176464" cy="357982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5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5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56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5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25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5632" grpId="0"/>
      <p:bldP spid="32564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6" name="Rectangle 2"/>
          <p:cNvSpPr>
            <a:spLocks noGrp="1" noChangeArrowheads="1"/>
          </p:cNvSpPr>
          <p:nvPr>
            <p:ph type="title"/>
          </p:nvPr>
        </p:nvSpPr>
        <p:spPr>
          <a:xfrm>
            <a:off x="1584325" y="260350"/>
            <a:ext cx="6804025" cy="692150"/>
          </a:xfrm>
        </p:spPr>
        <p:txBody>
          <a:bodyPr/>
          <a:lstStyle/>
          <a:p>
            <a:pPr algn="ctr"/>
            <a:r>
              <a:rPr lang="ru-RU" sz="4800" b="1">
                <a:solidFill>
                  <a:srgbClr val="FFFFE7"/>
                </a:solidFill>
              </a:rPr>
              <a:t>Роли учащихся</a:t>
            </a:r>
            <a:r>
              <a:rPr lang="ru-RU"/>
              <a:t> </a:t>
            </a:r>
          </a:p>
        </p:txBody>
      </p:sp>
      <p:sp>
        <p:nvSpPr>
          <p:cNvPr id="349187" name="Rectangle 3"/>
          <p:cNvSpPr>
            <a:spLocks noChangeArrowheads="1"/>
          </p:cNvSpPr>
          <p:nvPr/>
        </p:nvSpPr>
        <p:spPr bwMode="auto">
          <a:xfrm>
            <a:off x="0" y="23764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49188" name="Text Box 4"/>
          <p:cNvSpPr txBox="1">
            <a:spLocks noChangeArrowheads="1"/>
          </p:cNvSpPr>
          <p:nvPr/>
        </p:nvSpPr>
        <p:spPr bwMode="auto">
          <a:xfrm>
            <a:off x="611188" y="1914525"/>
            <a:ext cx="2952750" cy="5286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kumimoji="0" lang="ru-RU" sz="2800" b="1">
                <a:solidFill>
                  <a:srgbClr val="020570"/>
                </a:solidFill>
              </a:rPr>
              <a:t>Мыслители</a:t>
            </a:r>
          </a:p>
        </p:txBody>
      </p:sp>
      <p:sp>
        <p:nvSpPr>
          <p:cNvPr id="349189" name="Text Box 5"/>
          <p:cNvSpPr txBox="1">
            <a:spLocks noChangeArrowheads="1"/>
          </p:cNvSpPr>
          <p:nvPr/>
        </p:nvSpPr>
        <p:spPr bwMode="auto">
          <a:xfrm>
            <a:off x="755650" y="3484563"/>
            <a:ext cx="2684463" cy="528637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kumimoji="0" lang="ru-RU" sz="2800" b="1">
                <a:solidFill>
                  <a:srgbClr val="020570"/>
                </a:solidFill>
              </a:rPr>
              <a:t>Регистраторы </a:t>
            </a:r>
          </a:p>
        </p:txBody>
      </p:sp>
      <p:sp>
        <p:nvSpPr>
          <p:cNvPr id="349190" name="Text Box 6"/>
          <p:cNvSpPr txBox="1">
            <a:spLocks noChangeArrowheads="1"/>
          </p:cNvSpPr>
          <p:nvPr/>
        </p:nvSpPr>
        <p:spPr bwMode="auto">
          <a:xfrm>
            <a:off x="5940425" y="1628775"/>
            <a:ext cx="1944688" cy="528638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kumimoji="0" lang="ru-RU" sz="2800" b="1">
                <a:solidFill>
                  <a:srgbClr val="020570"/>
                </a:solidFill>
              </a:rPr>
              <a:t>Деятели</a:t>
            </a:r>
          </a:p>
        </p:txBody>
      </p:sp>
      <p:sp>
        <p:nvSpPr>
          <p:cNvPr id="349191" name="Text Box 7"/>
          <p:cNvSpPr txBox="1">
            <a:spLocks noChangeArrowheads="1"/>
          </p:cNvSpPr>
          <p:nvPr/>
        </p:nvSpPr>
        <p:spPr bwMode="auto">
          <a:xfrm>
            <a:off x="755650" y="4652963"/>
            <a:ext cx="2827338" cy="528637"/>
          </a:xfrm>
          <a:prstGeom prst="rect">
            <a:avLst/>
          </a:prstGeom>
          <a:solidFill>
            <a:srgbClr val="FE545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kumimoji="0" lang="ru-RU" sz="2800" b="1">
                <a:solidFill>
                  <a:srgbClr val="020570"/>
                </a:solidFill>
              </a:rPr>
              <a:t>Организаторы</a:t>
            </a:r>
          </a:p>
        </p:txBody>
      </p:sp>
      <p:sp>
        <p:nvSpPr>
          <p:cNvPr id="349192" name="Text Box 8"/>
          <p:cNvSpPr txBox="1">
            <a:spLocks noChangeArrowheads="1"/>
          </p:cNvSpPr>
          <p:nvPr/>
        </p:nvSpPr>
        <p:spPr bwMode="auto">
          <a:xfrm>
            <a:off x="6011863" y="2924175"/>
            <a:ext cx="2468562" cy="528638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kumimoji="0" lang="ru-RU" sz="2800" b="1">
                <a:solidFill>
                  <a:srgbClr val="020570"/>
                </a:solidFill>
              </a:rPr>
              <a:t>Слушатели</a:t>
            </a:r>
          </a:p>
        </p:txBody>
      </p:sp>
      <p:sp>
        <p:nvSpPr>
          <p:cNvPr id="349193" name="Text Box 9"/>
          <p:cNvSpPr txBox="1">
            <a:spLocks noChangeArrowheads="1"/>
          </p:cNvSpPr>
          <p:nvPr/>
        </p:nvSpPr>
        <p:spPr bwMode="auto">
          <a:xfrm>
            <a:off x="6011863" y="4437063"/>
            <a:ext cx="3132137" cy="4667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kumimoji="0" lang="ru-RU" sz="2400" b="1">
                <a:solidFill>
                  <a:srgbClr val="020570"/>
                </a:solidFill>
              </a:rPr>
              <a:t>Участники диалога</a:t>
            </a:r>
          </a:p>
        </p:txBody>
      </p:sp>
      <p:sp>
        <p:nvSpPr>
          <p:cNvPr id="349194" name="Freeform 10"/>
          <p:cNvSpPr>
            <a:spLocks/>
          </p:cNvSpPr>
          <p:nvPr/>
        </p:nvSpPr>
        <p:spPr bwMode="auto">
          <a:xfrm>
            <a:off x="3562350" y="908050"/>
            <a:ext cx="1154113" cy="1006475"/>
          </a:xfrm>
          <a:custGeom>
            <a:avLst/>
            <a:gdLst/>
            <a:ahLst/>
            <a:cxnLst>
              <a:cxn ang="0">
                <a:pos x="727" y="0"/>
              </a:cxn>
              <a:cxn ang="0">
                <a:pos x="0" y="634"/>
              </a:cxn>
            </a:cxnLst>
            <a:rect l="0" t="0" r="r" b="b"/>
            <a:pathLst>
              <a:path w="727" h="634">
                <a:moveTo>
                  <a:pt x="727" y="0"/>
                </a:moveTo>
                <a:lnTo>
                  <a:pt x="0" y="63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49195" name="Freeform 11"/>
          <p:cNvSpPr>
            <a:spLocks/>
          </p:cNvSpPr>
          <p:nvPr/>
        </p:nvSpPr>
        <p:spPr bwMode="auto">
          <a:xfrm>
            <a:off x="3435350" y="908050"/>
            <a:ext cx="1282700" cy="2571750"/>
          </a:xfrm>
          <a:custGeom>
            <a:avLst/>
            <a:gdLst/>
            <a:ahLst/>
            <a:cxnLst>
              <a:cxn ang="0">
                <a:pos x="808" y="0"/>
              </a:cxn>
              <a:cxn ang="0">
                <a:pos x="0" y="1620"/>
              </a:cxn>
            </a:cxnLst>
            <a:rect l="0" t="0" r="r" b="b"/>
            <a:pathLst>
              <a:path w="808" h="1620">
                <a:moveTo>
                  <a:pt x="808" y="0"/>
                </a:moveTo>
                <a:lnTo>
                  <a:pt x="0" y="162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49196" name="Freeform 12"/>
          <p:cNvSpPr>
            <a:spLocks/>
          </p:cNvSpPr>
          <p:nvPr/>
        </p:nvSpPr>
        <p:spPr bwMode="auto">
          <a:xfrm>
            <a:off x="3563938" y="908050"/>
            <a:ext cx="1154112" cy="3744913"/>
          </a:xfrm>
          <a:custGeom>
            <a:avLst/>
            <a:gdLst/>
            <a:ahLst/>
            <a:cxnLst>
              <a:cxn ang="0">
                <a:pos x="626" y="0"/>
              </a:cxn>
              <a:cxn ang="0">
                <a:pos x="0" y="2710"/>
              </a:cxn>
            </a:cxnLst>
            <a:rect l="0" t="0" r="r" b="b"/>
            <a:pathLst>
              <a:path w="626" h="2710">
                <a:moveTo>
                  <a:pt x="626" y="0"/>
                </a:moveTo>
                <a:lnTo>
                  <a:pt x="0" y="271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49197" name="Line 13"/>
          <p:cNvSpPr>
            <a:spLocks noChangeShapeType="1"/>
          </p:cNvSpPr>
          <p:nvPr/>
        </p:nvSpPr>
        <p:spPr bwMode="auto">
          <a:xfrm>
            <a:off x="4716463" y="908050"/>
            <a:ext cx="1223962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49198" name="Line 14"/>
          <p:cNvSpPr>
            <a:spLocks noChangeShapeType="1"/>
          </p:cNvSpPr>
          <p:nvPr/>
        </p:nvSpPr>
        <p:spPr bwMode="auto">
          <a:xfrm>
            <a:off x="4716463" y="908050"/>
            <a:ext cx="1295400" cy="201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49199" name="Line 15"/>
          <p:cNvSpPr>
            <a:spLocks noChangeShapeType="1"/>
          </p:cNvSpPr>
          <p:nvPr/>
        </p:nvSpPr>
        <p:spPr bwMode="auto">
          <a:xfrm>
            <a:off x="4716463" y="908050"/>
            <a:ext cx="1295400" cy="35290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49200" name="Text Box 16"/>
          <p:cNvSpPr txBox="1">
            <a:spLocks noChangeArrowheads="1"/>
          </p:cNvSpPr>
          <p:nvPr/>
        </p:nvSpPr>
        <p:spPr bwMode="auto">
          <a:xfrm>
            <a:off x="900113" y="6021388"/>
            <a:ext cx="2900362" cy="5286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kumimoji="0" lang="ru-RU" sz="2800" b="1">
                <a:solidFill>
                  <a:srgbClr val="020570"/>
                </a:solidFill>
              </a:rPr>
              <a:t>Партнеры</a:t>
            </a:r>
          </a:p>
        </p:txBody>
      </p:sp>
      <p:sp>
        <p:nvSpPr>
          <p:cNvPr id="349201" name="Text Box 17"/>
          <p:cNvSpPr txBox="1">
            <a:spLocks noChangeArrowheads="1"/>
          </p:cNvSpPr>
          <p:nvPr/>
        </p:nvSpPr>
        <p:spPr bwMode="auto">
          <a:xfrm>
            <a:off x="6083300" y="5716588"/>
            <a:ext cx="2376488" cy="5286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kumimoji="0" lang="ru-RU" sz="2800" b="1">
                <a:solidFill>
                  <a:srgbClr val="020570"/>
                </a:solidFill>
              </a:rPr>
              <a:t>Друзья</a:t>
            </a:r>
          </a:p>
        </p:txBody>
      </p:sp>
      <p:sp>
        <p:nvSpPr>
          <p:cNvPr id="349202" name="Freeform 18"/>
          <p:cNvSpPr>
            <a:spLocks/>
          </p:cNvSpPr>
          <p:nvPr/>
        </p:nvSpPr>
        <p:spPr bwMode="auto">
          <a:xfrm>
            <a:off x="3779838" y="908050"/>
            <a:ext cx="936625" cy="5113338"/>
          </a:xfrm>
          <a:custGeom>
            <a:avLst/>
            <a:gdLst/>
            <a:ahLst/>
            <a:cxnLst>
              <a:cxn ang="0">
                <a:pos x="626" y="0"/>
              </a:cxn>
              <a:cxn ang="0">
                <a:pos x="0" y="2710"/>
              </a:cxn>
            </a:cxnLst>
            <a:rect l="0" t="0" r="r" b="b"/>
            <a:pathLst>
              <a:path w="626" h="2710">
                <a:moveTo>
                  <a:pt x="626" y="0"/>
                </a:moveTo>
                <a:lnTo>
                  <a:pt x="0" y="271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49203" name="Freeform 19"/>
          <p:cNvSpPr>
            <a:spLocks/>
          </p:cNvSpPr>
          <p:nvPr/>
        </p:nvSpPr>
        <p:spPr bwMode="auto">
          <a:xfrm flipH="1">
            <a:off x="4716463" y="908050"/>
            <a:ext cx="1368425" cy="4826000"/>
          </a:xfrm>
          <a:custGeom>
            <a:avLst/>
            <a:gdLst/>
            <a:ahLst/>
            <a:cxnLst>
              <a:cxn ang="0">
                <a:pos x="626" y="0"/>
              </a:cxn>
              <a:cxn ang="0">
                <a:pos x="0" y="2710"/>
              </a:cxn>
            </a:cxnLst>
            <a:rect l="0" t="0" r="r" b="b"/>
            <a:pathLst>
              <a:path w="626" h="2710">
                <a:moveTo>
                  <a:pt x="626" y="0"/>
                </a:moveTo>
                <a:lnTo>
                  <a:pt x="0" y="271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9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9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9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9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9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9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9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9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9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9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9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9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9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9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9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49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9188" grpId="0" animBg="1"/>
      <p:bldP spid="349189" grpId="0" animBg="1"/>
      <p:bldP spid="349190" grpId="0" animBg="1"/>
      <p:bldP spid="349191" grpId="0" animBg="1"/>
      <p:bldP spid="349192" grpId="0" animBg="1"/>
      <p:bldP spid="349193" grpId="0" animBg="1"/>
      <p:bldP spid="349200" grpId="0" animBg="1"/>
      <p:bldP spid="34920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0" name="Rectangle 2"/>
          <p:cNvSpPr>
            <a:spLocks noGrp="1" noChangeArrowheads="1"/>
          </p:cNvSpPr>
          <p:nvPr>
            <p:ph type="title"/>
          </p:nvPr>
        </p:nvSpPr>
        <p:spPr>
          <a:xfrm>
            <a:off x="1584325" y="0"/>
            <a:ext cx="6804025" cy="952500"/>
          </a:xfrm>
        </p:spPr>
        <p:txBody>
          <a:bodyPr/>
          <a:lstStyle/>
          <a:p>
            <a:pPr algn="ctr"/>
            <a:r>
              <a:rPr lang="ru-RU" sz="4800" b="1">
                <a:solidFill>
                  <a:srgbClr val="FFFFE7"/>
                </a:solidFill>
              </a:rPr>
              <a:t>Роль учителя</a:t>
            </a:r>
            <a:r>
              <a:rPr lang="ru-RU"/>
              <a:t> </a:t>
            </a:r>
          </a:p>
        </p:txBody>
      </p:sp>
      <p:sp>
        <p:nvSpPr>
          <p:cNvPr id="350211" name="Rectangle 3"/>
          <p:cNvSpPr>
            <a:spLocks noChangeArrowheads="1"/>
          </p:cNvSpPr>
          <p:nvPr/>
        </p:nvSpPr>
        <p:spPr bwMode="auto">
          <a:xfrm>
            <a:off x="0" y="23764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50212" name="Text Box 4"/>
          <p:cNvSpPr txBox="1">
            <a:spLocks noChangeArrowheads="1"/>
          </p:cNvSpPr>
          <p:nvPr/>
        </p:nvSpPr>
        <p:spPr bwMode="auto">
          <a:xfrm>
            <a:off x="611188" y="1914525"/>
            <a:ext cx="2952750" cy="110648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kumimoji="0" lang="ru-RU" sz="2200" b="1">
                <a:solidFill>
                  <a:srgbClr val="020570"/>
                </a:solidFill>
              </a:rPr>
              <a:t>Управляет переходом ребят в центрах</a:t>
            </a:r>
          </a:p>
        </p:txBody>
      </p:sp>
      <p:sp>
        <p:nvSpPr>
          <p:cNvPr id="350213" name="Text Box 5"/>
          <p:cNvSpPr txBox="1">
            <a:spLocks noChangeArrowheads="1"/>
          </p:cNvSpPr>
          <p:nvPr/>
        </p:nvSpPr>
        <p:spPr bwMode="auto">
          <a:xfrm>
            <a:off x="1042988" y="4292600"/>
            <a:ext cx="2684462" cy="1441450"/>
          </a:xfrm>
          <a:prstGeom prst="rect">
            <a:avLst/>
          </a:prstGeom>
          <a:solidFill>
            <a:srgbClr val="07BFF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kumimoji="0" lang="ru-RU" sz="2200" b="1">
                <a:solidFill>
                  <a:srgbClr val="48358F"/>
                </a:solidFill>
              </a:rPr>
              <a:t>Учитывает уровень выполнения задания</a:t>
            </a:r>
            <a:r>
              <a:rPr kumimoji="0" lang="ru-RU" sz="2200">
                <a:solidFill>
                  <a:srgbClr val="48358F"/>
                </a:solidFill>
              </a:rPr>
              <a:t> </a:t>
            </a:r>
          </a:p>
        </p:txBody>
      </p:sp>
      <p:sp>
        <p:nvSpPr>
          <p:cNvPr id="350214" name="Text Box 6"/>
          <p:cNvSpPr txBox="1">
            <a:spLocks noChangeArrowheads="1"/>
          </p:cNvSpPr>
          <p:nvPr/>
        </p:nvSpPr>
        <p:spPr bwMode="auto">
          <a:xfrm>
            <a:off x="5940425" y="1628775"/>
            <a:ext cx="2663825" cy="1106488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kumimoji="0" lang="ru-RU" sz="2200" b="1">
                <a:solidFill>
                  <a:srgbClr val="48358F"/>
                </a:solidFill>
              </a:rPr>
              <a:t>Наблюдает за деятельностью учеников</a:t>
            </a:r>
            <a:r>
              <a:rPr kumimoji="0" lang="ru-RU" sz="2200">
                <a:solidFill>
                  <a:srgbClr val="48358F"/>
                </a:solidFill>
              </a:rPr>
              <a:t> </a:t>
            </a:r>
          </a:p>
        </p:txBody>
      </p:sp>
      <p:sp>
        <p:nvSpPr>
          <p:cNvPr id="350216" name="Text Box 8"/>
          <p:cNvSpPr txBox="1">
            <a:spLocks noChangeArrowheads="1"/>
          </p:cNvSpPr>
          <p:nvPr/>
        </p:nvSpPr>
        <p:spPr bwMode="auto">
          <a:xfrm>
            <a:off x="6084888" y="3357563"/>
            <a:ext cx="2468562" cy="1441450"/>
          </a:xfrm>
          <a:prstGeom prst="rect">
            <a:avLst/>
          </a:prstGeom>
          <a:solidFill>
            <a:srgbClr val="FC8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kumimoji="0" lang="ru-RU" sz="2200" b="1">
                <a:solidFill>
                  <a:srgbClr val="48358F"/>
                </a:solidFill>
              </a:rPr>
              <a:t>Фиксирует вклад каждого ученика в совместную работу</a:t>
            </a:r>
            <a:r>
              <a:rPr kumimoji="0" lang="ru-RU">
                <a:solidFill>
                  <a:srgbClr val="48358F"/>
                </a:solidFill>
              </a:rPr>
              <a:t> </a:t>
            </a:r>
          </a:p>
        </p:txBody>
      </p:sp>
      <p:sp>
        <p:nvSpPr>
          <p:cNvPr id="350217" name="Text Box 9"/>
          <p:cNvSpPr txBox="1">
            <a:spLocks noChangeArrowheads="1"/>
          </p:cNvSpPr>
          <p:nvPr/>
        </p:nvSpPr>
        <p:spPr bwMode="auto">
          <a:xfrm>
            <a:off x="5508625" y="5516563"/>
            <a:ext cx="2540000" cy="7715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kumimoji="0" lang="ru-RU" sz="2200" b="1">
                <a:solidFill>
                  <a:srgbClr val="48358F"/>
                </a:solidFill>
              </a:rPr>
              <a:t>Подводит итоги работы в центрах</a:t>
            </a:r>
            <a:r>
              <a:rPr kumimoji="0" lang="ru-RU">
                <a:solidFill>
                  <a:srgbClr val="48358F"/>
                </a:solidFill>
              </a:rPr>
              <a:t> </a:t>
            </a:r>
          </a:p>
        </p:txBody>
      </p:sp>
      <p:sp>
        <p:nvSpPr>
          <p:cNvPr id="350218" name="Freeform 10"/>
          <p:cNvSpPr>
            <a:spLocks/>
          </p:cNvSpPr>
          <p:nvPr/>
        </p:nvSpPr>
        <p:spPr bwMode="auto">
          <a:xfrm>
            <a:off x="3562350" y="908050"/>
            <a:ext cx="1154113" cy="1006475"/>
          </a:xfrm>
          <a:custGeom>
            <a:avLst/>
            <a:gdLst/>
            <a:ahLst/>
            <a:cxnLst>
              <a:cxn ang="0">
                <a:pos x="727" y="0"/>
              </a:cxn>
              <a:cxn ang="0">
                <a:pos x="0" y="634"/>
              </a:cxn>
            </a:cxnLst>
            <a:rect l="0" t="0" r="r" b="b"/>
            <a:pathLst>
              <a:path w="727" h="634">
                <a:moveTo>
                  <a:pt x="727" y="0"/>
                </a:moveTo>
                <a:lnTo>
                  <a:pt x="0" y="63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0219" name="Freeform 11"/>
          <p:cNvSpPr>
            <a:spLocks/>
          </p:cNvSpPr>
          <p:nvPr/>
        </p:nvSpPr>
        <p:spPr bwMode="auto">
          <a:xfrm>
            <a:off x="3708400" y="908050"/>
            <a:ext cx="1009650" cy="3313113"/>
          </a:xfrm>
          <a:custGeom>
            <a:avLst/>
            <a:gdLst/>
            <a:ahLst/>
            <a:cxnLst>
              <a:cxn ang="0">
                <a:pos x="808" y="0"/>
              </a:cxn>
              <a:cxn ang="0">
                <a:pos x="0" y="1620"/>
              </a:cxn>
            </a:cxnLst>
            <a:rect l="0" t="0" r="r" b="b"/>
            <a:pathLst>
              <a:path w="808" h="1620">
                <a:moveTo>
                  <a:pt x="808" y="0"/>
                </a:moveTo>
                <a:lnTo>
                  <a:pt x="0" y="162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0221" name="Line 13"/>
          <p:cNvSpPr>
            <a:spLocks noChangeShapeType="1"/>
          </p:cNvSpPr>
          <p:nvPr/>
        </p:nvSpPr>
        <p:spPr bwMode="auto">
          <a:xfrm>
            <a:off x="4716463" y="908050"/>
            <a:ext cx="1223962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0222" name="Line 14"/>
          <p:cNvSpPr>
            <a:spLocks noChangeShapeType="1"/>
          </p:cNvSpPr>
          <p:nvPr/>
        </p:nvSpPr>
        <p:spPr bwMode="auto">
          <a:xfrm>
            <a:off x="4716463" y="908050"/>
            <a:ext cx="1368425" cy="2376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0223" name="Line 15"/>
          <p:cNvSpPr>
            <a:spLocks noChangeShapeType="1"/>
          </p:cNvSpPr>
          <p:nvPr/>
        </p:nvSpPr>
        <p:spPr bwMode="auto">
          <a:xfrm>
            <a:off x="4716463" y="908050"/>
            <a:ext cx="792162" cy="46085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0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0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0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0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0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0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0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0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0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0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0212" grpId="0" animBg="1"/>
      <p:bldP spid="350213" grpId="0" animBg="1"/>
      <p:bldP spid="350214" grpId="0" animBg="1"/>
      <p:bldP spid="350216" grpId="0" animBg="1"/>
      <p:bldP spid="3502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115888"/>
            <a:ext cx="7086600" cy="936625"/>
          </a:xfrm>
        </p:spPr>
        <p:txBody>
          <a:bodyPr/>
          <a:lstStyle/>
          <a:p>
            <a:pPr algn="ctr"/>
            <a:r>
              <a:rPr lang="ru-RU" sz="3600" b="1"/>
              <a:t>Работа учащихся в центрах активности</a:t>
            </a:r>
          </a:p>
        </p:txBody>
      </p:sp>
      <p:sp>
        <p:nvSpPr>
          <p:cNvPr id="335914" name="Text Box 42"/>
          <p:cNvSpPr txBox="1">
            <a:spLocks noChangeArrowheads="1"/>
          </p:cNvSpPr>
          <p:nvPr/>
        </p:nvSpPr>
        <p:spPr bwMode="auto">
          <a:xfrm>
            <a:off x="0" y="1844675"/>
            <a:ext cx="2952750" cy="9556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kumimoji="0" lang="ru-RU" sz="2800" b="1">
                <a:solidFill>
                  <a:srgbClr val="020570"/>
                </a:solidFill>
              </a:rPr>
              <a:t>Математики - аналитики</a:t>
            </a:r>
          </a:p>
        </p:txBody>
      </p:sp>
      <p:sp>
        <p:nvSpPr>
          <p:cNvPr id="335916" name="Text Box 44"/>
          <p:cNvSpPr txBox="1">
            <a:spLocks noChangeArrowheads="1"/>
          </p:cNvSpPr>
          <p:nvPr/>
        </p:nvSpPr>
        <p:spPr bwMode="auto">
          <a:xfrm>
            <a:off x="3059113" y="1196975"/>
            <a:ext cx="2684462" cy="528638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kumimoji="0" lang="ru-RU" sz="2800" b="1">
                <a:solidFill>
                  <a:srgbClr val="020570"/>
                </a:solidFill>
              </a:rPr>
              <a:t>Бухгалтеры </a:t>
            </a:r>
          </a:p>
        </p:txBody>
      </p:sp>
      <p:sp>
        <p:nvSpPr>
          <p:cNvPr id="335917" name="Text Box 45"/>
          <p:cNvSpPr txBox="1">
            <a:spLocks noChangeArrowheads="1"/>
          </p:cNvSpPr>
          <p:nvPr/>
        </p:nvSpPr>
        <p:spPr bwMode="auto">
          <a:xfrm>
            <a:off x="6011863" y="1773238"/>
            <a:ext cx="3132137" cy="119697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kumimoji="0" lang="ru-RU" sz="2400" b="1">
                <a:solidFill>
                  <a:srgbClr val="48358F"/>
                </a:solidFill>
              </a:rPr>
              <a:t>Центр индивидуальной активности</a:t>
            </a:r>
            <a:r>
              <a:rPr kumimoji="0" lang="ru-RU" sz="2400">
                <a:solidFill>
                  <a:srgbClr val="48358F"/>
                </a:solidFill>
              </a:rPr>
              <a:t> </a:t>
            </a:r>
          </a:p>
        </p:txBody>
      </p:sp>
      <p:sp>
        <p:nvSpPr>
          <p:cNvPr id="335918" name="Text Box 46"/>
          <p:cNvSpPr txBox="1">
            <a:spLocks noChangeArrowheads="1"/>
          </p:cNvSpPr>
          <p:nvPr/>
        </p:nvSpPr>
        <p:spPr bwMode="auto">
          <a:xfrm>
            <a:off x="0" y="4508500"/>
            <a:ext cx="2339975" cy="528638"/>
          </a:xfrm>
          <a:prstGeom prst="rect">
            <a:avLst/>
          </a:prstGeom>
          <a:solidFill>
            <a:srgbClr val="FE545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kumimoji="0" lang="ru-RU" sz="2800" b="1">
                <a:solidFill>
                  <a:srgbClr val="020570"/>
                </a:solidFill>
              </a:rPr>
              <a:t>Наука</a:t>
            </a:r>
          </a:p>
        </p:txBody>
      </p:sp>
      <p:pic>
        <p:nvPicPr>
          <p:cNvPr id="335921" name="Picture 49" descr="C:\Documents and Settings\User\Мои документы\Мои рисунки\Рисунок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068960"/>
            <a:ext cx="5052053" cy="3789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5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5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5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5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5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5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5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5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5914" grpId="0" animBg="1"/>
      <p:bldP spid="335916" grpId="0" animBg="1"/>
      <p:bldP spid="335917" grpId="0" animBg="1"/>
      <p:bldP spid="3359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2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44450"/>
            <a:ext cx="7083425" cy="1112838"/>
          </a:xfrm>
        </p:spPr>
        <p:txBody>
          <a:bodyPr/>
          <a:lstStyle/>
          <a:p>
            <a:pPr algn="ctr"/>
            <a:r>
              <a:rPr lang="ru-RU" sz="3200" b="1"/>
              <a:t>Сценарий проведения урока</a:t>
            </a:r>
            <a:br>
              <a:rPr lang="ru-RU" sz="3200" b="1"/>
            </a:br>
            <a:r>
              <a:rPr lang="ru-RU" sz="2000" b="1"/>
              <a:t>«Спрос и предложение на рынке труда. Формирование заработной платы.» в 9а классе</a:t>
            </a:r>
            <a:endParaRPr lang="ru-RU" sz="4000"/>
          </a:p>
        </p:txBody>
      </p:sp>
      <p:sp>
        <p:nvSpPr>
          <p:cNvPr id="337957" name="Rectangle 37"/>
          <p:cNvSpPr>
            <a:spLocks noChangeArrowheads="1"/>
          </p:cNvSpPr>
          <p:nvPr/>
        </p:nvSpPr>
        <p:spPr bwMode="auto">
          <a:xfrm>
            <a:off x="0" y="180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kumimoji="0" lang="ru-RU">
              <a:latin typeface="Arial" charset="0"/>
            </a:endParaRPr>
          </a:p>
        </p:txBody>
      </p:sp>
      <p:graphicFrame>
        <p:nvGraphicFramePr>
          <p:cNvPr id="338136" name="Group 216"/>
          <p:cNvGraphicFramePr>
            <a:graphicFrameLocks noGrp="1"/>
          </p:cNvGraphicFramePr>
          <p:nvPr/>
        </p:nvGraphicFramePr>
        <p:xfrm>
          <a:off x="179388" y="1473200"/>
          <a:ext cx="8893175" cy="5212080"/>
        </p:xfrm>
        <a:graphic>
          <a:graphicData uri="http://schemas.openxmlformats.org/drawingml/2006/table">
            <a:tbl>
              <a:tblPr/>
              <a:tblGrid>
                <a:gridCol w="1919287"/>
                <a:gridCol w="2041525"/>
                <a:gridCol w="2208213"/>
                <a:gridCol w="2724150"/>
              </a:tblGrid>
              <a:tr h="473075">
                <a:tc>
                  <a:txBody>
                    <a:bodyPr/>
                    <a:lstStyle/>
                    <a:p>
                      <a:pPr marL="0" marR="0" lvl="0" indent="2222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Этапы урока, </a:t>
                      </a:r>
                    </a:p>
                    <a:p>
                      <a:pPr marL="0" marR="0" lvl="0" indent="2222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Формы и методы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    учителя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216025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 учеников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1) Оргмомент. Учебная мотивация. Постановка проблемы. 4мин.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Диалог учителя с учащимися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Настраивает учащихся на урок. Формулирует тему урока.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Настраиваются на урок. Записывают тему в тетрадь. Формулируют цели урока.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20161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2)Работа с понятийным аппаратом.10 мин.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Устный: беседа учителя с учащимися.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Предлагает вспомнить понятия, характеризующие рынок.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Записывают в тетради новые понятия и изображают рынок труда графически.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20161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3)Изучение новой проблемы</a:t>
                      </a:r>
                    </a:p>
                    <a:p>
                      <a:pPr marL="0" marR="0" lvl="0" indent="201613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 мин.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Беседа с учащимися, составление схем управления, частично-поисковый, наглядный, работа в центрах активности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Нацеливает учащихся на обсуждение проблемы, организует работу в центрах активности, поддерживает мотивацию, создаёт условия для самостоятельной работы учащихся.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Систематизируют изученный ранее материал, выполняют учебные задания в центрах активности, готовятся к презентации результатов и проводят её.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7738">
                <a:tc>
                  <a:txBody>
                    <a:bodyPr/>
                    <a:lstStyle/>
                    <a:p>
                      <a:pPr marL="0" marR="0" lvl="0" indent="20161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4)Закрепление изученного мате-риала. Подведение итогов учебного занятия. 6 мин.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Печатно-словесный, беседа учителя  с учащимися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Организует работу учащихся по применению полученных знаний, подводит итоги учебного занятия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Работают над тестом. Учащиеся в центрах активности знакомят одноклассников и учителя с результатами выполненного задания.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8085" name="Rectangle 165"/>
          <p:cNvSpPr>
            <a:spLocks noChangeArrowheads="1"/>
          </p:cNvSpPr>
          <p:nvPr/>
        </p:nvSpPr>
        <p:spPr bwMode="auto">
          <a:xfrm>
            <a:off x="0" y="6675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kumimoji="0"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46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115888"/>
            <a:ext cx="7083425" cy="1152525"/>
          </a:xfrm>
        </p:spPr>
        <p:txBody>
          <a:bodyPr/>
          <a:lstStyle/>
          <a:p>
            <a:pPr algn="ctr"/>
            <a:r>
              <a:rPr lang="ru-RU" sz="4000" b="1"/>
              <a:t>Урок в 10б </a:t>
            </a:r>
            <a:br>
              <a:rPr lang="ru-RU" sz="4000" b="1"/>
            </a:br>
            <a:r>
              <a:rPr lang="ru-RU" sz="3600" b="1"/>
              <a:t>«Рыночное равновесие»</a:t>
            </a:r>
            <a:r>
              <a:rPr lang="ru-RU" sz="4000"/>
              <a:t> </a:t>
            </a:r>
          </a:p>
        </p:txBody>
      </p:sp>
      <p:sp>
        <p:nvSpPr>
          <p:cNvPr id="338975" name="Text Box 31"/>
          <p:cNvSpPr txBox="1">
            <a:spLocks noChangeArrowheads="1"/>
          </p:cNvSpPr>
          <p:nvPr/>
        </p:nvSpPr>
        <p:spPr bwMode="auto">
          <a:xfrm>
            <a:off x="8532813" y="5516563"/>
            <a:ext cx="523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b="1">
                <a:solidFill>
                  <a:schemeClr val="bg2"/>
                </a:solidFill>
              </a:rPr>
              <a:t>L</a:t>
            </a:r>
            <a:endParaRPr lang="ru-RU" sz="1600" b="1">
              <a:solidFill>
                <a:schemeClr val="bg2"/>
              </a:solidFill>
            </a:endParaRPr>
          </a:p>
        </p:txBody>
      </p:sp>
      <p:sp>
        <p:nvSpPr>
          <p:cNvPr id="338978" name="Text Box 34"/>
          <p:cNvSpPr txBox="1">
            <a:spLocks noChangeArrowheads="1"/>
          </p:cNvSpPr>
          <p:nvPr/>
        </p:nvSpPr>
        <p:spPr bwMode="auto">
          <a:xfrm>
            <a:off x="395288" y="1484313"/>
            <a:ext cx="67151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u="sng"/>
              <a:t>Цель урока:</a:t>
            </a:r>
            <a:r>
              <a:rPr lang="ru-RU" sz="2800"/>
              <a:t> Проанализировать влияние изменений в спросе и предложений на рыночное равновесие и  рассмотреть нестандартные состояния равновесия. </a:t>
            </a:r>
          </a:p>
        </p:txBody>
      </p:sp>
      <p:sp>
        <p:nvSpPr>
          <p:cNvPr id="338979" name="Text Box 35"/>
          <p:cNvSpPr txBox="1">
            <a:spLocks noChangeArrowheads="1"/>
          </p:cNvSpPr>
          <p:nvPr/>
        </p:nvSpPr>
        <p:spPr bwMode="auto">
          <a:xfrm>
            <a:off x="611188" y="3284538"/>
            <a:ext cx="8532812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u="sng"/>
              <a:t>Задачи:</a:t>
            </a:r>
            <a:endParaRPr lang="ru-RU" sz="2800" b="1"/>
          </a:p>
          <a:p>
            <a:r>
              <a:rPr lang="ru-RU" sz="2800"/>
              <a:t>-</a:t>
            </a:r>
            <a:r>
              <a:rPr lang="ru-RU" sz="2800" u="sng"/>
              <a:t>образовательная </a:t>
            </a:r>
            <a:r>
              <a:rPr lang="ru-RU" sz="2800"/>
              <a:t>– уточнить и обобщить понятия рыночного равновесия,</a:t>
            </a:r>
          </a:p>
          <a:p>
            <a:r>
              <a:rPr lang="ru-RU" sz="2800"/>
              <a:t>-</a:t>
            </a:r>
            <a:r>
              <a:rPr lang="ru-RU" sz="2800" u="sng"/>
              <a:t>развивающая</a:t>
            </a:r>
            <a:r>
              <a:rPr lang="ru-RU" sz="2800"/>
              <a:t> – развить долгосрочную память, умение сформулировать свою мысль, творческое мышление,</a:t>
            </a:r>
          </a:p>
          <a:p>
            <a:r>
              <a:rPr lang="ru-RU" sz="2800"/>
              <a:t>-</a:t>
            </a:r>
            <a:r>
              <a:rPr lang="ru-RU" sz="2800" u="sng"/>
              <a:t>воспитательная </a:t>
            </a:r>
            <a:r>
              <a:rPr lang="ru-RU" sz="2800"/>
              <a:t>– сформировать позитивное отношение к предмету и указать на практическое применение его в жизни.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8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8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8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8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8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946" grpId="0"/>
      <p:bldP spid="338978" grpId="0"/>
      <p:bldP spid="33897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2" name="Text Box 4"/>
          <p:cNvSpPr txBox="1">
            <a:spLocks noChangeArrowheads="1"/>
          </p:cNvSpPr>
          <p:nvPr/>
        </p:nvSpPr>
        <p:spPr bwMode="auto">
          <a:xfrm>
            <a:off x="0" y="1557338"/>
            <a:ext cx="734536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 sz="2800" b="1" u="sng"/>
              <a:t>Форма проведения урока:</a:t>
            </a:r>
            <a:r>
              <a:rPr lang="ru-RU" sz="2800" b="1"/>
              <a:t> </a:t>
            </a:r>
            <a:r>
              <a:rPr lang="ru-RU" sz="2800"/>
              <a:t>Новые знания формируются в процессе решения разноуровневых задач и обсуждения практических проблем.</a:t>
            </a:r>
          </a:p>
        </p:txBody>
      </p:sp>
      <p:sp>
        <p:nvSpPr>
          <p:cNvPr id="339973" name="Rectangle 5"/>
          <p:cNvSpPr>
            <a:spLocks noChangeArrowheads="1"/>
          </p:cNvSpPr>
          <p:nvPr/>
        </p:nvSpPr>
        <p:spPr bwMode="auto">
          <a:xfrm>
            <a:off x="2060575" y="44450"/>
            <a:ext cx="7083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/>
            <a:r>
              <a:rPr kumimoji="0" lang="ru-RU" sz="4000" b="1">
                <a:solidFill>
                  <a:schemeClr val="tx2"/>
                </a:solidFill>
              </a:rPr>
              <a:t>Урок в 10б </a:t>
            </a:r>
            <a:br>
              <a:rPr kumimoji="0" lang="ru-RU" sz="4000" b="1">
                <a:solidFill>
                  <a:schemeClr val="tx2"/>
                </a:solidFill>
              </a:rPr>
            </a:br>
            <a:r>
              <a:rPr kumimoji="0" lang="ru-RU" sz="3600" b="1">
                <a:solidFill>
                  <a:schemeClr val="tx2"/>
                </a:solidFill>
              </a:rPr>
              <a:t>«Рыночное равновесие»</a:t>
            </a:r>
            <a:r>
              <a:rPr kumimoji="0" lang="ru-RU" sz="360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339976" name="Text Box 8"/>
          <p:cNvSpPr txBox="1">
            <a:spLocks noChangeArrowheads="1"/>
          </p:cNvSpPr>
          <p:nvPr/>
        </p:nvSpPr>
        <p:spPr bwMode="auto">
          <a:xfrm>
            <a:off x="539750" y="3429000"/>
            <a:ext cx="8480425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u="sng"/>
              <a:t>Раздаточный материал: </a:t>
            </a:r>
            <a:endParaRPr lang="ru-RU" sz="2800" b="1"/>
          </a:p>
          <a:p>
            <a:r>
              <a:rPr lang="ru-RU" sz="2800"/>
              <a:t>1. Для индивидуальной работы двум учащимся раздаются снятые копии задач разного уровня сложности.</a:t>
            </a:r>
          </a:p>
          <a:p>
            <a:r>
              <a:rPr lang="ru-RU" sz="2800"/>
              <a:t>2. Проблемы, обсуждаемые в центрах, выдаются в напечатанном виде.</a:t>
            </a:r>
          </a:p>
          <a:p>
            <a:r>
              <a:rPr lang="ru-RU" sz="2800"/>
              <a:t>3. Нестандартные графические ситуации предлагаются на каждую парту.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9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9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9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99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9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9972" grpId="0"/>
      <p:bldP spid="339973" grpId="0"/>
      <p:bldP spid="33997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996" name="Text Box 4"/>
          <p:cNvSpPr txBox="1">
            <a:spLocks noChangeArrowheads="1"/>
          </p:cNvSpPr>
          <p:nvPr/>
        </p:nvSpPr>
        <p:spPr bwMode="auto">
          <a:xfrm>
            <a:off x="0" y="1412875"/>
            <a:ext cx="9144000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u="sng"/>
              <a:t>Оценка уровня усвоения новых знаний:  </a:t>
            </a:r>
          </a:p>
          <a:p>
            <a:r>
              <a:rPr lang="ru-RU" sz="2800"/>
              <a:t>-терминологический диктант;</a:t>
            </a:r>
          </a:p>
          <a:p>
            <a:r>
              <a:rPr lang="ru-RU" sz="2800"/>
              <a:t>-проверка решения задач в парах и на доске, с помощью учащихся - консультантов,</a:t>
            </a:r>
          </a:p>
          <a:p>
            <a:r>
              <a:rPr lang="ru-RU" sz="2800"/>
              <a:t>-работа в группах по отработке приемов убеждения (убеждая других, убеждаешься сам), и обоснованию своей точки зрения.</a:t>
            </a:r>
          </a:p>
        </p:txBody>
      </p:sp>
      <p:sp>
        <p:nvSpPr>
          <p:cNvPr id="340999" name="Rectangle 7"/>
          <p:cNvSpPr>
            <a:spLocks noChangeArrowheads="1"/>
          </p:cNvSpPr>
          <p:nvPr>
            <p:ph type="title"/>
          </p:nvPr>
        </p:nvSpPr>
        <p:spPr>
          <a:xfrm>
            <a:off x="1905000" y="188913"/>
            <a:ext cx="7086600" cy="1112837"/>
          </a:xfrm>
          <a:noFill/>
          <a:ln/>
        </p:spPr>
        <p:txBody>
          <a:bodyPr/>
          <a:lstStyle/>
          <a:p>
            <a:pPr algn="ctr"/>
            <a:r>
              <a:rPr lang="ru-RU" sz="4000" b="1"/>
              <a:t>Урок в 10б </a:t>
            </a:r>
            <a:br>
              <a:rPr lang="ru-RU" sz="4000" b="1"/>
            </a:br>
            <a:r>
              <a:rPr lang="ru-RU" sz="3600" b="1"/>
              <a:t>«Рыночное равновесие»</a:t>
            </a:r>
            <a:r>
              <a:rPr lang="ru-RU" sz="4000"/>
              <a:t> </a:t>
            </a:r>
          </a:p>
        </p:txBody>
      </p:sp>
      <p:sp>
        <p:nvSpPr>
          <p:cNvPr id="341000" name="Text Box 8"/>
          <p:cNvSpPr txBox="1">
            <a:spLocks noChangeArrowheads="1"/>
          </p:cNvSpPr>
          <p:nvPr/>
        </p:nvSpPr>
        <p:spPr bwMode="auto">
          <a:xfrm>
            <a:off x="0" y="4630738"/>
            <a:ext cx="9144000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u="sng"/>
              <a:t>Роль учителя на уроке:</a:t>
            </a:r>
            <a:r>
              <a:rPr lang="ru-RU" sz="2800" u="sng"/>
              <a:t> </a:t>
            </a:r>
            <a:r>
              <a:rPr lang="ru-RU" sz="2800"/>
              <a:t>Направить детей на самостоя-тельное получение знаний, помочь детям анализировать различные нестандартные ситуации и делать выводы. Для этого я использую работу в центрах: «Маркетологи», «Налоговая инспекция» и «Государственные чиновники».</a:t>
            </a:r>
            <a:r>
              <a:rPr lang="ru-RU" sz="240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0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0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0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10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10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0996" grpId="0"/>
      <p:bldP spid="340999" grpId="0"/>
      <p:bldP spid="34100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/>
              <a:t>Заключение</a:t>
            </a:r>
          </a:p>
        </p:txBody>
      </p:sp>
      <p:graphicFrame>
        <p:nvGraphicFramePr>
          <p:cNvPr id="342060" name="Object 44"/>
          <p:cNvGraphicFramePr>
            <a:graphicFrameLocks noChangeAspect="1"/>
          </p:cNvGraphicFramePr>
          <p:nvPr>
            <p:ph idx="1"/>
          </p:nvPr>
        </p:nvGraphicFramePr>
        <p:xfrm>
          <a:off x="1403350" y="2317750"/>
          <a:ext cx="6408738" cy="4286250"/>
        </p:xfrm>
        <a:graphic>
          <a:graphicData uri="http://schemas.openxmlformats.org/presentationml/2006/ole">
            <p:oleObj spid="_x0000_s342060" name="Chart" r:id="rId3" imgW="6096000" imgH="4076700" progId="MSGraph.Chart.8">
              <p:embed followColorScheme="full"/>
            </p:oleObj>
          </a:graphicData>
        </a:graphic>
      </p:graphicFrame>
      <p:sp>
        <p:nvSpPr>
          <p:cNvPr id="342062" name="Text Box 46"/>
          <p:cNvSpPr txBox="1">
            <a:spLocks noChangeArrowheads="1"/>
          </p:cNvSpPr>
          <p:nvPr/>
        </p:nvSpPr>
        <p:spPr bwMode="auto">
          <a:xfrm>
            <a:off x="1692275" y="1628775"/>
            <a:ext cx="523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/>
              <a:t>Уровень обученности по параллели: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2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4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2018" grpId="0"/>
      <p:bldOleChart spid="342060" grpId="0"/>
      <p:bldP spid="34206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8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713" y="44450"/>
            <a:ext cx="7086600" cy="823913"/>
          </a:xfrm>
        </p:spPr>
        <p:txBody>
          <a:bodyPr/>
          <a:lstStyle/>
          <a:p>
            <a:pPr algn="ctr"/>
            <a:r>
              <a:rPr lang="ru-RU" b="1"/>
              <a:t>Выводы</a:t>
            </a:r>
          </a:p>
        </p:txBody>
      </p:sp>
      <p:sp>
        <p:nvSpPr>
          <p:cNvPr id="352260" name="Text Box 4"/>
          <p:cNvSpPr txBox="1">
            <a:spLocks noChangeArrowheads="1"/>
          </p:cNvSpPr>
          <p:nvPr/>
        </p:nvSpPr>
        <p:spPr bwMode="auto">
          <a:xfrm>
            <a:off x="0" y="1052513"/>
            <a:ext cx="9144000" cy="179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</a:pPr>
            <a:r>
              <a:rPr kumimoji="0" lang="ru-RU" sz="2800"/>
              <a:t>Участие в эксперименте развивает мыслительную деятельность </a:t>
            </a:r>
            <a:r>
              <a:rPr kumimoji="0" lang="ru-RU" sz="2800" u="sng"/>
              <a:t>учащихся</a:t>
            </a:r>
            <a:r>
              <a:rPr kumimoji="0" lang="ru-RU" sz="2800"/>
              <a:t>, учит их работать в коллективе, принимать решения совместно, прислушиваться к мнению других; развивает их познавательные способности, повышает учебную мотивацию.</a:t>
            </a:r>
            <a:endParaRPr lang="ru-RU" sz="2800"/>
          </a:p>
        </p:txBody>
      </p:sp>
      <p:sp>
        <p:nvSpPr>
          <p:cNvPr id="352261" name="Text Box 5"/>
          <p:cNvSpPr txBox="1">
            <a:spLocks noChangeArrowheads="1"/>
          </p:cNvSpPr>
          <p:nvPr/>
        </p:nvSpPr>
        <p:spPr bwMode="auto">
          <a:xfrm>
            <a:off x="0" y="2990850"/>
            <a:ext cx="9180513" cy="384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</a:pPr>
            <a:r>
              <a:rPr kumimoji="0" lang="ru-RU" sz="2800"/>
              <a:t>Участие в эксперименте </a:t>
            </a:r>
            <a:r>
              <a:rPr kumimoji="0" lang="ru-RU" sz="2800" u="sng"/>
              <a:t>для учителя</a:t>
            </a:r>
            <a:r>
              <a:rPr kumimoji="0" lang="ru-RU" sz="2800"/>
              <a:t> – возможность творчески подходить к разработке учебных занятий, использовать разнообразные познавательные задания, ставить ученика в позицию главного работника процесса обучения, а самое главное – работа учеников в центрах активности даёт высокий уровень усвоения учебного материала, повышает познавательный интерес к предмету. Так как я участвую в работе экспериментальной площадки «Проектирование самообучающейся организации» практически пять лет, элементы экспериментальной работы использую на уроках и в других классах.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2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2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2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2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2260" grpId="0"/>
      <p:bldP spid="35226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3" name="Rectangle 3"/>
          <p:cNvSpPr>
            <a:spLocks noChangeArrowheads="1"/>
          </p:cNvSpPr>
          <p:nvPr/>
        </p:nvSpPr>
        <p:spPr bwMode="auto">
          <a:xfrm>
            <a:off x="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61125" name="Rectangle 5"/>
          <p:cNvSpPr>
            <a:spLocks noChangeArrowheads="1"/>
          </p:cNvSpPr>
          <p:nvPr/>
        </p:nvSpPr>
        <p:spPr bwMode="auto">
          <a:xfrm>
            <a:off x="0" y="1533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10446" name="Group 174"/>
          <p:cNvGraphicFramePr>
            <a:graphicFrameLocks noGrp="1"/>
          </p:cNvGraphicFramePr>
          <p:nvPr/>
        </p:nvGraphicFramePr>
        <p:xfrm>
          <a:off x="36513" y="333375"/>
          <a:ext cx="9144000" cy="6535104"/>
        </p:xfrm>
        <a:graphic>
          <a:graphicData uri="http://schemas.openxmlformats.org/drawingml/2006/table">
            <a:tbl>
              <a:tblPr/>
              <a:tblGrid>
                <a:gridCol w="1100137"/>
                <a:gridCol w="3836988"/>
                <a:gridCol w="4206875"/>
              </a:tblGrid>
              <a:tr h="38576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EEEB74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B51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Характе-ристики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A44E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Подходы к обучению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68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55BE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Учебно-дисциплинарный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55BE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55BE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Личностно-ориентированный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55BE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9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A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Цель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DA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EEEB74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ЗУНы.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EEB74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Вооружение учащихся знаниями, умениями, навыками, привить послушания и исполнительность.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EEEB74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EEB74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Содействие </a:t>
                      </a:r>
                      <a:r>
                        <a:rPr kumimoji="0" lang="ru-RU" sz="16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EEEB74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становлению и развитию личности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EEB74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воспитанника в целом.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EEEB74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A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Лозунг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EEEB74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«Делай как я»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EEEB74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EEB74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«Не рядом не над, а </a:t>
                      </a:r>
                      <a:r>
                        <a:rPr kumimoji="0" lang="ru-RU" sz="16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EEEB74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вместе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EEB74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EEEB74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5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A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Основная линия поведения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DA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EEEB74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Репродуктивность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EEB74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усвоении учебного материала. Подчинение требованиям руководства.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EEEB74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EEEB74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Творчество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EEB74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Не подтягивание ученика к заранее известным стандартам, а координирование своих ожиданий и требований с задачей максимального развития личности.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EEEB74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27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A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Способ общения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DA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EEB74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Доминирование </a:t>
                      </a:r>
                      <a:r>
                        <a:rPr kumimoji="0" lang="ru-RU" sz="16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EEEB74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авторитарного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EEB74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стиля взаимодействия. Наставление требованиям, запреты, оценивание.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EEEB74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EEEB74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Демократический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EEB74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стиль взаимодействия. Учет реальных способностей и возможностей. Понимание, сотрудничество, принятие личности другого.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EEEB74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1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A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DA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EEB74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Преобладание </a:t>
                      </a:r>
                      <a:r>
                        <a:rPr kumimoji="0" lang="ru-RU" sz="16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EEEB74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пассивности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EEB74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над активностью. Исполнительность. Отсутствие творчества. Репродуктивность в работе. Разрушенная мотивация обучения, взаимное отчуждение ученика и педагога. Невротизм.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EEEB74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EEB74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Личностное </a:t>
                      </a:r>
                      <a:r>
                        <a:rPr kumimoji="0" lang="ru-RU" sz="16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EEEB74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развитие творчества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EEB74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Свобода мышления и воли ученика от страха перед неудачей – возможность реализации потенциальных способностей. Ученик – полноценный, сотрудничающий партнер. Коммуникабельность педагога, интерес к своей профессии и воспитанникам.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EEEB74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48" name="Rectangle 44"/>
          <p:cNvSpPr>
            <a:spLocks noChangeArrowheads="1"/>
          </p:cNvSpPr>
          <p:nvPr/>
        </p:nvSpPr>
        <p:spPr bwMode="auto">
          <a:xfrm>
            <a:off x="0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28749" name="Rectangle 45"/>
          <p:cNvSpPr>
            <a:spLocks noChangeArrowheads="1"/>
          </p:cNvSpPr>
          <p:nvPr/>
        </p:nvSpPr>
        <p:spPr bwMode="auto">
          <a:xfrm>
            <a:off x="0" y="1247775"/>
            <a:ext cx="282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kumimoji="0" lang="ru-RU" sz="1400" b="1" i="1">
                <a:latin typeface="Arial" charset="0"/>
                <a:cs typeface="Times New Roman" pitchFamily="18" charset="0"/>
              </a:rPr>
              <a:t>  </a:t>
            </a:r>
            <a:endParaRPr kumimoji="0" lang="ru-RU">
              <a:latin typeface="Arial" charset="0"/>
            </a:endParaRPr>
          </a:p>
        </p:txBody>
      </p:sp>
      <p:sp>
        <p:nvSpPr>
          <p:cNvPr id="328750" name="Rectangle 46"/>
          <p:cNvSpPr>
            <a:spLocks noChangeArrowheads="1"/>
          </p:cNvSpPr>
          <p:nvPr/>
        </p:nvSpPr>
        <p:spPr bwMode="auto">
          <a:xfrm>
            <a:off x="0" y="1924050"/>
            <a:ext cx="282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kumimoji="0" lang="ru-RU" sz="1400" b="1" i="1">
                <a:latin typeface="Arial" charset="0"/>
                <a:cs typeface="Times New Roman" pitchFamily="18" charset="0"/>
              </a:rPr>
              <a:t>  </a:t>
            </a:r>
            <a:endParaRPr kumimoji="0" lang="ru-RU">
              <a:latin typeface="Arial" charset="0"/>
            </a:endParaRPr>
          </a:p>
        </p:txBody>
      </p:sp>
      <p:sp>
        <p:nvSpPr>
          <p:cNvPr id="328751" name="Rectangle 47"/>
          <p:cNvSpPr>
            <a:spLocks noChangeArrowheads="1"/>
          </p:cNvSpPr>
          <p:nvPr/>
        </p:nvSpPr>
        <p:spPr bwMode="auto">
          <a:xfrm>
            <a:off x="0" y="2600325"/>
            <a:ext cx="282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kumimoji="0" lang="ru-RU" sz="1400" b="1" i="1">
                <a:latin typeface="Arial" charset="0"/>
                <a:cs typeface="Times New Roman" pitchFamily="18" charset="0"/>
              </a:rPr>
              <a:t>  </a:t>
            </a:r>
            <a:endParaRPr kumimoji="0" lang="ru-RU">
              <a:latin typeface="Arial" charset="0"/>
            </a:endParaRPr>
          </a:p>
        </p:txBody>
      </p:sp>
      <p:sp>
        <p:nvSpPr>
          <p:cNvPr id="328752" name="Rectangle 48"/>
          <p:cNvSpPr>
            <a:spLocks noChangeArrowheads="1"/>
          </p:cNvSpPr>
          <p:nvPr/>
        </p:nvSpPr>
        <p:spPr bwMode="auto">
          <a:xfrm>
            <a:off x="0" y="3276600"/>
            <a:ext cx="2333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kumimoji="0" lang="ru-RU" sz="1400" b="1" i="1">
                <a:latin typeface="Arial" charset="0"/>
                <a:cs typeface="Times New Roman" pitchFamily="18" charset="0"/>
              </a:rPr>
              <a:t> </a:t>
            </a:r>
            <a:endParaRPr kumimoji="0" lang="ru-RU">
              <a:latin typeface="Arial" charset="0"/>
            </a:endParaRPr>
          </a:p>
        </p:txBody>
      </p:sp>
      <p:sp>
        <p:nvSpPr>
          <p:cNvPr id="328753" name="Rectangle 49"/>
          <p:cNvSpPr>
            <a:spLocks noChangeArrowheads="1"/>
          </p:cNvSpPr>
          <p:nvPr/>
        </p:nvSpPr>
        <p:spPr bwMode="auto">
          <a:xfrm>
            <a:off x="0" y="3952875"/>
            <a:ext cx="2333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kumimoji="0" lang="ru-RU" sz="1400" b="1" i="1">
                <a:latin typeface="Arial" charset="0"/>
                <a:cs typeface="Times New Roman" pitchFamily="18" charset="0"/>
              </a:rPr>
              <a:t> </a:t>
            </a:r>
            <a:endParaRPr kumimoji="0" lang="ru-RU">
              <a:latin typeface="Arial" charset="0"/>
            </a:endParaRPr>
          </a:p>
        </p:txBody>
      </p:sp>
      <p:sp>
        <p:nvSpPr>
          <p:cNvPr id="328754" name="Rectangle 50"/>
          <p:cNvSpPr>
            <a:spLocks noChangeArrowheads="1"/>
          </p:cNvSpPr>
          <p:nvPr/>
        </p:nvSpPr>
        <p:spPr bwMode="auto">
          <a:xfrm>
            <a:off x="0" y="4629150"/>
            <a:ext cx="2333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kumimoji="0" lang="ru-RU" sz="1400" b="1" i="1">
                <a:latin typeface="Arial" charset="0"/>
                <a:cs typeface="Times New Roman" pitchFamily="18" charset="0"/>
              </a:rPr>
              <a:t> </a:t>
            </a:r>
            <a:endParaRPr kumimoji="0" lang="ru-RU">
              <a:latin typeface="Arial" charset="0"/>
            </a:endParaRPr>
          </a:p>
        </p:txBody>
      </p:sp>
      <p:sp>
        <p:nvSpPr>
          <p:cNvPr id="328755" name="Rectangle 51"/>
          <p:cNvSpPr>
            <a:spLocks noChangeArrowheads="1"/>
          </p:cNvSpPr>
          <p:nvPr/>
        </p:nvSpPr>
        <p:spPr bwMode="auto">
          <a:xfrm>
            <a:off x="0" y="5305425"/>
            <a:ext cx="2333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kumimoji="0" lang="ru-RU" sz="1400" b="1" i="1">
                <a:latin typeface="Arial" charset="0"/>
                <a:cs typeface="Times New Roman" pitchFamily="18" charset="0"/>
              </a:rPr>
              <a:t> </a:t>
            </a:r>
            <a:endParaRPr kumimoji="0" lang="ru-RU">
              <a:latin typeface="Arial" charset="0"/>
            </a:endParaRPr>
          </a:p>
        </p:txBody>
      </p:sp>
      <p:sp>
        <p:nvSpPr>
          <p:cNvPr id="328758" name="Text Box 54"/>
          <p:cNvSpPr txBox="1">
            <a:spLocks noChangeArrowheads="1"/>
          </p:cNvSpPr>
          <p:nvPr/>
        </p:nvSpPr>
        <p:spPr bwMode="auto">
          <a:xfrm>
            <a:off x="2484438" y="260350"/>
            <a:ext cx="590391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/>
              <a:t>Актуальность проводимого эксперимента</a:t>
            </a:r>
          </a:p>
        </p:txBody>
      </p:sp>
      <p:sp>
        <p:nvSpPr>
          <p:cNvPr id="328759" name="Text Box 55"/>
          <p:cNvSpPr txBox="1">
            <a:spLocks noChangeArrowheads="1"/>
          </p:cNvSpPr>
          <p:nvPr/>
        </p:nvSpPr>
        <p:spPr bwMode="auto">
          <a:xfrm>
            <a:off x="468313" y="2205038"/>
            <a:ext cx="8351837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/>
              <a:t>– создание условий для самостоятельной работы учащихся при решении практических ситуаций и выполнении разнообразных творческих и аналитических заданий, способствующих усилению мотивации изучения экономики и стимулированию активной самостоятельной познавательной деятельности учащихся, развитию их интеллектуальных и творческих способностей.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8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8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28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758" grpId="0"/>
      <p:bldP spid="32875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12" name="Rectangle 8"/>
          <p:cNvSpPr>
            <a:spLocks noGrp="1" noChangeArrowheads="1"/>
          </p:cNvSpPr>
          <p:nvPr>
            <p:ph type="title"/>
          </p:nvPr>
        </p:nvSpPr>
        <p:spPr>
          <a:xfrm>
            <a:off x="1979613" y="260350"/>
            <a:ext cx="6767512" cy="1368425"/>
          </a:xfrm>
        </p:spPr>
        <p:txBody>
          <a:bodyPr/>
          <a:lstStyle/>
          <a:p>
            <a:pPr algn="ctr"/>
            <a:r>
              <a:rPr lang="ru-RU" sz="4000" b="1"/>
              <a:t>Объект исследования.</a:t>
            </a:r>
          </a:p>
        </p:txBody>
      </p:sp>
      <p:sp>
        <p:nvSpPr>
          <p:cNvPr id="316417" name="Text Box 2049"/>
          <p:cNvSpPr txBox="1">
            <a:spLocks noChangeArrowheads="1"/>
          </p:cNvSpPr>
          <p:nvPr/>
        </p:nvSpPr>
        <p:spPr bwMode="auto">
          <a:xfrm>
            <a:off x="179388" y="1844675"/>
            <a:ext cx="4608512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0" lang="ru-RU" sz="2800" b="1"/>
              <a:t> - активная самостоятельная учебная деятельность школьников на уроках экономики в рамках проекта «Сообщество» и в обычных классах средней общеобразовательной школы</a:t>
            </a:r>
            <a:r>
              <a:rPr kumimoji="0" lang="ru-RU" sz="2800"/>
              <a:t> </a:t>
            </a:r>
          </a:p>
        </p:txBody>
      </p:sp>
      <p:pic>
        <p:nvPicPr>
          <p:cNvPr id="316420" name="Picture 2052" descr="C:\Documents and Settings\User\Мои документы\Мои рисунки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852936"/>
            <a:ext cx="4253215" cy="352839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39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39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6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6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83" name="Rectangle 15"/>
          <p:cNvSpPr>
            <a:spLocks noGrp="1" noChangeArrowheads="1"/>
          </p:cNvSpPr>
          <p:nvPr>
            <p:ph type="title" sz="quarter"/>
          </p:nvPr>
        </p:nvSpPr>
        <p:spPr>
          <a:xfrm>
            <a:off x="1905000" y="44450"/>
            <a:ext cx="7086600" cy="1112838"/>
          </a:xfrm>
        </p:spPr>
        <p:txBody>
          <a:bodyPr/>
          <a:lstStyle/>
          <a:p>
            <a:pPr algn="ctr"/>
            <a:r>
              <a:rPr lang="ru-RU" sz="3200"/>
              <a:t> </a:t>
            </a:r>
            <a:r>
              <a:rPr lang="ru-RU" sz="4000" b="1"/>
              <a:t>Цель исследования.</a:t>
            </a:r>
          </a:p>
        </p:txBody>
      </p:sp>
      <p:sp>
        <p:nvSpPr>
          <p:cNvPr id="317465" name="Text Box 1049"/>
          <p:cNvSpPr txBox="1">
            <a:spLocks noChangeArrowheads="1"/>
          </p:cNvSpPr>
          <p:nvPr/>
        </p:nvSpPr>
        <p:spPr bwMode="auto">
          <a:xfrm>
            <a:off x="179388" y="1773238"/>
            <a:ext cx="4608512" cy="393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/>
              <a:t>-</a:t>
            </a:r>
            <a:r>
              <a:rPr lang="ru-RU" sz="2800" b="1"/>
              <a:t> обобщение и систематиза ция накопленного опыта для подготовки самостоятельной и творческой личности учащихся, овладевших способами решения учебных проблем в новых условиях</a:t>
            </a:r>
            <a:r>
              <a:rPr lang="ru-RU" sz="2800"/>
              <a:t> </a:t>
            </a:r>
          </a:p>
        </p:txBody>
      </p:sp>
      <p:pic>
        <p:nvPicPr>
          <p:cNvPr id="317468" name="Picture 1052" descr="C:\Documents and Settings\User\Мои документы\Мои рисунки\Рисуно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996952"/>
            <a:ext cx="4339768" cy="36004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5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5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51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5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17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83" grpId="0"/>
      <p:bldP spid="31746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228600"/>
            <a:ext cx="7086600" cy="1039813"/>
          </a:xfrm>
        </p:spPr>
        <p:txBody>
          <a:bodyPr/>
          <a:lstStyle/>
          <a:p>
            <a:pPr algn="ctr"/>
            <a:r>
              <a:rPr lang="ru-RU" sz="4000" b="1"/>
              <a:t>Задачи исследования</a:t>
            </a:r>
          </a:p>
        </p:txBody>
      </p:sp>
      <p:sp>
        <p:nvSpPr>
          <p:cNvPr id="346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516562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800"/>
              <a:t>Проанализировать контингент школьников, участвующих в эксперименте и создать психолого-педагогический портрет класса.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800"/>
              <a:t>Разработать сценарий урока в классе, участвующем в эксперименте и алгоритм взаимодействия учителя и учащихся при разрешении нестандартных ситуаций.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800"/>
              <a:t>Разработать сценарий урока в общеобразовательном классе с применением элементов личностно – ориентированного подхода.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800"/>
              <a:t>Раскрыть развиваемые качества личности учащихся при использовании методов личностно – ориентированного подхода в обучении.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800"/>
              <a:t>Проанализировать результаты учебных занятий, выявив положительные стороны и недостатки.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6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6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6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6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6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6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6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6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6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6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6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6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6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6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6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6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6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6114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228600"/>
            <a:ext cx="7086600" cy="1112838"/>
          </a:xfrm>
        </p:spPr>
        <p:txBody>
          <a:bodyPr/>
          <a:lstStyle/>
          <a:p>
            <a:pPr algn="ctr"/>
            <a:r>
              <a:rPr lang="ru-RU" sz="4000" b="1"/>
              <a:t>Апробация</a:t>
            </a:r>
          </a:p>
        </p:txBody>
      </p:sp>
      <p:sp>
        <p:nvSpPr>
          <p:cNvPr id="347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52413" y="1412875"/>
            <a:ext cx="5508626" cy="446405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	Апробация метода личностно – ориентированного подхода к обучению осуществлялась 9 лет в рамках класса, который являлся экспериментальной площадкой в эксперимен-  те «Сообщество». </a:t>
            </a:r>
          </a:p>
        </p:txBody>
      </p:sp>
      <p:pic>
        <p:nvPicPr>
          <p:cNvPr id="347142" name="Picture 6" descr="C:\Documents and Settings\User\Мои документы\Мои рисунки\Рисунок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212976"/>
            <a:ext cx="4176464" cy="3438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7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7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47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7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47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7138" grpId="1"/>
      <p:bldP spid="34713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228600"/>
            <a:ext cx="7086600" cy="1112838"/>
          </a:xfrm>
        </p:spPr>
        <p:txBody>
          <a:bodyPr/>
          <a:lstStyle/>
          <a:p>
            <a:pPr algn="ctr"/>
            <a:r>
              <a:rPr lang="ru-RU" b="1"/>
              <a:t>Назначение эксперимента</a:t>
            </a:r>
          </a:p>
        </p:txBody>
      </p:sp>
      <p:sp>
        <p:nvSpPr>
          <p:cNvPr id="348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1988" y="1557338"/>
            <a:ext cx="7772400" cy="5300662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/>
              <a:t>– </a:t>
            </a:r>
            <a:r>
              <a:rPr lang="ru-RU"/>
              <a:t>привить учащимся вкус к работе, приобщить их к самостоятельной творческо–поисковой деятельности по разрешению заданных учителем или самостоятельно выявленных теоретических и социально – значимых экономических проблем, сформировать способности принимать экономически грамотные решения и нести ответственность за них, выступая то в роли лидера, то в роли исполнителя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48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8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48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8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62" grpId="0"/>
      <p:bldP spid="34816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212" name="Rectangle 28"/>
          <p:cNvSpPr>
            <a:spLocks noGrp="1" noChangeArrowheads="1"/>
          </p:cNvSpPr>
          <p:nvPr>
            <p:ph type="title"/>
          </p:nvPr>
        </p:nvSpPr>
        <p:spPr>
          <a:xfrm>
            <a:off x="1547813" y="260350"/>
            <a:ext cx="7561262" cy="692150"/>
          </a:xfrm>
        </p:spPr>
        <p:txBody>
          <a:bodyPr/>
          <a:lstStyle/>
          <a:p>
            <a:pPr algn="ctr"/>
            <a:r>
              <a:rPr lang="ru-RU" sz="3200" b="1">
                <a:solidFill>
                  <a:srgbClr val="FFFFE7"/>
                </a:solidFill>
              </a:rPr>
              <a:t>Личностно – ориентированный подход</a:t>
            </a:r>
            <a:r>
              <a:rPr lang="ru-RU"/>
              <a:t> </a:t>
            </a:r>
          </a:p>
        </p:txBody>
      </p:sp>
      <p:sp>
        <p:nvSpPr>
          <p:cNvPr id="276488" name="Rectangle 8"/>
          <p:cNvSpPr>
            <a:spLocks noChangeArrowheads="1"/>
          </p:cNvSpPr>
          <p:nvPr/>
        </p:nvSpPr>
        <p:spPr bwMode="auto">
          <a:xfrm>
            <a:off x="0" y="23764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7203" name="Text Box 1027"/>
          <p:cNvSpPr txBox="1">
            <a:spLocks noChangeArrowheads="1"/>
          </p:cNvSpPr>
          <p:nvPr/>
        </p:nvSpPr>
        <p:spPr bwMode="auto">
          <a:xfrm>
            <a:off x="0" y="2052638"/>
            <a:ext cx="3348038" cy="4545012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kumimoji="0" lang="ru-RU" sz="2800" b="1">
                <a:solidFill>
                  <a:srgbClr val="C01604"/>
                </a:solidFill>
              </a:rPr>
              <a:t>Основные понятия</a:t>
            </a:r>
          </a:p>
          <a:p>
            <a:r>
              <a:rPr kumimoji="0" lang="ru-RU" sz="2400" b="1">
                <a:solidFill>
                  <a:srgbClr val="020570"/>
                </a:solidFill>
              </a:rPr>
              <a:t>Индивидуальность</a:t>
            </a:r>
          </a:p>
          <a:p>
            <a:r>
              <a:rPr kumimoji="0" lang="ru-RU" sz="2400" b="1">
                <a:solidFill>
                  <a:srgbClr val="020570"/>
                </a:solidFill>
              </a:rPr>
              <a:t>Личность</a:t>
            </a:r>
          </a:p>
          <a:p>
            <a:r>
              <a:rPr kumimoji="0" lang="ru-RU" sz="2400" b="1">
                <a:solidFill>
                  <a:srgbClr val="020570"/>
                </a:solidFill>
              </a:rPr>
              <a:t>Самоактуализированная личность</a:t>
            </a:r>
          </a:p>
          <a:p>
            <a:r>
              <a:rPr kumimoji="0" lang="ru-RU" sz="2400" b="1">
                <a:solidFill>
                  <a:srgbClr val="020570"/>
                </a:solidFill>
              </a:rPr>
              <a:t>Самовыражение</a:t>
            </a:r>
          </a:p>
          <a:p>
            <a:r>
              <a:rPr kumimoji="0" lang="ru-RU" sz="2400" b="1">
                <a:solidFill>
                  <a:srgbClr val="020570"/>
                </a:solidFill>
              </a:rPr>
              <a:t>Субъект</a:t>
            </a:r>
          </a:p>
          <a:p>
            <a:r>
              <a:rPr kumimoji="0" lang="ru-RU" sz="2400" b="1">
                <a:solidFill>
                  <a:srgbClr val="020570"/>
                </a:solidFill>
              </a:rPr>
              <a:t>Субъектность</a:t>
            </a:r>
          </a:p>
          <a:p>
            <a:r>
              <a:rPr kumimoji="0" lang="ru-RU" sz="2400" b="1">
                <a:solidFill>
                  <a:srgbClr val="020570"/>
                </a:solidFill>
              </a:rPr>
              <a:t>Я – концепция</a:t>
            </a:r>
          </a:p>
          <a:p>
            <a:r>
              <a:rPr kumimoji="0" lang="ru-RU" sz="2400" b="1">
                <a:solidFill>
                  <a:srgbClr val="020570"/>
                </a:solidFill>
              </a:rPr>
              <a:t>Выбор</a:t>
            </a:r>
          </a:p>
          <a:p>
            <a:r>
              <a:rPr kumimoji="0" lang="ru-RU" sz="2400" b="1">
                <a:solidFill>
                  <a:srgbClr val="020570"/>
                </a:solidFill>
              </a:rPr>
              <a:t>Педагогическая поддержка</a:t>
            </a:r>
          </a:p>
        </p:txBody>
      </p:sp>
      <p:sp>
        <p:nvSpPr>
          <p:cNvPr id="307204" name="Text Box 1028"/>
          <p:cNvSpPr txBox="1">
            <a:spLocks noChangeArrowheads="1"/>
          </p:cNvSpPr>
          <p:nvPr/>
        </p:nvSpPr>
        <p:spPr bwMode="auto">
          <a:xfrm>
            <a:off x="6459538" y="2060575"/>
            <a:ext cx="2684462" cy="3449638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kumimoji="0" lang="ru-RU" sz="2800" b="1">
                <a:solidFill>
                  <a:srgbClr val="C01604"/>
                </a:solidFill>
              </a:rPr>
              <a:t>Методы</a:t>
            </a:r>
          </a:p>
          <a:p>
            <a:r>
              <a:rPr kumimoji="0" lang="ru-RU" sz="2400" b="1">
                <a:solidFill>
                  <a:srgbClr val="020570"/>
                </a:solidFill>
              </a:rPr>
              <a:t>Диалога</a:t>
            </a:r>
          </a:p>
          <a:p>
            <a:r>
              <a:rPr kumimoji="0" lang="ru-RU" sz="2400" b="1">
                <a:solidFill>
                  <a:srgbClr val="020570"/>
                </a:solidFill>
              </a:rPr>
              <a:t>Игровые</a:t>
            </a:r>
          </a:p>
          <a:p>
            <a:r>
              <a:rPr kumimoji="0" lang="ru-RU" sz="2400" b="1">
                <a:solidFill>
                  <a:srgbClr val="020570"/>
                </a:solidFill>
              </a:rPr>
              <a:t>Рефлексивные</a:t>
            </a:r>
          </a:p>
          <a:p>
            <a:r>
              <a:rPr kumimoji="0" lang="ru-RU" sz="2400" b="1">
                <a:solidFill>
                  <a:srgbClr val="020570"/>
                </a:solidFill>
              </a:rPr>
              <a:t>Педагогической поддержки</a:t>
            </a:r>
          </a:p>
          <a:p>
            <a:r>
              <a:rPr kumimoji="0" lang="ru-RU" sz="2400" b="1">
                <a:solidFill>
                  <a:srgbClr val="020570"/>
                </a:solidFill>
              </a:rPr>
              <a:t>Создания ситуации выбора и успеха </a:t>
            </a:r>
          </a:p>
        </p:txBody>
      </p:sp>
      <p:sp>
        <p:nvSpPr>
          <p:cNvPr id="307205" name="Text Box 1029"/>
          <p:cNvSpPr txBox="1">
            <a:spLocks noChangeArrowheads="1"/>
          </p:cNvSpPr>
          <p:nvPr/>
        </p:nvSpPr>
        <p:spPr bwMode="auto">
          <a:xfrm>
            <a:off x="3419475" y="2060575"/>
            <a:ext cx="2878138" cy="3449638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kumimoji="0" lang="ru-RU" sz="2800" b="1">
                <a:solidFill>
                  <a:srgbClr val="C01604"/>
                </a:solidFill>
              </a:rPr>
              <a:t>Принципы</a:t>
            </a:r>
          </a:p>
          <a:p>
            <a:r>
              <a:rPr kumimoji="0" lang="ru-RU" sz="2400" b="1">
                <a:solidFill>
                  <a:srgbClr val="48358F"/>
                </a:solidFill>
              </a:rPr>
              <a:t>Самоактуализации</a:t>
            </a:r>
          </a:p>
          <a:p>
            <a:r>
              <a:rPr kumimoji="0" lang="ru-RU" sz="2400" b="1">
                <a:solidFill>
                  <a:srgbClr val="48358F"/>
                </a:solidFill>
              </a:rPr>
              <a:t>Индивидуальности</a:t>
            </a:r>
          </a:p>
          <a:p>
            <a:r>
              <a:rPr kumimoji="0" lang="ru-RU" sz="2400" b="1">
                <a:solidFill>
                  <a:srgbClr val="48358F"/>
                </a:solidFill>
              </a:rPr>
              <a:t>Субъектности</a:t>
            </a:r>
          </a:p>
          <a:p>
            <a:r>
              <a:rPr kumimoji="0" lang="ru-RU" sz="2400" b="1">
                <a:solidFill>
                  <a:srgbClr val="48358F"/>
                </a:solidFill>
              </a:rPr>
              <a:t>Выбора</a:t>
            </a:r>
          </a:p>
          <a:p>
            <a:r>
              <a:rPr kumimoji="0" lang="ru-RU" sz="2400" b="1">
                <a:solidFill>
                  <a:srgbClr val="48358F"/>
                </a:solidFill>
              </a:rPr>
              <a:t>Творчества и успеха</a:t>
            </a:r>
          </a:p>
          <a:p>
            <a:r>
              <a:rPr kumimoji="0" lang="ru-RU" sz="2400" b="1">
                <a:solidFill>
                  <a:srgbClr val="48358F"/>
                </a:solidFill>
              </a:rPr>
              <a:t>Доверия и поддеожки</a:t>
            </a:r>
          </a:p>
        </p:txBody>
      </p:sp>
      <p:sp>
        <p:nvSpPr>
          <p:cNvPr id="307209" name="Freeform 1033"/>
          <p:cNvSpPr>
            <a:spLocks/>
          </p:cNvSpPr>
          <p:nvPr/>
        </p:nvSpPr>
        <p:spPr bwMode="auto">
          <a:xfrm>
            <a:off x="1692275" y="908050"/>
            <a:ext cx="3024188" cy="1081088"/>
          </a:xfrm>
          <a:custGeom>
            <a:avLst/>
            <a:gdLst/>
            <a:ahLst/>
            <a:cxnLst>
              <a:cxn ang="0">
                <a:pos x="727" y="0"/>
              </a:cxn>
              <a:cxn ang="0">
                <a:pos x="0" y="634"/>
              </a:cxn>
            </a:cxnLst>
            <a:rect l="0" t="0" r="r" b="b"/>
            <a:pathLst>
              <a:path w="727" h="634">
                <a:moveTo>
                  <a:pt x="727" y="0"/>
                </a:moveTo>
                <a:lnTo>
                  <a:pt x="0" y="63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7212" name="Line 1036"/>
          <p:cNvSpPr>
            <a:spLocks noChangeShapeType="1"/>
          </p:cNvSpPr>
          <p:nvPr/>
        </p:nvSpPr>
        <p:spPr bwMode="auto">
          <a:xfrm>
            <a:off x="4716463" y="908050"/>
            <a:ext cx="3095625" cy="1081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7213" name="Line 1037"/>
          <p:cNvSpPr>
            <a:spLocks noChangeShapeType="1"/>
          </p:cNvSpPr>
          <p:nvPr/>
        </p:nvSpPr>
        <p:spPr bwMode="auto">
          <a:xfrm>
            <a:off x="4716463" y="908050"/>
            <a:ext cx="142875" cy="1081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03" grpId="0" animBg="1"/>
      <p:bldP spid="307204" grpId="0" animBg="1"/>
      <p:bldP spid="307205" grpId="0" animBg="1"/>
    </p:bldLst>
  </p:timing>
</p:sld>
</file>

<file path=ppt/theme/theme1.xml><?xml version="1.0" encoding="utf-8"?>
<a:theme xmlns:a="http://schemas.openxmlformats.org/drawingml/2006/main" name="Business Plan">
  <a:themeElements>
    <a:clrScheme name="Business Plan 1">
      <a:dk1>
        <a:srgbClr val="000000"/>
      </a:dk1>
      <a:lt1>
        <a:srgbClr val="EAEAEA"/>
      </a:lt1>
      <a:dk2>
        <a:srgbClr val="00763B"/>
      </a:dk2>
      <a:lt2>
        <a:srgbClr val="FFFFCC"/>
      </a:lt2>
      <a:accent1>
        <a:srgbClr val="CC6600"/>
      </a:accent1>
      <a:accent2>
        <a:srgbClr val="FF9900"/>
      </a:accent2>
      <a:accent3>
        <a:srgbClr val="AABDAF"/>
      </a:accent3>
      <a:accent4>
        <a:srgbClr val="C8C8C8"/>
      </a:accent4>
      <a:accent5>
        <a:srgbClr val="E2B8AA"/>
      </a:accent5>
      <a:accent6>
        <a:srgbClr val="E78A00"/>
      </a:accent6>
      <a:hlink>
        <a:srgbClr val="CC3300"/>
      </a:hlink>
      <a:folHlink>
        <a:srgbClr val="71BB96"/>
      </a:folHlink>
    </a:clrScheme>
    <a:fontScheme name="Business Pla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usiness Plan 1">
        <a:dk1>
          <a:srgbClr val="000000"/>
        </a:dk1>
        <a:lt1>
          <a:srgbClr val="EAEAEA"/>
        </a:lt1>
        <a:dk2>
          <a:srgbClr val="00763B"/>
        </a:dk2>
        <a:lt2>
          <a:srgbClr val="FFFFCC"/>
        </a:lt2>
        <a:accent1>
          <a:srgbClr val="CC6600"/>
        </a:accent1>
        <a:accent2>
          <a:srgbClr val="FF9900"/>
        </a:accent2>
        <a:accent3>
          <a:srgbClr val="AABDAF"/>
        </a:accent3>
        <a:accent4>
          <a:srgbClr val="C8C8C8"/>
        </a:accent4>
        <a:accent5>
          <a:srgbClr val="E2B8AA"/>
        </a:accent5>
        <a:accent6>
          <a:srgbClr val="E78A00"/>
        </a:accent6>
        <a:hlink>
          <a:srgbClr val="CC3300"/>
        </a:hlink>
        <a:folHlink>
          <a:srgbClr val="71BB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2">
        <a:dk1>
          <a:srgbClr val="000000"/>
        </a:dk1>
        <a:lt1>
          <a:srgbClr val="FFFFFF"/>
        </a:lt1>
        <a:dk2>
          <a:srgbClr val="006633"/>
        </a:dk2>
        <a:lt2>
          <a:srgbClr val="FFFFFF"/>
        </a:lt2>
        <a:accent1>
          <a:srgbClr val="009999"/>
        </a:accent1>
        <a:accent2>
          <a:srgbClr val="8263A2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755992"/>
        </a:accent6>
        <a:hlink>
          <a:srgbClr val="0665C6"/>
        </a:hlink>
        <a:folHlink>
          <a:srgbClr val="71BB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 Plan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 Plan 4">
        <a:dk1>
          <a:srgbClr val="271A0D"/>
        </a:dk1>
        <a:lt1>
          <a:srgbClr val="EAEAEA"/>
        </a:lt1>
        <a:dk2>
          <a:srgbClr val="996633"/>
        </a:dk2>
        <a:lt2>
          <a:srgbClr val="FFFFCC"/>
        </a:lt2>
        <a:accent1>
          <a:srgbClr val="CC6600"/>
        </a:accent1>
        <a:accent2>
          <a:srgbClr val="FF9900"/>
        </a:accent2>
        <a:accent3>
          <a:srgbClr val="CAB8AD"/>
        </a:accent3>
        <a:accent4>
          <a:srgbClr val="C8C8C8"/>
        </a:accent4>
        <a:accent5>
          <a:srgbClr val="E2B8AA"/>
        </a:accent5>
        <a:accent6>
          <a:srgbClr val="E78A00"/>
        </a:accent6>
        <a:hlink>
          <a:srgbClr val="CC3300"/>
        </a:hlink>
        <a:folHlink>
          <a:srgbClr val="CA956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5">
        <a:dk1>
          <a:srgbClr val="001428"/>
        </a:dk1>
        <a:lt1>
          <a:srgbClr val="DDDDDD"/>
        </a:lt1>
        <a:dk2>
          <a:srgbClr val="336699"/>
        </a:dk2>
        <a:lt2>
          <a:srgbClr val="CCFFCC"/>
        </a:lt2>
        <a:accent1>
          <a:srgbClr val="009999"/>
        </a:accent1>
        <a:accent2>
          <a:srgbClr val="8263A2"/>
        </a:accent2>
        <a:accent3>
          <a:srgbClr val="ADB8CA"/>
        </a:accent3>
        <a:accent4>
          <a:srgbClr val="BDBDBD"/>
        </a:accent4>
        <a:accent5>
          <a:srgbClr val="AACACA"/>
        </a:accent5>
        <a:accent6>
          <a:srgbClr val="755992"/>
        </a:accent6>
        <a:hlink>
          <a:srgbClr val="0665C6"/>
        </a:hlink>
        <a:folHlink>
          <a:srgbClr val="699BC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2062</TotalTime>
  <Words>1048</Words>
  <Application>Microsoft Office PowerPoint</Application>
  <PresentationFormat>Экран (4:3)</PresentationFormat>
  <Paragraphs>139</Paragraphs>
  <Slides>18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Times New Roman</vt:lpstr>
      <vt:lpstr>Wingdings</vt:lpstr>
      <vt:lpstr>Business Plan</vt:lpstr>
      <vt:lpstr>Microsoft Graph Chart</vt:lpstr>
      <vt:lpstr>Творческая работа Личностно – ориентированный подход на уроках экономики (обобщение результатов эксперимента)</vt:lpstr>
      <vt:lpstr>Слайд 2</vt:lpstr>
      <vt:lpstr>Слайд 3</vt:lpstr>
      <vt:lpstr>Объект исследования.</vt:lpstr>
      <vt:lpstr> Цель исследования.</vt:lpstr>
      <vt:lpstr>Задачи исследования</vt:lpstr>
      <vt:lpstr>Апробация</vt:lpstr>
      <vt:lpstr>Назначение эксперимента</vt:lpstr>
      <vt:lpstr>Личностно – ориентированный подход </vt:lpstr>
      <vt:lpstr>Роли учащихся </vt:lpstr>
      <vt:lpstr>Роль учителя </vt:lpstr>
      <vt:lpstr>Работа учащихся в центрах активности</vt:lpstr>
      <vt:lpstr>Сценарий проведения урока «Спрос и предложение на рынке труда. Формирование заработной платы.» в 9а классе</vt:lpstr>
      <vt:lpstr>Урок в 10б  «Рыночное равновесие» </vt:lpstr>
      <vt:lpstr>Слайд 15</vt:lpstr>
      <vt:lpstr>Урок в 10б  «Рыночное равновесие» </vt:lpstr>
      <vt:lpstr>Заключение</vt:lpstr>
      <vt:lpstr>Выводы</vt:lpstr>
    </vt:vector>
  </TitlesOfParts>
  <Company>Family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ВЗРЫВНЫХ ТЕХНОЛОГИЙ В «ФГУП ГОСНИИМАШИНОСТРОЕНИЯ»</dc:title>
  <dc:creator>Яшин</dc:creator>
  <cp:lastModifiedBy>User</cp:lastModifiedBy>
  <cp:revision>46</cp:revision>
  <dcterms:created xsi:type="dcterms:W3CDTF">2004-11-27T20:06:24Z</dcterms:created>
  <dcterms:modified xsi:type="dcterms:W3CDTF">2013-03-02T05:34:11Z</dcterms:modified>
</cp:coreProperties>
</file>