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77" r:id="rId6"/>
    <p:sldId id="268" r:id="rId7"/>
    <p:sldId id="269" r:id="rId8"/>
    <p:sldId id="270" r:id="rId9"/>
    <p:sldId id="279" r:id="rId10"/>
    <p:sldId id="272" r:id="rId11"/>
    <p:sldId id="273" r:id="rId12"/>
    <p:sldId id="274" r:id="rId13"/>
    <p:sldId id="263" r:id="rId14"/>
    <p:sldId id="275" r:id="rId15"/>
    <p:sldId id="261" r:id="rId16"/>
    <p:sldId id="262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CC"/>
    <a:srgbClr val="66FF33"/>
    <a:srgbClr val="99FF66"/>
    <a:srgbClr val="FCDBC0"/>
    <a:srgbClr val="FFCCCC"/>
    <a:srgbClr val="D290F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D8F2-936A-4D50-B8E8-154E80DF1507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C3FD-4DC2-4CF6-A54C-F00BD2218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D8F2-936A-4D50-B8E8-154E80DF1507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C3FD-4DC2-4CF6-A54C-F00BD2218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D8F2-936A-4D50-B8E8-154E80DF1507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C3FD-4DC2-4CF6-A54C-F00BD2218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D8F2-936A-4D50-B8E8-154E80DF1507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C3FD-4DC2-4CF6-A54C-F00BD2218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D8F2-936A-4D50-B8E8-154E80DF1507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C3FD-4DC2-4CF6-A54C-F00BD2218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D8F2-936A-4D50-B8E8-154E80DF1507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C3FD-4DC2-4CF6-A54C-F00BD2218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D8F2-936A-4D50-B8E8-154E80DF1507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C3FD-4DC2-4CF6-A54C-F00BD2218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D8F2-936A-4D50-B8E8-154E80DF1507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C3FD-4DC2-4CF6-A54C-F00BD2218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D8F2-936A-4D50-B8E8-154E80DF1507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C3FD-4DC2-4CF6-A54C-F00BD2218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D8F2-936A-4D50-B8E8-154E80DF1507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C3FD-4DC2-4CF6-A54C-F00BD2218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D8F2-936A-4D50-B8E8-154E80DF1507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C3FD-4DC2-4CF6-A54C-F00BD2218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7D8F2-936A-4D50-B8E8-154E80DF1507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DC3FD-4DC2-4CF6-A54C-F00BD2218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CCC"/>
                </a:solidFill>
              </a:rPr>
              <a:t>Фресковые </a:t>
            </a:r>
            <a:r>
              <a:rPr lang="ru-RU" b="1" i="1" dirty="0" smtClean="0">
                <a:solidFill>
                  <a:srgbClr val="FFCCCC"/>
                </a:solidFill>
              </a:rPr>
              <a:t>росписи</a:t>
            </a:r>
            <a:r>
              <a:rPr lang="ru-RU" b="1" dirty="0" smtClean="0">
                <a:solidFill>
                  <a:srgbClr val="FFCCCC"/>
                </a:solidFill>
              </a:rPr>
              <a:t> на тему Величания Богородицы</a:t>
            </a:r>
            <a:endParaRPr lang="ru-RU" b="1" dirty="0">
              <a:solidFill>
                <a:srgbClr val="FFCCCC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endParaRPr lang="ru-RU" sz="2400" i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algn="r"/>
            <a:endParaRPr lang="ru-RU" sz="2400" i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algn="r"/>
            <a:r>
              <a:rPr lang="ru-RU" sz="24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Презентация выполнена учителем</a:t>
            </a:r>
          </a:p>
          <a:p>
            <a:pPr algn="r"/>
            <a:r>
              <a:rPr lang="ru-RU" sz="24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ГБОУ СОШ № 1138  </a:t>
            </a:r>
            <a:r>
              <a:rPr lang="ru-RU" sz="2400" i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Халиловой</a:t>
            </a:r>
            <a:r>
              <a:rPr lang="ru-RU" sz="24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О.В.</a:t>
            </a:r>
            <a:endParaRPr lang="ru-RU" sz="2400" i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595472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D290F0"/>
                </a:solidFill>
              </a:rPr>
              <a:t>Верхняя зона стен на уровне окон посвящена теме </a:t>
            </a:r>
            <a:r>
              <a:rPr lang="ru-RU" sz="4800" dirty="0" smtClean="0">
                <a:solidFill>
                  <a:srgbClr val="FF0000"/>
                </a:solidFill>
              </a:rPr>
              <a:t>Акафиста </a:t>
            </a:r>
            <a:r>
              <a:rPr lang="ru-RU" sz="4800" dirty="0" smtClean="0">
                <a:solidFill>
                  <a:srgbClr val="D290F0"/>
                </a:solidFill>
              </a:rPr>
              <a:t>- религиозным хвалебным гимнам, славящим Богородицу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D290F0"/>
                </a:solidFill>
              </a:rPr>
              <a:t>Нижняя – Вселенским соборам</a:t>
            </a:r>
            <a:endParaRPr lang="ru-RU" sz="4800" dirty="0" smtClean="0">
              <a:solidFill>
                <a:srgbClr val="FF0000"/>
              </a:solidFill>
            </a:endParaRPr>
          </a:p>
          <a:p>
            <a:pPr algn="ctr"/>
            <a:endParaRPr lang="ru-RU" sz="4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>
                <a:solidFill>
                  <a:srgbClr val="66FF33"/>
                </a:solidFill>
              </a:rPr>
              <a:t>  </a:t>
            </a:r>
            <a:endParaRPr lang="ru-RU" sz="6600" dirty="0" smtClean="0">
              <a:solidFill>
                <a:srgbClr val="66FF33"/>
              </a:solidFill>
            </a:endParaRPr>
          </a:p>
          <a:p>
            <a:pPr algn="ctr">
              <a:buNone/>
            </a:pPr>
            <a:r>
              <a:rPr lang="ru-RU" sz="6600" dirty="0" smtClean="0">
                <a:solidFill>
                  <a:srgbClr val="66FF33"/>
                </a:solidFill>
              </a:rPr>
              <a:t>Западную </a:t>
            </a:r>
            <a:r>
              <a:rPr lang="ru-RU" sz="6600" dirty="0" smtClean="0">
                <a:solidFill>
                  <a:srgbClr val="66FF33"/>
                </a:solidFill>
              </a:rPr>
              <a:t>стену занимает Страшный суд</a:t>
            </a:r>
            <a:endParaRPr lang="ru-RU" sz="6600" dirty="0">
              <a:solidFill>
                <a:srgbClr val="66FF33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5400" dirty="0">
              <a:solidFill>
                <a:srgbClr val="66FF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66FF33"/>
                </a:solidFill>
              </a:rPr>
              <a:t>   </a:t>
            </a:r>
            <a:r>
              <a:rPr lang="ru-RU" sz="4000" dirty="0" smtClean="0">
                <a:solidFill>
                  <a:srgbClr val="66FF33"/>
                </a:solidFill>
              </a:rPr>
              <a:t>Центральную алтарную аспиду украшает изображение Богоматери с младенцем на троне</a:t>
            </a:r>
          </a:p>
          <a:p>
            <a:endParaRPr lang="ru-RU" dirty="0"/>
          </a:p>
        </p:txBody>
      </p:sp>
      <p:pic>
        <p:nvPicPr>
          <p:cNvPr id="4" name="Picture 2" descr="d:\Users\Ольга\Desktop\cd4e5d0284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607464"/>
            <a:ext cx="4676790" cy="3507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CDBC0"/>
                </a:solidFill>
              </a:rPr>
              <a:t>Дионисий </a:t>
            </a:r>
            <a:r>
              <a:rPr lang="ru-RU" dirty="0" err="1" smtClean="0">
                <a:solidFill>
                  <a:srgbClr val="FCDBC0"/>
                </a:solidFill>
              </a:rPr>
              <a:t>Богоматель</a:t>
            </a:r>
            <a:r>
              <a:rPr lang="ru-RU" dirty="0" smtClean="0">
                <a:solidFill>
                  <a:srgbClr val="FCDBC0"/>
                </a:solidFill>
              </a:rPr>
              <a:t> </a:t>
            </a:r>
            <a:r>
              <a:rPr lang="ru-RU" dirty="0" smtClean="0">
                <a:solidFill>
                  <a:srgbClr val="FCDBC0"/>
                </a:solidFill>
              </a:rPr>
              <a:t>с Младенцем на троне (1502) </a:t>
            </a:r>
            <a:r>
              <a:rPr lang="ru-RU" dirty="0" smtClean="0">
                <a:solidFill>
                  <a:srgbClr val="FCDBC0"/>
                </a:solidFill>
              </a:rPr>
              <a:t>Апсида</a:t>
            </a:r>
            <a:r>
              <a:rPr lang="ru-RU" dirty="0" smtClean="0">
                <a:solidFill>
                  <a:srgbClr val="FCDBC0"/>
                </a:solidFill>
              </a:rPr>
              <a:t>. </a:t>
            </a:r>
            <a:endParaRPr lang="ru-RU" dirty="0">
              <a:solidFill>
                <a:srgbClr val="FCDB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Users\Ольга\Desktop\61978277_1280146915_Dionisiy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571612"/>
            <a:ext cx="2928958" cy="4509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Композиция «Рождество Марии»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</a:t>
            </a:r>
            <a:endParaRPr lang="ru-RU" dirty="0"/>
          </a:p>
        </p:txBody>
      </p:sp>
      <p:pic>
        <p:nvPicPr>
          <p:cNvPr id="4" name="Picture 2" descr="d:\Users\Ольга\Desktop\a89ab7f8ca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428736"/>
            <a:ext cx="6238919" cy="46791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Дионисий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Вселенские соборы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5" name="Picture 3" descr="d:\Users\Ольга\Desktop\___20110806_12164358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6685" y="1600200"/>
            <a:ext cx="491062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d:\Users\Ольга\Desktop\c6f2a95cc0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4447" y="1600200"/>
            <a:ext cx="397510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задание: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66FF33"/>
                </a:solidFill>
              </a:rPr>
              <a:t>Найти в городе архитектурные сооружения, построенные в византийском стиле.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Вопросы: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Какие элементы архитектуры и декора свидетельствуют о преемственности русских храмов (иконы, мозаики, фрески, церковная утварь) </a:t>
            </a:r>
          </a:p>
          <a:p>
            <a:r>
              <a:rPr lang="ru-RU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Выделите элементы, напоминающие о влиянии на русскую культуру византийского стиля, в модной одежде, ювелирных украшениях, театральных декорациях, ярмарочных действиях</a:t>
            </a:r>
            <a:endParaRPr lang="ru-RU" sz="28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92882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66FF33"/>
                </a:solidFill>
              </a:rPr>
              <a:t>Живопись Дионисия (1440гг- начало </a:t>
            </a:r>
            <a:r>
              <a:rPr lang="en-US" dirty="0" smtClean="0">
                <a:solidFill>
                  <a:srgbClr val="66FF33"/>
                </a:solidFill>
              </a:rPr>
              <a:t>XVI</a:t>
            </a:r>
            <a:r>
              <a:rPr lang="ru-RU" dirty="0" smtClean="0">
                <a:solidFill>
                  <a:srgbClr val="66FF33"/>
                </a:solidFill>
              </a:rPr>
              <a:t>в)-</a:t>
            </a:r>
            <a:endParaRPr lang="ru-RU" dirty="0">
              <a:solidFill>
                <a:srgbClr val="66FF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FFFF99"/>
                </a:solidFill>
              </a:rPr>
              <a:t>самый прославленный живописец, после Феофана Грека и Андрея Рублева</a:t>
            </a:r>
            <a:endParaRPr lang="ru-RU" sz="4000" dirty="0">
              <a:solidFill>
                <a:srgbClr val="FFFF9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Центральное место в творчестве Дионисия занимает образ Богородицы</a:t>
            </a:r>
          </a:p>
          <a:p>
            <a:r>
              <a:rPr lang="ru-RU" sz="4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Богородица почиталась на Руси, даже больше своего Божественного Сына</a:t>
            </a:r>
          </a:p>
          <a:p>
            <a:r>
              <a:rPr lang="ru-RU" sz="4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Богородица стала символом материнства, заступницей всех обиженных и оскобленных</a:t>
            </a:r>
            <a:endParaRPr lang="ru-RU" sz="4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Именно такое настроение пронизывает грандиозный </a:t>
            </a:r>
            <a:r>
              <a:rPr lang="ru-RU" sz="4000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фресковый </a:t>
            </a:r>
            <a:r>
              <a:rPr lang="ru-RU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цикл</a:t>
            </a:r>
            <a:endParaRPr lang="ru-RU" i="1" dirty="0">
              <a:solidFill>
                <a:schemeClr val="accent2">
                  <a:lumMod val="40000"/>
                  <a:lumOff val="6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FF99"/>
                </a:solidFill>
              </a:rPr>
              <a:t>Который создал Дионисий вместе с сыновьями  </a:t>
            </a:r>
          </a:p>
          <a:p>
            <a:pPr>
              <a:buNone/>
            </a:pPr>
            <a:r>
              <a:rPr lang="ru-RU" dirty="0" smtClean="0">
                <a:solidFill>
                  <a:srgbClr val="FFFF99"/>
                </a:solidFill>
              </a:rPr>
              <a:t>Феодосием и Владимиром</a:t>
            </a:r>
          </a:p>
          <a:p>
            <a:pPr>
              <a:buNone/>
            </a:pPr>
            <a:r>
              <a:rPr lang="ru-RU" i="1" dirty="0" smtClean="0">
                <a:solidFill>
                  <a:srgbClr val="FFFF99"/>
                </a:solidFill>
                <a:latin typeface="Bookman Old Style" pitchFamily="18" charset="0"/>
                <a:cs typeface="BrowalliaUPC" pitchFamily="34" charset="-34"/>
              </a:rPr>
              <a:t>В Рождественском соборе Ферапонтова монастыря </a:t>
            </a:r>
          </a:p>
          <a:p>
            <a:pPr>
              <a:buNone/>
            </a:pPr>
            <a:r>
              <a:rPr lang="ru-RU" dirty="0" smtClean="0">
                <a:solidFill>
                  <a:srgbClr val="FFFF99"/>
                </a:solidFill>
              </a:rPr>
              <a:t>в 1502г.</a:t>
            </a:r>
            <a:endParaRPr lang="ru-RU" dirty="0">
              <a:solidFill>
                <a:srgbClr val="FFFF9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Users\Ольга\Desktop\91182be3b1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109663"/>
            <a:ext cx="6858000" cy="4638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sz="4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Схема сюжета была традиционной для православной стенописи </a:t>
            </a:r>
            <a:r>
              <a:rPr lang="en-US" sz="4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XIV-XVI</a:t>
            </a:r>
            <a:r>
              <a:rPr lang="ru-RU" sz="4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в</a:t>
            </a:r>
          </a:p>
          <a:p>
            <a:endParaRPr lang="ru-RU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 descr="d:\Users\Ольга\Desktop\9fae4cdd54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3643314"/>
            <a:ext cx="4714884" cy="30057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Роспись купола, барабана и парусов храма включает образы </a:t>
            </a:r>
            <a:r>
              <a:rPr lang="ru-RU" sz="44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вседержателя</a:t>
            </a:r>
            <a:r>
              <a:rPr lang="ru-RU" sz="4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, архангелов</a:t>
            </a:r>
            <a:r>
              <a:rPr lang="ru-RU" sz="4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, пророков </a:t>
            </a:r>
            <a:r>
              <a:rPr lang="ru-RU" sz="4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 евангелистов, роспись </a:t>
            </a:r>
            <a:r>
              <a:rPr lang="ru-RU" sz="44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подпружинных</a:t>
            </a:r>
            <a:r>
              <a:rPr lang="ru-RU" sz="4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арок – медальоны с различными святыми</a:t>
            </a:r>
            <a:endParaRPr lang="ru-RU" sz="4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</a:t>
            </a:r>
            <a:r>
              <a:rPr lang="ru-RU" sz="4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Грозное величие и эмоциональная мощь уступили место</a:t>
            </a:r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000" i="1" dirty="0" smtClean="0">
                <a:solidFill>
                  <a:srgbClr val="D290F0"/>
                </a:solidFill>
              </a:rPr>
              <a:t>мягкости, безмятежности, аморфности.</a:t>
            </a:r>
          </a:p>
          <a:p>
            <a:pPr>
              <a:buNone/>
            </a:pPr>
            <a:endParaRPr lang="ru-RU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ctr">
              <a:buNone/>
            </a:pPr>
            <a:r>
              <a:rPr lang="ru-RU" sz="4000" dirty="0" smtClean="0">
                <a:solidFill>
                  <a:srgbClr val="FCDBC0"/>
                </a:solidFill>
                <a:latin typeface="Bookman Old Style" pitchFamily="18" charset="0"/>
              </a:rPr>
              <a:t>Кажется, что в небесной лазури парят – </a:t>
            </a:r>
            <a:r>
              <a:rPr lang="ru-RU" sz="4000" dirty="0" smtClean="0">
                <a:solidFill>
                  <a:srgbClr val="FCDBC0"/>
                </a:solidFill>
                <a:latin typeface="Bookman Old Style" pitchFamily="18" charset="0"/>
              </a:rPr>
              <a:t>то ли </a:t>
            </a:r>
            <a:r>
              <a:rPr lang="ru-RU" sz="4000" dirty="0" smtClean="0">
                <a:solidFill>
                  <a:srgbClr val="FCDBC0"/>
                </a:solidFill>
                <a:latin typeface="Bookman Old Style" pitchFamily="18" charset="0"/>
              </a:rPr>
              <a:t>огромные бабочки, </a:t>
            </a:r>
            <a:r>
              <a:rPr lang="ru-RU" sz="4000" dirty="0" smtClean="0">
                <a:solidFill>
                  <a:srgbClr val="FCDBC0"/>
                </a:solidFill>
                <a:latin typeface="Bookman Old Style" pitchFamily="18" charset="0"/>
              </a:rPr>
              <a:t>то ли </a:t>
            </a:r>
            <a:r>
              <a:rPr lang="ru-RU" sz="4000" dirty="0" smtClean="0">
                <a:solidFill>
                  <a:srgbClr val="FCDBC0"/>
                </a:solidFill>
                <a:latin typeface="Bookman Old Style" pitchFamily="18" charset="0"/>
              </a:rPr>
              <a:t>цветы</a:t>
            </a:r>
            <a:endParaRPr lang="ru-RU" sz="4000" dirty="0">
              <a:solidFill>
                <a:srgbClr val="FCDBC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FFFF66"/>
                </a:solidFill>
              </a:rPr>
              <a:t>Для сводов Дионисий отобрал лишь евангельские сюжеты, связанные с Богородицей, чудесами Христа</a:t>
            </a:r>
            <a:endParaRPr lang="ru-RU" sz="4400" dirty="0">
              <a:solidFill>
                <a:srgbClr val="FFFF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280</Words>
  <Application>Microsoft Office PowerPoint</Application>
  <PresentationFormat>Экран (4:3)</PresentationFormat>
  <Paragraphs>36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Фресковые росписи на тему Величания Богородицы</vt:lpstr>
      <vt:lpstr>Живопись Дионисия (1440гг- начало XVIв)-</vt:lpstr>
      <vt:lpstr>Слайд 3</vt:lpstr>
      <vt:lpstr>Именно такое настроение пронизывает грандиозный фресковый цикл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Дионисий Богоматель с Младенцем на троне (1502) Апсида. </vt:lpstr>
      <vt:lpstr>Композиция «Рождество Марии»</vt:lpstr>
      <vt:lpstr>Дионисий  Вселенские соборы</vt:lpstr>
      <vt:lpstr>Слайд 16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 Халилова</cp:lastModifiedBy>
  <cp:revision>21</cp:revision>
  <dcterms:created xsi:type="dcterms:W3CDTF">2011-11-09T18:27:31Z</dcterms:created>
  <dcterms:modified xsi:type="dcterms:W3CDTF">2013-03-02T07:00:47Z</dcterms:modified>
</cp:coreProperties>
</file>