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  <p:sldMasterId id="2147483671" r:id="rId3"/>
    <p:sldMasterId id="2147483673" r:id="rId4"/>
    <p:sldMasterId id="2147483687" r:id="rId5"/>
    <p:sldMasterId id="2147483689" r:id="rId6"/>
    <p:sldMasterId id="2147484337" r:id="rId7"/>
  </p:sldMasterIdLst>
  <p:notesMasterIdLst>
    <p:notesMasterId r:id="rId30"/>
  </p:notesMasterIdLst>
  <p:handoutMasterIdLst>
    <p:handoutMasterId r:id="rId31"/>
  </p:handoutMasterIdLst>
  <p:sldIdLst>
    <p:sldId id="256" r:id="rId8"/>
    <p:sldId id="280" r:id="rId9"/>
    <p:sldId id="257" r:id="rId10"/>
    <p:sldId id="258" r:id="rId11"/>
    <p:sldId id="279" r:id="rId12"/>
    <p:sldId id="261" r:id="rId13"/>
    <p:sldId id="264" r:id="rId14"/>
    <p:sldId id="259" r:id="rId15"/>
    <p:sldId id="262" r:id="rId16"/>
    <p:sldId id="266" r:id="rId17"/>
    <p:sldId id="274" r:id="rId18"/>
    <p:sldId id="267" r:id="rId19"/>
    <p:sldId id="268" r:id="rId20"/>
    <p:sldId id="269" r:id="rId21"/>
    <p:sldId id="270" r:id="rId22"/>
    <p:sldId id="277" r:id="rId23"/>
    <p:sldId id="278" r:id="rId24"/>
    <p:sldId id="271" r:id="rId25"/>
    <p:sldId id="275" r:id="rId26"/>
    <p:sldId id="272" r:id="rId27"/>
    <p:sldId id="276" r:id="rId28"/>
    <p:sldId id="27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5017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79E23-AA21-4024-813C-11D17CD50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FEAD2-26AC-46FF-84FF-76A8E0462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B7AC7-FC5A-4454-9ECE-458B9A2D9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90D3E-869F-42F7-8201-0D2EC95BF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66872-D9E1-44DF-B99C-D8F2A2719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16663-2632-4034-B831-989166BD1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123E-454B-45C0-9F70-18D768294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F12A-5098-44A9-9816-1A5DAD968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D7894-3E8E-4A60-8F76-029F27CBC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7FD1A-B6CE-4BB9-B66D-324F9868A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19A8E-3232-43EC-9AE4-3F8871331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F7586-10E1-46E4-9CDE-8F162C569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2BD73-F144-4D63-BE22-1AE668EB1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97CB4-C1B6-4AAF-B28A-756E031B3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00914-3514-4927-962E-2C2DD71E9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95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95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FCF81E6-326C-443F-A569-C2BD613A3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ECE24-F52B-4AA2-9D94-EACA43294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A4877-DA40-4485-96DE-F41C2ED21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7A7F0-A81F-491A-B5CA-27CC9FAAB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6203F-8CBA-44D2-9D22-E99D3F826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E5A45-3BA0-460F-8BF1-76701786F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5933-160A-4F7B-B416-A75E840FE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1299-C4B4-45A9-BB4A-3429271E6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86720-4EFD-48A0-A8E3-A3A8B09D5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17604-C8B1-4775-B23A-538587974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EB4B9-89F2-42BC-B342-94A801F5F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6D229-58F0-4CB7-B5DF-D8E646DB1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08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17AA-5AA4-485E-A43D-843AC969F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3EAD9-5158-457C-A240-AC43A7852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7F4E7-C6C4-4CF7-93E3-C8EF41D6B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C8663-89F5-4617-A45F-20089FADC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8C33B-B68B-4763-9F2A-76C949D99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236F4-EED4-4F43-8E56-CF8EEE750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72B75-28D8-4D5B-AB0A-0024AF77B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CBA95-C674-4FFE-AE5E-EA5820F23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B589F-AF46-4CDB-910E-2CA66D350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5E4E0-B6E1-4502-BE36-5AEBABCA1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F1BA-0D8B-4AAE-9FE2-8DE787900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DC470-4D9E-4592-A371-F82D79388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3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87A86-44C1-4263-B428-22343831C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38230-2624-4911-BC14-58853BB6D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E2E8B-5DC2-409D-92B3-0CA8E7402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8B481-8FD0-4C9C-82FA-E7D4506A6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5DF84-AAC1-44F2-B23A-5572207F7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0B889-3684-4802-876A-1BD889CE9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16E41-41ED-406C-B4CB-2DA7D761E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F93F6-7360-4904-B923-B1780D31B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53B4B-4E75-4AE9-AFA7-659965D91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1EC09-9DA7-4075-8B86-E8A950CFF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EE342-873C-4FA7-8D6A-95D481221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D9AB4-7B59-4794-AE95-37C1BBFC5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884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84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D620B-B594-4111-A19C-024AF770B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F2EBB-C164-4B5B-818C-0A16F70E8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540F0-787F-4733-B7C6-98DAA082C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647C9-57BB-4178-915E-D260EB939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A72AC-A2F3-4E17-8FA6-F4B52E46E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4F80C-E4FA-4CBA-90F5-045766E47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B941D-010A-43DC-8045-C9568C8BB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15BDF-655C-4810-86A9-0AFD64560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E9B4C-F741-48F1-928F-CD255E239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5E31A-F713-49D4-AB53-2F2ACE9A9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4A7FC-DC92-4AED-A58F-5E44B9FE0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B796E-616A-4F64-ABFB-13FD32E15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86B89D-F78B-402B-86C8-A28C21E0C9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AB77D2-1DF8-4FF7-8F20-89B18BF257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BFBE03-84D8-4476-B90E-6A5ED2222E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12385-8216-46A8-ABBE-507A5415D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1ADEB9-129F-45AB-A067-1E02B32A6D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74AD58-0F31-4CC0-A8F2-C0706CD204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11B007-9F52-40D6-BD95-20E9624D38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BD20FE-B404-43CF-816D-BD6459AE23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C44CDC-E6B7-463D-A3F1-157A03EF66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1A524E9B-8B42-43EF-B88E-DBFB4C9713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8F44FFA-BC30-4E41-9D3E-F71AB5A48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372E88-426C-4C3C-A5CC-255FB0E593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BD926-1113-4237-91D5-B8B1191F7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AC8A6-895A-44FB-852C-8FD6981ED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9CBBAEE-F36B-473E-812C-8B66C89BF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6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096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097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15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15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098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8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8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098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98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98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161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098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99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513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099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9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13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13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00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136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00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0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0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0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0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0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1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1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01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9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83142737-F3DA-4CE4-B97F-FC85CC710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27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7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7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7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7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7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7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855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E0547D3-7BDF-4B30-AF19-1314B89AA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3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8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8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8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8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8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8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8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8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8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8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8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4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85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85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85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85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85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85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198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98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8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98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45F075AA-6486-4419-B7B3-C66DE385D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4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98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98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98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98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/>
      <p:bldP spid="119815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198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198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198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198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198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162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4345" name="Picture 4" descr="slidemaster_med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2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2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2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338B0A8-6FAA-4F3B-B4F2-768556846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/>
      <p:bldP spid="1628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873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537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873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873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536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74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74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74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74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CC789F08-0A30-41C9-9393-81A7AB3DD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74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8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7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7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7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7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7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7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7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7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7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7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7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00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74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74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74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74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74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74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74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74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74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74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74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9CBBAEE-F36B-473E-812C-8B66C89BF6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41" r:id="rId4"/>
    <p:sldLayoutId id="2147484342" r:id="rId5"/>
    <p:sldLayoutId id="2147484343" r:id="rId6"/>
    <p:sldLayoutId id="2147484344" r:id="rId7"/>
    <p:sldLayoutId id="2147484345" r:id="rId8"/>
    <p:sldLayoutId id="2147484346" r:id="rId9"/>
    <p:sldLayoutId id="2147484347" r:id="rId10"/>
    <p:sldLayoutId id="214748434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400" dirty="0" smtClean="0"/>
              <a:t>Урок алгебры в 8 классе</a:t>
            </a:r>
            <a:r>
              <a:rPr lang="ru-RU" dirty="0" smtClean="0"/>
              <a:t>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b="1" i="1" u="sng" dirty="0" smtClean="0"/>
              <a:t>Автор учебника </a:t>
            </a:r>
          </a:p>
          <a:p>
            <a:pPr eaLnBrk="1" hangingPunct="1"/>
            <a:r>
              <a:rPr lang="ru-RU" sz="2400" b="1" i="1" u="sng" dirty="0" smtClean="0"/>
              <a:t>А.Г. Мордкович.</a:t>
            </a:r>
          </a:p>
          <a:p>
            <a:pPr eaLnBrk="1" hangingPunct="1"/>
            <a:r>
              <a:rPr lang="ru-RU" sz="2400" b="1" i="1" u="sng" dirty="0" smtClean="0"/>
              <a:t>«Просвещение».2011г.</a:t>
            </a:r>
          </a:p>
          <a:p>
            <a:pPr eaLnBrk="1" hangingPunct="1"/>
            <a:endParaRPr lang="ru-RU" b="1" i="1" u="sn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03648" y="5589240"/>
            <a:ext cx="7740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Выполнила: </a:t>
            </a:r>
            <a:r>
              <a:rPr lang="ru-RU" dirty="0" err="1" smtClean="0"/>
              <a:t>Зейтунян</a:t>
            </a:r>
            <a:r>
              <a:rPr lang="ru-RU" dirty="0" smtClean="0"/>
              <a:t> Зинаида Григорьевна.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Учитель: МБОУ РВ(с)ОШ.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ст.Абадзехской 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Проверь себя.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1)</a:t>
            </a:r>
            <a:r>
              <a:rPr lang="ru-RU" smtClean="0"/>
              <a:t> </a:t>
            </a:r>
            <a:r>
              <a:rPr lang="ru-RU" sz="2400" smtClean="0"/>
              <a:t>верный вариант ответа:   </a:t>
            </a:r>
            <a:r>
              <a:rPr lang="ru-RU" b="1" smtClean="0"/>
              <a:t>а)</a:t>
            </a:r>
            <a:r>
              <a:rPr lang="ru-RU" sz="2400" smtClean="0"/>
              <a:t>  </a:t>
            </a:r>
            <a:r>
              <a:rPr lang="en-US" b="1" smtClean="0"/>
              <a:t>x</a:t>
            </a:r>
            <a:r>
              <a:rPr lang="en-US" b="1" smtClean="0">
                <a:cs typeface="Arial" charset="0"/>
              </a:rPr>
              <a:t>²-1+x=0</a:t>
            </a:r>
            <a:r>
              <a:rPr lang="ru-RU" b="1" smtClean="0">
                <a:cs typeface="Arial" charset="0"/>
              </a:rPr>
              <a:t>;</a:t>
            </a:r>
          </a:p>
          <a:p>
            <a:pPr eaLnBrk="1" hangingPunct="1">
              <a:defRPr/>
            </a:pPr>
            <a:r>
              <a:rPr lang="ru-RU" b="1" smtClean="0">
                <a:cs typeface="Arial" charset="0"/>
              </a:rPr>
              <a:t>2) </a:t>
            </a:r>
            <a:r>
              <a:rPr lang="ru-RU" sz="2400" smtClean="0"/>
              <a:t>верный вариант ответа:</a:t>
            </a:r>
            <a:r>
              <a:rPr lang="ru-RU" b="1" smtClean="0">
                <a:cs typeface="Arial" charset="0"/>
              </a:rPr>
              <a:t>   </a:t>
            </a:r>
            <a:r>
              <a:rPr lang="ru-RU" b="1" smtClean="0"/>
              <a:t>б)  -2;</a:t>
            </a:r>
          </a:p>
          <a:p>
            <a:pPr eaLnBrk="1" hangingPunct="1">
              <a:defRPr/>
            </a:pPr>
            <a:r>
              <a:rPr lang="ru-RU" b="1" smtClean="0"/>
              <a:t>3) </a:t>
            </a:r>
            <a:r>
              <a:rPr lang="ru-RU" sz="2400" smtClean="0"/>
              <a:t>верный вариант ответа:   </a:t>
            </a:r>
            <a:r>
              <a:rPr lang="ru-RU" b="1" smtClean="0"/>
              <a:t>б) 6 и -6; </a:t>
            </a:r>
            <a:endParaRPr lang="ru-RU" sz="2400" smtClean="0"/>
          </a:p>
          <a:p>
            <a:pPr eaLnBrk="1" hangingPunct="1">
              <a:defRPr/>
            </a:pPr>
            <a:r>
              <a:rPr lang="ru-RU" b="1" smtClean="0"/>
              <a:t>4)</a:t>
            </a:r>
            <a:r>
              <a:rPr lang="ru-RU" sz="2400" smtClean="0"/>
              <a:t> верный вариант ответа:   </a:t>
            </a:r>
            <a:r>
              <a:rPr lang="ru-RU" b="1" smtClean="0"/>
              <a:t>б) один;</a:t>
            </a:r>
            <a:r>
              <a:rPr lang="ru-RU" sz="2400" b="1" smtClean="0"/>
              <a:t> </a:t>
            </a:r>
            <a:endParaRPr lang="ru-RU" sz="2400" smtClean="0"/>
          </a:p>
          <a:p>
            <a:pPr eaLnBrk="1" hangingPunct="1">
              <a:defRPr/>
            </a:pPr>
            <a:r>
              <a:rPr lang="ru-RU" b="1" smtClean="0"/>
              <a:t>5)</a:t>
            </a:r>
            <a:r>
              <a:rPr lang="ru-RU" sz="2400" smtClean="0"/>
              <a:t> верный вариант ответа:    </a:t>
            </a:r>
            <a:r>
              <a:rPr lang="ru-RU" b="1" smtClean="0"/>
              <a:t>в) -7: 6; </a:t>
            </a:r>
            <a:endParaRPr lang="ru-RU" sz="2400" smtClean="0"/>
          </a:p>
          <a:p>
            <a:pPr eaLnBrk="1" hangingPunct="1">
              <a:defRPr/>
            </a:pPr>
            <a:r>
              <a:rPr lang="ru-RU" b="1" smtClean="0"/>
              <a:t>6)</a:t>
            </a:r>
            <a:r>
              <a:rPr lang="ru-RU" sz="2400" smtClean="0"/>
              <a:t> верный вариант ответа:    </a:t>
            </a:r>
            <a:r>
              <a:rPr lang="ru-RU" b="1" smtClean="0"/>
              <a:t>а) </a:t>
            </a:r>
            <a:r>
              <a:rPr lang="en-US" b="1" smtClean="0">
                <a:cs typeface="Arial" charset="0"/>
              </a:rPr>
              <a:t>±</a:t>
            </a:r>
            <a:r>
              <a:rPr lang="ru-RU" b="1" smtClean="0">
                <a:cs typeface="Arial" charset="0"/>
              </a:rPr>
              <a:t>6;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Физкультминутка.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Упражнения для глаз: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Закрыть глаза, до лёгкого ощущения боли, сжать веки.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 Глядя на стену впереди, выполнить вращения глазами ,мысленно рисуя знак  бесконечности.</a:t>
            </a:r>
            <a:r>
              <a:rPr lang="ru-RU" sz="2000" dirty="0" smtClean="0">
                <a:cs typeface="Arial" charset="0"/>
              </a:rPr>
              <a:t>∞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Зажать  правую руку в кулак так, чтобы большой палец был перпендикулярен потолку и  вытянуть её перед собой.  Двигая рукой влево, вправо, глазами смотреть на  кончик большого пальца руки.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Смотрим вверх, вниз, не двигая головой.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Смотрим влево вправо, не двигая головой.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Вытянули голову вверх, повернули ею влево, вправо, вверх, вниз.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7-8 раз.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Закончили упражнения.</a:t>
            </a:r>
            <a:endParaRPr lang="ru-RU" sz="2000" dirty="0" smtClean="0"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Новые задачи по теме «Квадратные уравнения»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b="1" dirty="0" smtClean="0"/>
              <a:t>1.В чём состоит теорема Виета?</a:t>
            </a:r>
          </a:p>
          <a:p>
            <a:pPr eaLnBrk="1" hangingPunct="1"/>
            <a:r>
              <a:rPr lang="ru-RU" sz="2400" b="1" dirty="0" smtClean="0"/>
              <a:t>Как она читается для приведённого кв.уравнения?</a:t>
            </a:r>
          </a:p>
          <a:p>
            <a:pPr eaLnBrk="1" hangingPunct="1"/>
            <a:r>
              <a:rPr lang="ru-RU" sz="2400" dirty="0" smtClean="0"/>
              <a:t>Один из корней уравнения </a:t>
            </a:r>
            <a:r>
              <a:rPr lang="en-US" sz="2400" dirty="0" smtClean="0"/>
              <a:t>x²</a:t>
            </a:r>
            <a:r>
              <a:rPr lang="ru-RU" sz="2400" dirty="0" smtClean="0"/>
              <a:t>+</a:t>
            </a:r>
            <a:r>
              <a:rPr lang="en-US" sz="2400" dirty="0" smtClean="0"/>
              <a:t> </a:t>
            </a:r>
            <a:r>
              <a:rPr lang="en-US" sz="2400" dirty="0" err="1" smtClean="0"/>
              <a:t>px</a:t>
            </a:r>
            <a:r>
              <a:rPr lang="ru-RU" sz="2400" dirty="0" smtClean="0"/>
              <a:t>-35</a:t>
            </a:r>
            <a:r>
              <a:rPr lang="en-US" sz="2400" dirty="0" smtClean="0"/>
              <a:t>=0</a:t>
            </a:r>
            <a:r>
              <a:rPr lang="ru-RU" sz="2400" dirty="0" smtClean="0"/>
              <a:t> равен 7.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   Найдите другой корень и коэффициент.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Решение: По теореме Виета имеем: </a:t>
            </a:r>
            <a:r>
              <a:rPr lang="en-US" sz="2400" dirty="0" smtClean="0"/>
              <a:t>x</a:t>
            </a:r>
            <a:r>
              <a:rPr lang="en-US" sz="1600" b="1" dirty="0" smtClean="0"/>
              <a:t>1</a:t>
            </a:r>
            <a:r>
              <a:rPr lang="en-US" sz="2400" dirty="0" smtClean="0"/>
              <a:t>•x</a:t>
            </a:r>
            <a:r>
              <a:rPr lang="en-US" sz="1600" b="1" dirty="0" smtClean="0"/>
              <a:t>2</a:t>
            </a:r>
            <a:r>
              <a:rPr lang="en-US" sz="2400" dirty="0" smtClean="0"/>
              <a:t>=</a:t>
            </a:r>
            <a:r>
              <a:rPr lang="ru-RU" sz="2400" dirty="0" smtClean="0"/>
              <a:t>-35,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                                                      </a:t>
            </a:r>
            <a:r>
              <a:rPr lang="en-US" sz="2400" dirty="0" smtClean="0"/>
              <a:t>x</a:t>
            </a:r>
            <a:r>
              <a:rPr lang="ru-RU" sz="1600" b="1" dirty="0" smtClean="0"/>
              <a:t>1</a:t>
            </a:r>
            <a:r>
              <a:rPr lang="ru-RU" sz="2400" dirty="0" smtClean="0"/>
              <a:t>+</a:t>
            </a:r>
            <a:r>
              <a:rPr lang="en-US" sz="2400" dirty="0" smtClean="0"/>
              <a:t>x</a:t>
            </a:r>
            <a:r>
              <a:rPr lang="ru-RU" sz="1600" b="1" dirty="0" smtClean="0"/>
              <a:t>2</a:t>
            </a:r>
            <a:r>
              <a:rPr lang="ru-RU" sz="2400" dirty="0" smtClean="0"/>
              <a:t>=-</a:t>
            </a:r>
            <a:r>
              <a:rPr lang="en-US" sz="2400" dirty="0" smtClean="0"/>
              <a:t>p</a:t>
            </a:r>
            <a:r>
              <a:rPr lang="ru-RU" sz="2400" dirty="0" smtClean="0"/>
              <a:t>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Так как </a:t>
            </a:r>
            <a:r>
              <a:rPr lang="en-US" sz="2400" dirty="0" smtClean="0"/>
              <a:t>x</a:t>
            </a:r>
            <a:r>
              <a:rPr lang="ru-RU" sz="1600" b="1" dirty="0" smtClean="0"/>
              <a:t>1</a:t>
            </a:r>
            <a:r>
              <a:rPr lang="ru-RU" sz="2400" dirty="0" smtClean="0"/>
              <a:t>=7, то 7· </a:t>
            </a:r>
            <a:r>
              <a:rPr lang="en-US" sz="2400" dirty="0" smtClean="0"/>
              <a:t>x</a:t>
            </a:r>
            <a:r>
              <a:rPr lang="ru-RU" sz="1600" b="1" dirty="0" smtClean="0"/>
              <a:t>2</a:t>
            </a:r>
            <a:r>
              <a:rPr lang="ru-RU" sz="2400" dirty="0" smtClean="0"/>
              <a:t>=-35, откуда </a:t>
            </a:r>
            <a:r>
              <a:rPr lang="en-US" sz="2400" dirty="0" smtClean="0"/>
              <a:t>x</a:t>
            </a:r>
            <a:r>
              <a:rPr lang="ru-RU" sz="1600" b="1" dirty="0" smtClean="0"/>
              <a:t>2</a:t>
            </a:r>
            <a:r>
              <a:rPr lang="ru-RU" sz="2400" dirty="0" smtClean="0"/>
              <a:t>=…...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/>
              <a:t>………………………………..Ответ:</a:t>
            </a:r>
            <a:r>
              <a:rPr lang="en-US" sz="2400" dirty="0" smtClean="0"/>
              <a:t>x</a:t>
            </a:r>
            <a:r>
              <a:rPr lang="en-US" sz="1600" b="1" dirty="0" smtClean="0"/>
              <a:t>2</a:t>
            </a:r>
            <a:r>
              <a:rPr lang="en-US" sz="2400" dirty="0" smtClean="0"/>
              <a:t>=</a:t>
            </a:r>
            <a:r>
              <a:rPr lang="ru-RU" sz="2400" dirty="0" smtClean="0"/>
              <a:t>…</a:t>
            </a:r>
            <a:r>
              <a:rPr lang="en-US" sz="2400" dirty="0" smtClean="0"/>
              <a:t>  </a:t>
            </a:r>
            <a:r>
              <a:rPr lang="ru-RU" sz="2400" dirty="0" smtClean="0"/>
              <a:t>, </a:t>
            </a:r>
            <a:r>
              <a:rPr lang="en-US" sz="2400" dirty="0" smtClean="0"/>
              <a:t>q=</a:t>
            </a:r>
            <a:r>
              <a:rPr lang="ru-RU" sz="24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Ещё одна новая задача.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Найдите площадь прямоугольника, длины сторон которого численно равны корням уравнения</a:t>
            </a:r>
            <a:r>
              <a:rPr lang="en-US" sz="2400" dirty="0" smtClean="0"/>
              <a:t>  </a:t>
            </a:r>
            <a:r>
              <a:rPr lang="ru-RU" sz="2400" dirty="0" smtClean="0"/>
              <a:t>2</a:t>
            </a:r>
            <a:r>
              <a:rPr lang="en-US" sz="2400" dirty="0" smtClean="0"/>
              <a:t>x²</a:t>
            </a:r>
            <a:r>
              <a:rPr lang="ru-RU" sz="2400" dirty="0" smtClean="0"/>
              <a:t>-16</a:t>
            </a:r>
            <a:r>
              <a:rPr lang="en-US" sz="2400" dirty="0" smtClean="0"/>
              <a:t>x</a:t>
            </a:r>
            <a:r>
              <a:rPr lang="ru-RU" sz="2400" dirty="0" smtClean="0"/>
              <a:t>+30</a:t>
            </a:r>
            <a:r>
              <a:rPr lang="en-US" sz="2400" dirty="0" smtClean="0"/>
              <a:t>=0</a:t>
            </a:r>
            <a:r>
              <a:rPr lang="ru-RU" sz="2400" dirty="0" smtClean="0"/>
              <a:t>.</a:t>
            </a:r>
          </a:p>
          <a:p>
            <a:pPr eaLnBrk="1" hangingPunct="1"/>
            <a:r>
              <a:rPr lang="ru-RU" sz="2400" dirty="0" smtClean="0"/>
              <a:t>Решите  задачу и выберите верный ответ:</a:t>
            </a:r>
          </a:p>
          <a:p>
            <a:pPr eaLnBrk="1" hangingPunct="1"/>
            <a:r>
              <a:rPr lang="ru-RU" sz="2400" dirty="0" smtClean="0"/>
              <a:t>1) 3;    2) 15;     3) 30;    4)8,5;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Теорема Виета и средняя линия трапеции.</a:t>
            </a:r>
          </a:p>
        </p:txBody>
      </p:sp>
      <p:sp>
        <p:nvSpPr>
          <p:cNvPr id="12288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Найдите длину средней линии трапеции, длины оснований которой численно равны корням уравнения </a:t>
            </a:r>
          </a:p>
          <a:p>
            <a:pPr eaLnBrk="1" hangingPunct="1">
              <a:defRPr/>
            </a:pPr>
            <a:r>
              <a:rPr lang="en-US" dirty="0" smtClean="0"/>
              <a:t>x² - </a:t>
            </a:r>
            <a:r>
              <a:rPr lang="ru-RU" dirty="0" smtClean="0"/>
              <a:t>11</a:t>
            </a:r>
            <a:r>
              <a:rPr lang="en-US" dirty="0" smtClean="0"/>
              <a:t>x </a:t>
            </a:r>
            <a:r>
              <a:rPr lang="ru-RU" dirty="0" smtClean="0"/>
              <a:t>+</a:t>
            </a:r>
            <a:r>
              <a:rPr lang="en-US" dirty="0" smtClean="0"/>
              <a:t> </a:t>
            </a:r>
            <a:r>
              <a:rPr lang="ru-RU" dirty="0" smtClean="0"/>
              <a:t>10</a:t>
            </a:r>
            <a:r>
              <a:rPr lang="en-US" dirty="0" smtClean="0"/>
              <a:t> =0</a:t>
            </a:r>
            <a:r>
              <a:rPr lang="ru-RU" dirty="0" smtClean="0"/>
              <a:t>.</a:t>
            </a:r>
          </a:p>
          <a:p>
            <a:pPr eaLnBrk="1" hangingPunct="1">
              <a:defRPr/>
            </a:pPr>
            <a:r>
              <a:rPr lang="ru-RU" dirty="0" smtClean="0"/>
              <a:t>Варианты ответов:</a:t>
            </a:r>
          </a:p>
          <a:p>
            <a:pPr eaLnBrk="1" hangingPunct="1">
              <a:defRPr/>
            </a:pPr>
            <a:r>
              <a:rPr lang="ru-RU" dirty="0" smtClean="0"/>
              <a:t>1) 1,5√3; 2) 4,5; 3) 11;  4) 5,5;              </a:t>
            </a:r>
          </a:p>
          <a:p>
            <a:pPr eaLnBrk="1" hangingPunct="1">
              <a:defRPr/>
            </a:pPr>
            <a:r>
              <a:rPr lang="ru-RU" dirty="0" smtClean="0"/>
              <a:t>5) 4,5√3.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Уравнение с параметром.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Решите уравнение: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x</a:t>
            </a:r>
            <a:r>
              <a:rPr lang="en-US" sz="2800" dirty="0" smtClean="0">
                <a:cs typeface="Arial" charset="0"/>
              </a:rPr>
              <a:t>²- </a:t>
            </a:r>
            <a:r>
              <a:rPr lang="en-US" sz="2800" b="1" dirty="0" smtClean="0">
                <a:cs typeface="Arial" charset="0"/>
              </a:rPr>
              <a:t>(2p + 1)</a:t>
            </a:r>
            <a:r>
              <a:rPr lang="en-US" sz="2800" dirty="0" smtClean="0">
                <a:cs typeface="Arial" charset="0"/>
              </a:rPr>
              <a:t>x + </a:t>
            </a:r>
            <a:r>
              <a:rPr lang="en-US" sz="2800" b="1" dirty="0" smtClean="0">
                <a:cs typeface="Arial" charset="0"/>
              </a:rPr>
              <a:t>(p² + p -2)</a:t>
            </a:r>
            <a:r>
              <a:rPr lang="en-US" sz="2800" dirty="0" smtClean="0">
                <a:cs typeface="Arial" charset="0"/>
              </a:rPr>
              <a:t> =0</a:t>
            </a:r>
            <a:r>
              <a:rPr lang="ru-RU" sz="2800" dirty="0" smtClean="0">
                <a:cs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cs typeface="Arial" charset="0"/>
              </a:rPr>
              <a:t>Решение:  а=1,  </a:t>
            </a:r>
            <a:r>
              <a:rPr lang="en-US" sz="2800" dirty="0" smtClean="0">
                <a:cs typeface="Arial" charset="0"/>
              </a:rPr>
              <a:t>b</a:t>
            </a:r>
            <a:r>
              <a:rPr lang="ru-RU" sz="2800" dirty="0" smtClean="0">
                <a:cs typeface="Arial" charset="0"/>
              </a:rPr>
              <a:t> = 2</a:t>
            </a:r>
            <a:r>
              <a:rPr lang="en-US" sz="2800" dirty="0" smtClean="0">
                <a:cs typeface="Arial" charset="0"/>
              </a:rPr>
              <a:t>p + 1</a:t>
            </a:r>
            <a:r>
              <a:rPr lang="ru-RU" sz="2800" dirty="0" smtClean="0">
                <a:cs typeface="Arial" charset="0"/>
              </a:rPr>
              <a:t>,  с =</a:t>
            </a:r>
            <a:r>
              <a:rPr lang="en-US" sz="2800" dirty="0" smtClean="0">
                <a:cs typeface="Arial" charset="0"/>
              </a:rPr>
              <a:t> p² + p -2</a:t>
            </a:r>
            <a:r>
              <a:rPr lang="ru-RU" sz="2800" dirty="0" smtClean="0">
                <a:cs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cs typeface="Arial" charset="0"/>
              </a:rPr>
              <a:t>D = b² - 4ac =(2p +1)²</a:t>
            </a:r>
            <a:r>
              <a:rPr lang="ru-RU" sz="2800" dirty="0" smtClean="0">
                <a:cs typeface="Arial" charset="0"/>
              </a:rPr>
              <a:t> </a:t>
            </a:r>
            <a:r>
              <a:rPr lang="en-US" sz="2800" dirty="0" smtClean="0">
                <a:cs typeface="Arial" charset="0"/>
              </a:rPr>
              <a:t>- 4•1•(p² + p -2)=</a:t>
            </a:r>
            <a:r>
              <a:rPr lang="ru-RU" sz="2800" dirty="0" smtClean="0">
                <a:cs typeface="Arial" charset="0"/>
              </a:rPr>
              <a:t>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cs typeface="Arial" charset="0"/>
              </a:rPr>
              <a:t>………………………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cs typeface="Arial" charset="0"/>
              </a:rPr>
              <a:t>X</a:t>
            </a:r>
            <a:r>
              <a:rPr lang="en-US" sz="2800" b="1" dirty="0" smtClean="0">
                <a:cs typeface="Arial" charset="0"/>
              </a:rPr>
              <a:t>1</a:t>
            </a:r>
            <a:r>
              <a:rPr lang="en-US" sz="2800" dirty="0" smtClean="0">
                <a:cs typeface="Arial" charset="0"/>
              </a:rPr>
              <a:t> =</a:t>
            </a:r>
            <a:r>
              <a:rPr lang="ru-RU" sz="2800" dirty="0" smtClean="0">
                <a:cs typeface="Arial" charset="0"/>
              </a:rPr>
              <a:t>….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cs typeface="Arial" charset="0"/>
              </a:rPr>
              <a:t>X</a:t>
            </a:r>
            <a:r>
              <a:rPr lang="en-US" sz="2800" b="1" dirty="0" smtClean="0">
                <a:cs typeface="Arial" charset="0"/>
              </a:rPr>
              <a:t>2 </a:t>
            </a:r>
            <a:r>
              <a:rPr lang="en-US" sz="2800" dirty="0" smtClean="0">
                <a:cs typeface="Arial" charset="0"/>
              </a:rPr>
              <a:t>=</a:t>
            </a:r>
            <a:r>
              <a:rPr lang="ru-RU" sz="2800" dirty="0" smtClean="0">
                <a:cs typeface="Arial" charset="0"/>
              </a:rPr>
              <a:t>….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cs typeface="Arial" charset="0"/>
              </a:rPr>
              <a:t>Ответ: </a:t>
            </a:r>
            <a:r>
              <a:rPr lang="en-US" sz="2800" dirty="0" smtClean="0">
                <a:cs typeface="Arial" charset="0"/>
              </a:rPr>
              <a:t>x</a:t>
            </a:r>
            <a:r>
              <a:rPr lang="en-US" sz="2800" b="1" dirty="0" smtClean="0">
                <a:cs typeface="Arial" charset="0"/>
              </a:rPr>
              <a:t>1</a:t>
            </a:r>
            <a:r>
              <a:rPr lang="en-US" sz="2800" dirty="0" smtClean="0">
                <a:cs typeface="Arial" charset="0"/>
              </a:rPr>
              <a:t>=p +2</a:t>
            </a:r>
            <a:r>
              <a:rPr lang="ru-RU" sz="2800" dirty="0" smtClean="0">
                <a:cs typeface="Arial" charset="0"/>
              </a:rPr>
              <a:t>;  </a:t>
            </a:r>
            <a:r>
              <a:rPr lang="en-US" sz="2800" dirty="0" smtClean="0">
                <a:cs typeface="Arial" charset="0"/>
              </a:rPr>
              <a:t>x</a:t>
            </a:r>
            <a:r>
              <a:rPr lang="en-US" sz="2800" b="1" dirty="0" smtClean="0">
                <a:cs typeface="Arial" charset="0"/>
              </a:rPr>
              <a:t>2</a:t>
            </a:r>
            <a:r>
              <a:rPr lang="en-US" sz="2800" dirty="0" smtClean="0">
                <a:cs typeface="Arial" charset="0"/>
              </a:rPr>
              <a:t> =p -1</a:t>
            </a:r>
            <a:r>
              <a:rPr lang="ru-RU" sz="2800" dirty="0" smtClean="0">
                <a:cs typeface="Arial" charset="0"/>
              </a:rPr>
              <a:t>.</a:t>
            </a:r>
            <a:r>
              <a:rPr lang="en-US" sz="2800" dirty="0" smtClean="0">
                <a:cs typeface="Arial" charset="0"/>
              </a:rPr>
              <a:t> </a:t>
            </a:r>
            <a:r>
              <a:rPr lang="ru-RU" sz="2800" dirty="0" smtClean="0">
                <a:cs typeface="Arial" charset="0"/>
              </a:rPr>
              <a:t> </a:t>
            </a:r>
            <a:endParaRPr lang="en-US" sz="2800" dirty="0" smtClean="0">
              <a:cs typeface="Arial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Решаем самостоятельно. (</a:t>
            </a:r>
            <a:r>
              <a:rPr lang="ru-RU" sz="2400" smtClean="0"/>
              <a:t>индивидуальные задания)</a:t>
            </a:r>
            <a:endParaRPr lang="ru-RU" sz="4000" smtClean="0"/>
          </a:p>
        </p:txBody>
      </p:sp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Вариант1.Найти коэффициенты а, в, с и  дискриминант квадратного уравнения: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3</a:t>
            </a:r>
            <a:r>
              <a:rPr lang="en-US" dirty="0" smtClean="0"/>
              <a:t>x</a:t>
            </a:r>
            <a:r>
              <a:rPr lang="en-US" dirty="0" smtClean="0">
                <a:cs typeface="Arial" charset="0"/>
              </a:rPr>
              <a:t>² −(</a:t>
            </a:r>
            <a:r>
              <a:rPr lang="ru-RU" dirty="0" smtClean="0">
                <a:cs typeface="Arial" charset="0"/>
              </a:rPr>
              <a:t>3</a:t>
            </a:r>
            <a:r>
              <a:rPr lang="en-US" dirty="0" smtClean="0">
                <a:cs typeface="Arial" charset="0"/>
              </a:rPr>
              <a:t>p </a:t>
            </a:r>
            <a:r>
              <a:rPr lang="ru-RU" dirty="0" smtClean="0">
                <a:cs typeface="Arial" charset="0"/>
              </a:rPr>
              <a:t>-1</a:t>
            </a:r>
            <a:r>
              <a:rPr lang="en-US" dirty="0" smtClean="0">
                <a:cs typeface="Arial" charset="0"/>
              </a:rPr>
              <a:t>)x +p =0</a:t>
            </a:r>
            <a:r>
              <a:rPr lang="ru-RU" dirty="0" smtClean="0">
                <a:cs typeface="Arial" charset="0"/>
              </a:rPr>
              <a:t>.</a:t>
            </a:r>
            <a:endParaRPr lang="en-US" dirty="0" smtClean="0">
              <a:cs typeface="Arial" charset="0"/>
            </a:endParaRPr>
          </a:p>
          <a:p>
            <a:pPr eaLnBrk="1" hangingPunct="1">
              <a:defRPr/>
            </a:pPr>
            <a:r>
              <a:rPr lang="ru-RU" dirty="0" smtClean="0"/>
              <a:t>Вариант</a:t>
            </a:r>
            <a:r>
              <a:rPr lang="en-US" dirty="0" smtClean="0"/>
              <a:t>2</a:t>
            </a:r>
            <a:r>
              <a:rPr lang="ru-RU" dirty="0" smtClean="0"/>
              <a:t>. Решить квадратное уравнение: </a:t>
            </a:r>
            <a:r>
              <a:rPr lang="en-US" dirty="0" smtClean="0"/>
              <a:t>x</a:t>
            </a:r>
            <a:r>
              <a:rPr lang="en-US" dirty="0" smtClean="0">
                <a:cs typeface="Arial" charset="0"/>
              </a:rPr>
              <a:t>² −(2p −2)x + p² −2p=0</a:t>
            </a:r>
            <a:r>
              <a:rPr lang="ru-RU" dirty="0" smtClean="0"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ru-RU" dirty="0" smtClean="0"/>
              <a:t> Вариант</a:t>
            </a:r>
            <a:r>
              <a:rPr lang="en-US" dirty="0" smtClean="0"/>
              <a:t>3</a:t>
            </a:r>
            <a:r>
              <a:rPr lang="ru-RU" dirty="0" smtClean="0"/>
              <a:t>.  Решить квадратное уравнение:</a:t>
            </a:r>
            <a:r>
              <a:rPr lang="en-US" dirty="0" smtClean="0"/>
              <a:t>x</a:t>
            </a:r>
            <a:r>
              <a:rPr lang="en-US" dirty="0" smtClean="0">
                <a:cs typeface="Arial" charset="0"/>
              </a:rPr>
              <a:t>² −(1−p)x −2p =2p²</a:t>
            </a:r>
            <a:r>
              <a:rPr lang="ru-RU" dirty="0" smtClean="0">
                <a:cs typeface="Arial" charset="0"/>
              </a:rPr>
              <a:t>.</a:t>
            </a:r>
            <a:endParaRPr lang="en-US" dirty="0" smtClean="0">
              <a:cs typeface="Arial" charset="0"/>
            </a:endParaRPr>
          </a:p>
          <a:p>
            <a:pPr eaLnBrk="1" hangingPunct="1">
              <a:defRPr/>
            </a:pPr>
            <a:endParaRPr lang="en-US" dirty="0" smtClean="0">
              <a:cs typeface="Arial" charset="0"/>
            </a:endParaRPr>
          </a:p>
          <a:p>
            <a:pPr eaLnBrk="1" hangingPunct="1">
              <a:defRPr/>
            </a:pPr>
            <a:endParaRPr lang="en-US" dirty="0" smtClean="0">
              <a:cs typeface="Arial" charset="0"/>
            </a:endParaRPr>
          </a:p>
          <a:p>
            <a:pPr eaLnBrk="1" hangingPunct="1">
              <a:defRPr/>
            </a:pPr>
            <a:endParaRPr lang="en-US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ОТВЕТЫ</a:t>
            </a:r>
            <a:r>
              <a:rPr lang="ru-RU" sz="2800" smtClean="0"/>
              <a:t> к индивидуальным заданиям.</a:t>
            </a:r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Вариант1.</a:t>
            </a:r>
            <a:r>
              <a:rPr lang="en-US" dirty="0" smtClean="0"/>
              <a:t> a=</a:t>
            </a:r>
            <a:r>
              <a:rPr lang="ru-RU" dirty="0" smtClean="0"/>
              <a:t>3,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b=-(</a:t>
            </a:r>
            <a:r>
              <a:rPr lang="ru-RU" dirty="0" smtClean="0"/>
              <a:t>3</a:t>
            </a:r>
            <a:r>
              <a:rPr lang="en-US" dirty="0" smtClean="0"/>
              <a:t>p</a:t>
            </a:r>
            <a:r>
              <a:rPr lang="ru-RU" dirty="0" smtClean="0"/>
              <a:t>-1</a:t>
            </a:r>
            <a:r>
              <a:rPr lang="en-US" dirty="0" smtClean="0"/>
              <a:t>)</a:t>
            </a:r>
            <a:r>
              <a:rPr lang="ru-RU" dirty="0" smtClean="0"/>
              <a:t>, </a:t>
            </a:r>
            <a:r>
              <a:rPr lang="en-US" dirty="0" smtClean="0"/>
              <a:t> c=p</a:t>
            </a:r>
            <a:r>
              <a:rPr lang="ru-RU" dirty="0" smtClean="0"/>
              <a:t>,</a:t>
            </a:r>
            <a:r>
              <a:rPr lang="en-US" dirty="0" smtClean="0"/>
              <a:t>  D=(</a:t>
            </a:r>
            <a:r>
              <a:rPr lang="ru-RU" dirty="0" smtClean="0"/>
              <a:t>3</a:t>
            </a:r>
            <a:r>
              <a:rPr lang="en-US" dirty="0" smtClean="0"/>
              <a:t>p</a:t>
            </a:r>
            <a:r>
              <a:rPr lang="ru-RU" dirty="0" smtClean="0">
                <a:cs typeface="Arial" charset="0"/>
              </a:rPr>
              <a:t>+1</a:t>
            </a:r>
            <a:r>
              <a:rPr lang="en-US" dirty="0" smtClean="0">
                <a:cs typeface="Arial" charset="0"/>
              </a:rPr>
              <a:t>)²</a:t>
            </a:r>
            <a:r>
              <a:rPr lang="ru-RU" dirty="0" smtClean="0">
                <a:cs typeface="Arial" charset="0"/>
              </a:rPr>
              <a:t>.</a:t>
            </a: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r>
              <a:rPr lang="ru-RU" dirty="0" smtClean="0"/>
              <a:t>Вариант2. </a:t>
            </a:r>
            <a:r>
              <a:rPr lang="en-US" dirty="0" smtClean="0"/>
              <a:t>D=4</a:t>
            </a:r>
            <a:r>
              <a:rPr lang="ru-RU" dirty="0" smtClean="0"/>
              <a:t>, </a:t>
            </a:r>
            <a:r>
              <a:rPr lang="en-US" dirty="0" smtClean="0"/>
              <a:t> x</a:t>
            </a:r>
            <a:r>
              <a:rPr lang="en-US" sz="1800" b="1" dirty="0" smtClean="0"/>
              <a:t>1</a:t>
            </a:r>
            <a:r>
              <a:rPr lang="en-US" dirty="0" smtClean="0"/>
              <a:t>=p</a:t>
            </a:r>
            <a:r>
              <a:rPr lang="ru-RU" dirty="0" smtClean="0"/>
              <a:t>,</a:t>
            </a:r>
            <a:r>
              <a:rPr lang="en-US" dirty="0" smtClean="0"/>
              <a:t>   x</a:t>
            </a:r>
            <a:r>
              <a:rPr lang="en-US" sz="1800" b="1" dirty="0" smtClean="0"/>
              <a:t>2</a:t>
            </a:r>
            <a:r>
              <a:rPr lang="en-US" dirty="0" smtClean="0"/>
              <a:t>=p</a:t>
            </a:r>
            <a:r>
              <a:rPr lang="en-US" dirty="0" smtClean="0">
                <a:cs typeface="Arial" charset="0"/>
              </a:rPr>
              <a:t>−2</a:t>
            </a:r>
            <a:r>
              <a:rPr lang="ru-RU" dirty="0" smtClean="0">
                <a:cs typeface="Arial" charset="0"/>
              </a:rPr>
              <a:t>.</a:t>
            </a: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r>
              <a:rPr lang="ru-RU" dirty="0" smtClean="0"/>
              <a:t>Вариант3. </a:t>
            </a:r>
            <a:r>
              <a:rPr lang="en-US" dirty="0" smtClean="0"/>
              <a:t>D=(3p+1)</a:t>
            </a:r>
            <a:r>
              <a:rPr lang="en-US" dirty="0" smtClean="0">
                <a:cs typeface="Arial" charset="0"/>
              </a:rPr>
              <a:t>²</a:t>
            </a:r>
            <a:r>
              <a:rPr lang="ru-RU" dirty="0" smtClean="0">
                <a:cs typeface="Arial" charset="0"/>
              </a:rPr>
              <a:t>, 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/>
              <a:t>x</a:t>
            </a:r>
            <a:r>
              <a:rPr lang="en-US" sz="1800" b="1" dirty="0" smtClean="0"/>
              <a:t>1</a:t>
            </a:r>
            <a:r>
              <a:rPr lang="en-US" dirty="0" smtClean="0"/>
              <a:t>= 1</a:t>
            </a:r>
            <a:r>
              <a:rPr lang="en-US" dirty="0" smtClean="0">
                <a:cs typeface="Arial" charset="0"/>
              </a:rPr>
              <a:t>−p</a:t>
            </a:r>
            <a:r>
              <a:rPr lang="ru-RU" dirty="0" smtClean="0">
                <a:cs typeface="Arial" charset="0"/>
              </a:rPr>
              <a:t>, </a:t>
            </a:r>
            <a:r>
              <a:rPr lang="en-US" dirty="0" smtClean="0"/>
              <a:t>  x</a:t>
            </a:r>
            <a:r>
              <a:rPr lang="en-US" sz="1800" b="1" dirty="0" smtClean="0"/>
              <a:t>2</a:t>
            </a:r>
            <a:r>
              <a:rPr lang="en-US" dirty="0" smtClean="0"/>
              <a:t>=</a:t>
            </a:r>
            <a:r>
              <a:rPr lang="en-US" dirty="0" smtClean="0">
                <a:cs typeface="Arial" charset="0"/>
              </a:rPr>
              <a:t>−2p</a:t>
            </a:r>
            <a:r>
              <a:rPr lang="ru-RU" dirty="0" smtClean="0">
                <a:cs typeface="Arial" charset="0"/>
              </a:rPr>
              <a:t>.</a:t>
            </a: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«Математический десерт»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b="1" dirty="0" smtClean="0"/>
              <a:t>Всероссийской школой математики и физики «Авангард» совместно с газетой «Математика» и журналом «Квант»   в октябре-декабре 2012 года проведена заочная математическая олимпиада  для школьников 8-10-х классов. В заданиях олимпиады содержалось уравнение, которое предлагается вам.</a:t>
            </a:r>
          </a:p>
          <a:p>
            <a:pPr eaLnBrk="1" hangingPunct="1">
              <a:defRPr/>
            </a:pPr>
            <a:r>
              <a:rPr lang="ru-RU" b="1" dirty="0" smtClean="0"/>
              <a:t>Решите уравнение:</a:t>
            </a:r>
            <a:endParaRPr lang="en-US" b="1" dirty="0" smtClean="0"/>
          </a:p>
          <a:p>
            <a:pPr eaLnBrk="1" hangingPunct="1">
              <a:defRPr/>
            </a:pPr>
            <a:r>
              <a:rPr lang="ru-RU" b="1" dirty="0" smtClean="0"/>
              <a:t> (</a:t>
            </a:r>
            <a:r>
              <a:rPr lang="en-US" b="1" dirty="0" smtClean="0"/>
              <a:t>x + 1)(x + 2)(x + 3)(x + 4) = 24</a:t>
            </a:r>
            <a:r>
              <a:rPr lang="ru-RU" b="1" dirty="0" smtClean="0"/>
              <a:t>.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Решение.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(</a:t>
            </a:r>
            <a:r>
              <a:rPr lang="en-US" sz="2400" b="1" dirty="0" smtClean="0"/>
              <a:t>x + 1)(x + 2)(x + 3)(x + 4) = 24</a:t>
            </a:r>
            <a:r>
              <a:rPr lang="ru-RU" sz="2400" b="1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1……       (</a:t>
            </a:r>
            <a:r>
              <a:rPr lang="en-US" sz="2400" b="1" dirty="0" smtClean="0"/>
              <a:t>x + 1)(x + </a:t>
            </a:r>
            <a:r>
              <a:rPr lang="ru-RU" sz="2400" b="1" dirty="0" smtClean="0"/>
              <a:t>4</a:t>
            </a:r>
            <a:r>
              <a:rPr lang="en-US" sz="2400" b="1" dirty="0" smtClean="0"/>
              <a:t>)(x + </a:t>
            </a:r>
            <a:r>
              <a:rPr lang="ru-RU" sz="2400" b="1" dirty="0" smtClean="0"/>
              <a:t>2</a:t>
            </a:r>
            <a:r>
              <a:rPr lang="en-US" sz="2400" b="1" dirty="0" smtClean="0"/>
              <a:t>)(x + </a:t>
            </a:r>
            <a:r>
              <a:rPr lang="ru-RU" sz="2400" b="1" dirty="0" smtClean="0"/>
              <a:t>3</a:t>
            </a:r>
            <a:r>
              <a:rPr lang="en-US" sz="2400" b="1" dirty="0" smtClean="0"/>
              <a:t>) = 24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                 (</a:t>
            </a:r>
            <a:r>
              <a:rPr lang="en-US" sz="2400" b="1" dirty="0" smtClean="0"/>
              <a:t>x² + </a:t>
            </a:r>
            <a:r>
              <a:rPr lang="ru-RU" sz="2400" b="1" dirty="0" smtClean="0"/>
              <a:t>5</a:t>
            </a:r>
            <a:r>
              <a:rPr lang="en-US" sz="2400" b="1" dirty="0" smtClean="0"/>
              <a:t>x + </a:t>
            </a:r>
            <a:r>
              <a:rPr lang="ru-RU" sz="2400" b="1" dirty="0" smtClean="0"/>
              <a:t>4</a:t>
            </a:r>
            <a:r>
              <a:rPr lang="en-US" sz="2400" b="1" dirty="0" smtClean="0"/>
              <a:t>)(x ²+ </a:t>
            </a:r>
            <a:r>
              <a:rPr lang="ru-RU" sz="2400" b="1" dirty="0" smtClean="0"/>
              <a:t>5</a:t>
            </a:r>
            <a:r>
              <a:rPr lang="en-US" sz="2400" b="1" dirty="0" smtClean="0"/>
              <a:t>x + </a:t>
            </a:r>
            <a:r>
              <a:rPr lang="ru-RU" sz="2400" b="1" dirty="0" smtClean="0"/>
              <a:t>6</a:t>
            </a:r>
            <a:r>
              <a:rPr lang="en-US" sz="2400" b="1" dirty="0" smtClean="0"/>
              <a:t>) = 24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2.  …………………………………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(</a:t>
            </a:r>
            <a:r>
              <a:rPr lang="en-US" sz="2400" b="1" dirty="0" smtClean="0"/>
              <a:t>t+4)(t+6)=24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t² +10t +24=24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t² +10t</a:t>
            </a:r>
            <a:r>
              <a:rPr lang="ru-RU" sz="2400" b="1" dirty="0" smtClean="0"/>
              <a:t>=…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t(t+10)=</a:t>
            </a:r>
            <a:r>
              <a:rPr lang="ru-RU" sz="2400" b="1" dirty="0" smtClean="0"/>
              <a:t>…</a:t>
            </a:r>
            <a:r>
              <a:rPr lang="en-US" sz="2400" b="1" dirty="0" smtClean="0"/>
              <a:t>   </a:t>
            </a:r>
            <a:r>
              <a:rPr lang="ru-RU" sz="2400" b="1" dirty="0" smtClean="0"/>
              <a:t>По ……      </a:t>
            </a:r>
            <a:r>
              <a:rPr lang="en-US" sz="2400" b="1" dirty="0" smtClean="0"/>
              <a:t>t1</a:t>
            </a:r>
            <a:r>
              <a:rPr lang="ru-RU" sz="2400" b="1" dirty="0" smtClean="0"/>
              <a:t> </a:t>
            </a:r>
            <a:r>
              <a:rPr lang="en-US" sz="2400" b="1" dirty="0" smtClean="0"/>
              <a:t>=</a:t>
            </a:r>
            <a:r>
              <a:rPr lang="ru-RU" sz="2400" b="1" dirty="0" smtClean="0"/>
              <a:t> </a:t>
            </a:r>
            <a:r>
              <a:rPr lang="en-US" sz="2400" b="1" dirty="0" smtClean="0"/>
              <a:t>0</a:t>
            </a:r>
            <a:r>
              <a:rPr lang="ru-RU" sz="2400" b="1" dirty="0" smtClean="0"/>
              <a:t>,   </a:t>
            </a:r>
            <a:r>
              <a:rPr lang="en-US" sz="2400" b="1" dirty="0" smtClean="0"/>
              <a:t>t2</a:t>
            </a:r>
            <a:r>
              <a:rPr lang="ru-RU" sz="2400" b="1" dirty="0" smtClean="0"/>
              <a:t> </a:t>
            </a:r>
            <a:r>
              <a:rPr lang="en-US" sz="2400" b="1" dirty="0" smtClean="0"/>
              <a:t>=</a:t>
            </a:r>
            <a:r>
              <a:rPr lang="ru-RU" sz="2400" b="1" dirty="0" smtClean="0"/>
              <a:t> </a:t>
            </a:r>
            <a:r>
              <a:rPr lang="en-US" sz="2400" b="1" dirty="0" smtClean="0"/>
              <a:t>-10</a:t>
            </a:r>
            <a:r>
              <a:rPr lang="ru-RU" sz="2400" b="1" dirty="0" smtClean="0"/>
              <a:t>.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3. Вернёмся к ……………….  </a:t>
            </a:r>
            <a:r>
              <a:rPr lang="en-US" sz="2400" b="1" dirty="0" smtClean="0"/>
              <a:t>x</a:t>
            </a:r>
            <a:r>
              <a:rPr lang="ru-RU" sz="2400" b="1" dirty="0" smtClean="0"/>
              <a:t>, получим два уравнения: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x² + </a:t>
            </a:r>
            <a:r>
              <a:rPr lang="ru-RU" sz="2400" b="1" dirty="0" smtClean="0"/>
              <a:t>5</a:t>
            </a:r>
            <a:r>
              <a:rPr lang="en-US" sz="2400" b="1" dirty="0" smtClean="0"/>
              <a:t>x</a:t>
            </a:r>
            <a:r>
              <a:rPr lang="ru-RU" sz="2400" b="1" dirty="0" smtClean="0"/>
              <a:t> =0      и     </a:t>
            </a:r>
            <a:r>
              <a:rPr lang="en-US" sz="2400" b="1" dirty="0" smtClean="0"/>
              <a:t>x² + </a:t>
            </a:r>
            <a:r>
              <a:rPr lang="ru-RU" sz="2400" b="1" dirty="0" smtClean="0"/>
              <a:t>5</a:t>
            </a:r>
            <a:r>
              <a:rPr lang="en-US" sz="2400" b="1" dirty="0" smtClean="0"/>
              <a:t>x</a:t>
            </a:r>
            <a:r>
              <a:rPr lang="ru-RU" sz="2400" b="1" dirty="0" smtClean="0"/>
              <a:t>=-10,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x(x+5)=0             x² + </a:t>
            </a:r>
            <a:r>
              <a:rPr lang="ru-RU" sz="2400" b="1" dirty="0" smtClean="0"/>
              <a:t>5</a:t>
            </a:r>
            <a:r>
              <a:rPr lang="en-US" sz="2400" b="1" dirty="0" smtClean="0"/>
              <a:t>x +</a:t>
            </a:r>
            <a:r>
              <a:rPr lang="ru-RU" sz="2400" b="1" dirty="0" smtClean="0"/>
              <a:t>10</a:t>
            </a:r>
            <a:r>
              <a:rPr lang="en-US" sz="2400" b="1" dirty="0" smtClean="0"/>
              <a:t>=0</a:t>
            </a:r>
            <a:r>
              <a:rPr lang="ru-RU" sz="2400" b="1" dirty="0" smtClean="0"/>
              <a:t>, </a:t>
            </a:r>
            <a:r>
              <a:rPr lang="en-US" sz="2400" b="1" dirty="0" smtClean="0"/>
              <a:t>D=25- 40=-15&lt;0→</a:t>
            </a:r>
            <a:r>
              <a:rPr lang="ru-RU" sz="2400" b="1" dirty="0" smtClean="0"/>
              <a:t>нет корней.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x1 = 0</a:t>
            </a:r>
            <a:r>
              <a:rPr lang="ru-RU" sz="2400" b="1" dirty="0" smtClean="0"/>
              <a:t>, </a:t>
            </a:r>
            <a:r>
              <a:rPr lang="en-US" sz="2400" b="1" dirty="0" smtClean="0"/>
              <a:t> x2</a:t>
            </a:r>
            <a:r>
              <a:rPr lang="ru-RU" sz="2400" b="1" dirty="0" smtClean="0"/>
              <a:t> </a:t>
            </a:r>
            <a:r>
              <a:rPr lang="en-US" sz="2400" b="1" dirty="0" smtClean="0"/>
              <a:t>=- 5</a:t>
            </a:r>
            <a:r>
              <a:rPr lang="ru-RU" sz="2400" b="1" dirty="0" smtClean="0"/>
              <a:t>.                  Ответ: </a:t>
            </a:r>
            <a:r>
              <a:rPr lang="en-US" sz="2400" b="1" dirty="0" smtClean="0"/>
              <a:t>x1 = 0</a:t>
            </a:r>
            <a:r>
              <a:rPr lang="ru-RU" sz="2400" b="1" dirty="0" smtClean="0"/>
              <a:t>, </a:t>
            </a:r>
            <a:r>
              <a:rPr lang="en-US" sz="2400" b="1" dirty="0" smtClean="0"/>
              <a:t> x2</a:t>
            </a:r>
            <a:r>
              <a:rPr lang="ru-RU" sz="2400" b="1" dirty="0" smtClean="0"/>
              <a:t> </a:t>
            </a:r>
            <a:r>
              <a:rPr lang="en-US" sz="2400" b="1" dirty="0" smtClean="0"/>
              <a:t>=- 5</a:t>
            </a:r>
            <a:r>
              <a:rPr lang="ru-RU" sz="2400" b="1" dirty="0" smtClean="0"/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6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400" smtClean="0"/>
              <a:t>Тема урока. Решение квадратных уравнений</a:t>
            </a:r>
            <a:r>
              <a:rPr lang="ru-RU" smtClean="0"/>
              <a:t>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Старайся дать уму как можно больше пищи…</a:t>
            </a:r>
          </a:p>
          <a:p>
            <a:pPr eaLnBrk="1" hangingPunct="1"/>
            <a:r>
              <a:rPr lang="ru-RU" smtClean="0"/>
              <a:t>       </a:t>
            </a:r>
            <a:r>
              <a:rPr lang="ru-RU" b="1" i="1" u="sng" smtClean="0"/>
              <a:t>М. В. Ломоносов.</a:t>
            </a:r>
          </a:p>
          <a:p>
            <a:pPr eaLnBrk="1" hangingPunct="1"/>
            <a:endParaRPr lang="ru-RU" b="1" i="1" u="sng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Итоги урока.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Итак, что нового мы узнали на уроке?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-</a:t>
            </a:r>
            <a:r>
              <a:rPr lang="ru-RU" sz="1800" smtClean="0"/>
              <a:t>о решении кв. уравнений способом замены переменной.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-о решении кв. уравнений с параметром.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 научились решать кв. уравнения используя следующие свойства  коэффициентов</a:t>
            </a:r>
            <a:r>
              <a:rPr lang="ru-RU" sz="2000" smtClean="0"/>
              <a:t>:</a:t>
            </a:r>
            <a:endParaRPr lang="ru-RU" sz="1200" smtClean="0"/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Если </a:t>
            </a:r>
            <a:r>
              <a:rPr lang="en-US" sz="1600" b="1" smtClean="0"/>
              <a:t>a + b + c=0</a:t>
            </a:r>
            <a:r>
              <a:rPr lang="ru-RU" sz="1600" b="1" smtClean="0"/>
              <a:t>, то корнями кв. уравнения являются числа </a:t>
            </a:r>
            <a:r>
              <a:rPr lang="en-US" sz="1600" b="1" smtClean="0"/>
              <a:t>X</a:t>
            </a:r>
            <a:r>
              <a:rPr lang="en-US" sz="1200" b="1" smtClean="0"/>
              <a:t>1</a:t>
            </a:r>
            <a:r>
              <a:rPr lang="en-US" sz="1600" b="1" smtClean="0"/>
              <a:t>=1 </a:t>
            </a:r>
            <a:r>
              <a:rPr lang="ru-RU" sz="1600" b="1" smtClean="0"/>
              <a:t>и</a:t>
            </a:r>
            <a:r>
              <a:rPr lang="en-US" sz="1600" b="1" smtClean="0"/>
              <a:t> X</a:t>
            </a:r>
            <a:r>
              <a:rPr lang="ru-RU" sz="1200" b="1" smtClean="0"/>
              <a:t>2</a:t>
            </a:r>
            <a:r>
              <a:rPr lang="ru-RU" sz="1600" b="1" smtClean="0"/>
              <a:t> = </a:t>
            </a:r>
            <a:r>
              <a:rPr lang="en-US" sz="1600" b="1" smtClean="0"/>
              <a:t>c/a</a:t>
            </a:r>
            <a:endParaRPr lang="ru-RU" sz="1600" b="1" smtClean="0"/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Если </a:t>
            </a:r>
            <a:r>
              <a:rPr lang="en-US" sz="1600" b="1" smtClean="0"/>
              <a:t>a </a:t>
            </a:r>
            <a:r>
              <a:rPr lang="ru-RU" sz="1600" b="1" smtClean="0"/>
              <a:t>-</a:t>
            </a:r>
            <a:r>
              <a:rPr lang="en-US" sz="1600" b="1" smtClean="0"/>
              <a:t> b + c=0</a:t>
            </a:r>
            <a:r>
              <a:rPr lang="ru-RU" sz="1600" b="1" smtClean="0"/>
              <a:t>, то корнями кв. уравнения являются числа </a:t>
            </a:r>
            <a:r>
              <a:rPr lang="en-US" sz="1600" b="1" smtClean="0"/>
              <a:t>X</a:t>
            </a:r>
            <a:r>
              <a:rPr lang="en-US" sz="1200" b="1" smtClean="0"/>
              <a:t>1</a:t>
            </a:r>
            <a:r>
              <a:rPr lang="en-US" sz="1600" b="1" smtClean="0"/>
              <a:t>=</a:t>
            </a:r>
            <a:r>
              <a:rPr lang="ru-RU" sz="1600" b="1" smtClean="0"/>
              <a:t>-</a:t>
            </a:r>
            <a:r>
              <a:rPr lang="en-US" sz="1600" b="1" smtClean="0"/>
              <a:t>1 </a:t>
            </a:r>
            <a:r>
              <a:rPr lang="ru-RU" sz="1600" b="1" smtClean="0"/>
              <a:t>и</a:t>
            </a:r>
            <a:r>
              <a:rPr lang="en-US" sz="1600" b="1" smtClean="0"/>
              <a:t> X</a:t>
            </a:r>
            <a:r>
              <a:rPr lang="ru-RU" sz="1200" b="1" smtClean="0"/>
              <a:t>2</a:t>
            </a:r>
            <a:r>
              <a:rPr lang="ru-RU" sz="1600" b="1" smtClean="0"/>
              <a:t>= -</a:t>
            </a:r>
            <a:r>
              <a:rPr lang="en-US" sz="1600" b="1" smtClean="0"/>
              <a:t>c/a</a:t>
            </a:r>
            <a:r>
              <a:rPr lang="ru-RU" sz="1600" b="1" smtClean="0"/>
              <a:t>.</a:t>
            </a:r>
            <a:endParaRPr lang="en-US" sz="1600" b="1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-</a:t>
            </a:r>
            <a:r>
              <a:rPr lang="ru-RU" sz="1800" smtClean="0"/>
              <a:t>рассмотрели примеры высшей степени сложности из материалов ЕГЭ для 9-х классов.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-на последующих уроках мы сформулируем алгоритм подхода к решению квадратного уравнения.</a:t>
            </a:r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  <a:p>
            <a:pPr eaLnBrk="1" hangingPunct="1">
              <a:lnSpc>
                <a:spcPct val="80000"/>
              </a:lnSpc>
            </a:pPr>
            <a:endParaRPr lang="ru-RU" sz="1600" b="1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Что было наиболее понятным? Что понравилось? </a:t>
            </a:r>
            <a:br>
              <a:rPr lang="ru-RU" sz="3200" smtClean="0"/>
            </a:br>
            <a:r>
              <a:rPr lang="ru-RU" sz="3200" smtClean="0"/>
              <a:t>А что показалось трудным?</a:t>
            </a:r>
            <a:r>
              <a:rPr lang="ru-RU" sz="4000" smtClean="0"/>
              <a:t>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Самостоятельная работа (тест).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Решение уравнений с помощью теоремы Виета.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Решение уравнений с помощью замены переменной.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Решение уравнений с параметром.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Решение кв. уравнений по свойствам коэффициентов.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Индивидуальная работа.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«Математический десерт».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1. Решить уравнения:</a:t>
            </a:r>
          </a:p>
          <a:p>
            <a:pPr eaLnBrk="1" hangingPunct="1"/>
            <a:r>
              <a:rPr lang="ru-RU" dirty="0" smtClean="0"/>
              <a:t>1вариант:    (</a:t>
            </a:r>
            <a:r>
              <a:rPr lang="en-US" dirty="0" smtClean="0"/>
              <a:t>x-2)(x-1)(x+2)(x+3)=60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2вариант:     х(</a:t>
            </a:r>
            <a:r>
              <a:rPr lang="en-US" dirty="0" smtClean="0"/>
              <a:t>x +1)(x +2)(x+3)=120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№816(а, б), №820(в), </a:t>
            </a:r>
          </a:p>
          <a:p>
            <a:pPr eaLnBrk="1" hangingPunct="1"/>
            <a:r>
              <a:rPr lang="ru-RU" dirty="0" smtClean="0"/>
              <a:t>Индивидуально : составить уравнение аналогичное первому или второму.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       Цели урока: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Развивать математическую речь, мышление и память;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Расширить знания по данной теме, рассмотрев новые способы решения квадратных уравнений;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Углубить знания, путём рассмотрения нестандартных задач.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Воспитывать в себе умения аккуратно выполнять записи на доске и в тетрадях.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Этапы  урока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Проверка домашнего задания;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Повторение пройденного материала;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Самостоятельная работа(тест);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Закрепление и углубление знаний: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а) знакомство с новыми задачами;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б) индивидуальная работа;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в) «математический десерт»;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 Подведение итогов урока.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Проверка домашнего задания.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чём состояла задача, которую вы получили на дом?</a:t>
            </a:r>
          </a:p>
          <a:p>
            <a:pPr eaLnBrk="1" hangingPunct="1"/>
            <a:r>
              <a:rPr lang="ru-RU" smtClean="0"/>
              <a:t>Записать, составленные вами уравнения, на доске.</a:t>
            </a:r>
          </a:p>
          <a:p>
            <a:pPr eaLnBrk="1" hangingPunct="1"/>
            <a:r>
              <a:rPr lang="ru-RU" smtClean="0"/>
              <a:t>Сообщение о Франсуа Виете.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Повторение пройденного материала.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Каков общий вид имеет квадратное уравнение?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а) ах</a:t>
            </a:r>
            <a:r>
              <a:rPr lang="en-US" sz="2000" smtClean="0"/>
              <a:t>²</a:t>
            </a:r>
            <a:r>
              <a:rPr lang="ru-RU" sz="2000" smtClean="0"/>
              <a:t> + с = 0;    б) ах</a:t>
            </a:r>
            <a:r>
              <a:rPr lang="en-US" sz="2000" smtClean="0"/>
              <a:t>²</a:t>
            </a:r>
            <a:r>
              <a:rPr lang="ru-RU" sz="2000" smtClean="0"/>
              <a:t>+</a:t>
            </a:r>
            <a:r>
              <a:rPr lang="en-US" sz="2000" smtClean="0"/>
              <a:t>b</a:t>
            </a:r>
            <a:r>
              <a:rPr lang="ru-RU" sz="2000" smtClean="0"/>
              <a:t>х+с=0;    в) х</a:t>
            </a:r>
            <a:r>
              <a:rPr lang="en-US" sz="2000" smtClean="0"/>
              <a:t>²</a:t>
            </a:r>
            <a:r>
              <a:rPr lang="ru-RU" sz="2000" smtClean="0"/>
              <a:t>+</a:t>
            </a:r>
            <a:r>
              <a:rPr lang="en-US" sz="2000" smtClean="0"/>
              <a:t>b</a:t>
            </a:r>
            <a:r>
              <a:rPr lang="ru-RU" sz="2000" smtClean="0"/>
              <a:t>х+с=0.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Какое уравнение называется </a:t>
            </a:r>
            <a:r>
              <a:rPr lang="ru-RU" sz="2000" u="sng" smtClean="0"/>
              <a:t>неполным?,</a:t>
            </a:r>
            <a:r>
              <a:rPr lang="ru-RU" sz="2000" smtClean="0"/>
              <a:t>  а какое </a:t>
            </a:r>
            <a:r>
              <a:rPr lang="ru-RU" sz="2000" u="sng" smtClean="0"/>
              <a:t>приведённым?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Сколько корней может иметь кв. уравнение?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От чего зависит количество корней кв. уравнения?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Что такое дискриминант кв. уравнения?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Чему равен  дискриминант кв. уравнения?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Формулы корней кв. уравнения?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А как выглядит формула корней кв. уравнения в случае </a:t>
            </a:r>
            <a:r>
              <a:rPr lang="en-US" sz="2000" smtClean="0"/>
              <a:t>D=0</a:t>
            </a:r>
            <a:r>
              <a:rPr lang="ru-RU" sz="2000" smtClean="0"/>
              <a:t>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● Целесообразно ли при решении  неполного кв. уравнения применять формулы корней кв. уравнения?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  1) </a:t>
            </a:r>
            <a:r>
              <a:rPr lang="en-US" sz="2000" smtClean="0"/>
              <a:t>D=b²-4ac </a:t>
            </a:r>
            <a:r>
              <a:rPr lang="ru-RU" sz="2000" smtClean="0"/>
              <a:t>;    2) </a:t>
            </a:r>
            <a:r>
              <a:rPr lang="en-US" sz="2000" smtClean="0"/>
              <a:t>X</a:t>
            </a:r>
            <a:r>
              <a:rPr lang="ru-RU" sz="2000" smtClean="0"/>
              <a:t> </a:t>
            </a:r>
            <a:r>
              <a:rPr lang="en-US" sz="1400" b="1" smtClean="0"/>
              <a:t>1</a:t>
            </a:r>
            <a:r>
              <a:rPr lang="ru-RU" sz="1400" b="1" smtClean="0"/>
              <a:t>.2</a:t>
            </a:r>
            <a:r>
              <a:rPr lang="ru-RU" sz="2000" smtClean="0"/>
              <a:t>=</a:t>
            </a:r>
            <a:r>
              <a:rPr lang="en-US" sz="2000" smtClean="0"/>
              <a:t> </a:t>
            </a:r>
            <a:r>
              <a:rPr lang="ru-RU" sz="2000" smtClean="0"/>
              <a:t>-</a:t>
            </a:r>
            <a:r>
              <a:rPr lang="en-US" sz="2000" smtClean="0"/>
              <a:t> b ±√D/2a</a:t>
            </a:r>
            <a:r>
              <a:rPr lang="ru-RU" sz="2000" smtClean="0"/>
              <a:t> ;    3) </a:t>
            </a:r>
            <a:r>
              <a:rPr lang="en-US" sz="2000" smtClean="0"/>
              <a:t>X</a:t>
            </a:r>
            <a:r>
              <a:rPr lang="ru-RU" sz="2000" smtClean="0"/>
              <a:t> </a:t>
            </a:r>
            <a:r>
              <a:rPr lang="en-US" sz="1400" b="1" smtClean="0"/>
              <a:t>1</a:t>
            </a:r>
            <a:r>
              <a:rPr lang="ru-RU" sz="1400" b="1" smtClean="0"/>
              <a:t>,</a:t>
            </a:r>
            <a:r>
              <a:rPr lang="en-US" sz="1400" b="1" smtClean="0"/>
              <a:t>2</a:t>
            </a:r>
            <a:r>
              <a:rPr lang="ru-RU" sz="2000" smtClean="0"/>
              <a:t>= - </a:t>
            </a:r>
            <a:r>
              <a:rPr lang="en-US" sz="2000" smtClean="0"/>
              <a:t>b/2a </a:t>
            </a:r>
            <a:r>
              <a:rPr lang="ru-RU" sz="2000" smtClean="0"/>
              <a:t>.</a:t>
            </a:r>
            <a:endParaRPr lang="en-US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 </a:t>
            </a:r>
            <a:endParaRPr lang="en-US" sz="200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</a:t>
            </a:r>
            <a:r>
              <a:rPr lang="ru-RU" b="1" i="1" smtClean="0"/>
              <a:t>РЕШИТЕ УСТНО: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52600"/>
            <a:ext cx="8100194" cy="477274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</a:t>
            </a:r>
            <a:r>
              <a:rPr lang="ru-RU" dirty="0" smtClean="0"/>
              <a:t>). </a:t>
            </a:r>
            <a:r>
              <a:rPr lang="en-US" dirty="0" smtClean="0"/>
              <a:t>x²=</a:t>
            </a:r>
            <a:r>
              <a:rPr lang="ru-RU" dirty="0" smtClean="0"/>
              <a:t>1,                </a:t>
            </a:r>
            <a:r>
              <a:rPr lang="ru-RU" sz="2000" dirty="0" smtClean="0"/>
              <a:t>6</a:t>
            </a:r>
            <a:r>
              <a:rPr lang="ru-RU" dirty="0" smtClean="0"/>
              <a:t>). </a:t>
            </a:r>
            <a:r>
              <a:rPr lang="en-US" dirty="0" smtClean="0"/>
              <a:t>x²+</a:t>
            </a:r>
            <a:r>
              <a:rPr lang="ru-RU" dirty="0" smtClean="0"/>
              <a:t>5</a:t>
            </a:r>
            <a:r>
              <a:rPr lang="en-US" dirty="0" smtClean="0"/>
              <a:t>x-</a:t>
            </a:r>
            <a:r>
              <a:rPr lang="ru-RU" dirty="0" smtClean="0"/>
              <a:t>6</a:t>
            </a:r>
            <a:r>
              <a:rPr lang="en-US" dirty="0" smtClean="0"/>
              <a:t>=0</a:t>
            </a: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</a:t>
            </a:r>
            <a:r>
              <a:rPr lang="ru-RU" dirty="0" smtClean="0"/>
              <a:t>). </a:t>
            </a:r>
            <a:r>
              <a:rPr lang="en-US" dirty="0" smtClean="0"/>
              <a:t>4</a:t>
            </a:r>
            <a:r>
              <a:rPr lang="ru-RU" dirty="0" err="1" smtClean="0"/>
              <a:t>х</a:t>
            </a:r>
            <a:r>
              <a:rPr lang="en-US" dirty="0" smtClean="0"/>
              <a:t>²=</a:t>
            </a:r>
            <a:r>
              <a:rPr lang="ru-RU" dirty="0" smtClean="0"/>
              <a:t>0,             ).  </a:t>
            </a:r>
            <a:r>
              <a:rPr lang="en-US" dirty="0" smtClean="0"/>
              <a:t>x²</a:t>
            </a:r>
            <a:r>
              <a:rPr lang="ru-RU" dirty="0" smtClean="0"/>
              <a:t>-8</a:t>
            </a:r>
            <a:r>
              <a:rPr lang="en-US" dirty="0" smtClean="0"/>
              <a:t>x</a:t>
            </a:r>
            <a:r>
              <a:rPr lang="ru-RU" dirty="0" smtClean="0"/>
              <a:t>-9</a:t>
            </a:r>
            <a:r>
              <a:rPr lang="en-US" dirty="0" smtClean="0"/>
              <a:t>=0</a:t>
            </a:r>
            <a:r>
              <a:rPr lang="ru-RU" dirty="0" smtClean="0"/>
              <a:t>,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). 3</a:t>
            </a:r>
            <a:r>
              <a:rPr lang="en-US" dirty="0" smtClean="0"/>
              <a:t>x²</a:t>
            </a:r>
            <a:r>
              <a:rPr lang="ru-RU" dirty="0" smtClean="0"/>
              <a:t>-</a:t>
            </a:r>
            <a:r>
              <a:rPr lang="en-US" dirty="0" smtClean="0"/>
              <a:t>12=</a:t>
            </a:r>
            <a:r>
              <a:rPr lang="ru-RU" dirty="0" smtClean="0"/>
              <a:t>0,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). 8</a:t>
            </a:r>
            <a:r>
              <a:rPr lang="en-US" dirty="0" smtClean="0"/>
              <a:t>x²</a:t>
            </a:r>
            <a:r>
              <a:rPr lang="ru-RU" dirty="0" smtClean="0"/>
              <a:t>+4</a:t>
            </a:r>
            <a:r>
              <a:rPr lang="en-US" dirty="0" smtClean="0"/>
              <a:t>x=0</a:t>
            </a:r>
            <a:r>
              <a:rPr lang="ru-RU" dirty="0" smtClean="0"/>
              <a:t>,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). </a:t>
            </a:r>
            <a:r>
              <a:rPr lang="en-US" dirty="0" smtClean="0"/>
              <a:t>x²</a:t>
            </a:r>
            <a:r>
              <a:rPr lang="ru-RU" dirty="0" smtClean="0"/>
              <a:t>+5</a:t>
            </a:r>
            <a:r>
              <a:rPr lang="en-US" dirty="0" smtClean="0"/>
              <a:t>=0</a:t>
            </a:r>
            <a:r>
              <a:rPr lang="ru-RU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i="1" u="sng" dirty="0" smtClean="0"/>
              <a:t>ОТВЕТЫ</a:t>
            </a:r>
            <a:r>
              <a:rPr lang="ru-RU" dirty="0" smtClean="0"/>
              <a:t>:   </a:t>
            </a:r>
            <a:r>
              <a:rPr lang="ru-RU" sz="1600" b="1" dirty="0" smtClean="0"/>
              <a:t>1) </a:t>
            </a:r>
            <a:r>
              <a:rPr lang="ru-RU" sz="2400" dirty="0" smtClean="0"/>
              <a:t>1;-1</a:t>
            </a:r>
            <a:r>
              <a:rPr lang="ru-RU" dirty="0" smtClean="0"/>
              <a:t>;      </a:t>
            </a:r>
            <a:r>
              <a:rPr lang="ru-RU" sz="1600" b="1" dirty="0" smtClean="0"/>
              <a:t>2)</a:t>
            </a:r>
            <a:r>
              <a:rPr lang="ru-RU" dirty="0" smtClean="0"/>
              <a:t> 0</a:t>
            </a:r>
            <a:r>
              <a:rPr lang="ru-RU" sz="3200" dirty="0" smtClean="0"/>
              <a:t>;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dirty="0" smtClean="0"/>
              <a:t>   </a:t>
            </a:r>
            <a:r>
              <a:rPr lang="ru-RU" sz="1600" b="1" dirty="0" smtClean="0"/>
              <a:t>3) </a:t>
            </a:r>
            <a:r>
              <a:rPr lang="en-US" dirty="0" smtClean="0"/>
              <a:t>x</a:t>
            </a:r>
            <a:r>
              <a:rPr lang="en-US" sz="1400" b="1" dirty="0" smtClean="0"/>
              <a:t>1</a:t>
            </a:r>
            <a:r>
              <a:rPr lang="ru-RU" sz="2400" dirty="0" smtClean="0"/>
              <a:t>=-2,</a:t>
            </a:r>
            <a:r>
              <a:rPr lang="en-US" sz="3200" dirty="0" smtClean="0"/>
              <a:t>x</a:t>
            </a:r>
            <a:r>
              <a:rPr lang="en-US" sz="1400" b="1" dirty="0" smtClean="0"/>
              <a:t>2</a:t>
            </a:r>
            <a:r>
              <a:rPr lang="ru-RU" sz="2400" dirty="0" smtClean="0"/>
              <a:t>=2;</a:t>
            </a:r>
            <a:r>
              <a:rPr lang="ru-RU" sz="3200" dirty="0" smtClean="0"/>
              <a:t>   </a:t>
            </a:r>
            <a:r>
              <a:rPr lang="ru-RU" sz="1600" b="1" dirty="0" smtClean="0"/>
              <a:t>4)</a:t>
            </a:r>
            <a:r>
              <a:rPr lang="ru-RU" sz="2000" b="1" dirty="0" smtClean="0"/>
              <a:t> ) </a:t>
            </a:r>
            <a:r>
              <a:rPr lang="en-US" dirty="0" smtClean="0"/>
              <a:t>x</a:t>
            </a:r>
            <a:r>
              <a:rPr lang="en-US" sz="1800" b="1" dirty="0" smtClean="0"/>
              <a:t>1</a:t>
            </a:r>
            <a:r>
              <a:rPr lang="ru-RU" sz="2400" dirty="0" smtClean="0"/>
              <a:t>=0,</a:t>
            </a:r>
            <a:r>
              <a:rPr lang="en-US" sz="2400" dirty="0" smtClean="0"/>
              <a:t> x</a:t>
            </a:r>
            <a:r>
              <a:rPr lang="en-US" sz="1100" b="1" dirty="0" smtClean="0"/>
              <a:t>2 </a:t>
            </a:r>
            <a:r>
              <a:rPr lang="ru-RU" sz="2400" dirty="0" smtClean="0"/>
              <a:t>=-1</a:t>
            </a:r>
            <a:r>
              <a:rPr lang="en-US" sz="2400" dirty="0" smtClean="0"/>
              <a:t>/</a:t>
            </a:r>
            <a:r>
              <a:rPr lang="ru-RU" sz="2400" dirty="0" smtClean="0"/>
              <a:t>2</a:t>
            </a:r>
            <a:r>
              <a:rPr lang="ru-RU" dirty="0" smtClean="0"/>
              <a:t>;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1600" b="1" dirty="0" smtClean="0"/>
              <a:t>     5)нет решений</a:t>
            </a:r>
            <a:r>
              <a:rPr lang="ru-RU" dirty="0" smtClean="0"/>
              <a:t>; </a:t>
            </a:r>
            <a:r>
              <a:rPr lang="ru-RU" sz="1400" b="1" dirty="0" smtClean="0"/>
              <a:t>6)</a:t>
            </a:r>
            <a:r>
              <a:rPr lang="ru-RU" dirty="0" smtClean="0"/>
              <a:t> </a:t>
            </a:r>
            <a:r>
              <a:rPr lang="en-US" dirty="0" smtClean="0"/>
              <a:t>x</a:t>
            </a:r>
            <a:r>
              <a:rPr lang="en-US" sz="1200" b="1" dirty="0" smtClean="0"/>
              <a:t>1</a:t>
            </a:r>
            <a:r>
              <a:rPr lang="ru-RU" sz="2800" dirty="0" smtClean="0"/>
              <a:t>=</a:t>
            </a:r>
            <a:r>
              <a:rPr lang="ru-RU" sz="2000" dirty="0" smtClean="0"/>
              <a:t>-6</a:t>
            </a:r>
            <a:r>
              <a:rPr lang="ru-RU" sz="2800" dirty="0" smtClean="0"/>
              <a:t>,</a:t>
            </a:r>
            <a:r>
              <a:rPr lang="en-US" sz="2800" dirty="0" smtClean="0"/>
              <a:t> x</a:t>
            </a:r>
            <a:r>
              <a:rPr lang="en-US" sz="1200" b="1" dirty="0" smtClean="0"/>
              <a:t>2</a:t>
            </a:r>
            <a:r>
              <a:rPr lang="ru-RU" sz="2800" dirty="0" smtClean="0"/>
              <a:t>=</a:t>
            </a:r>
            <a:r>
              <a:rPr lang="ru-RU" sz="2000" dirty="0" smtClean="0"/>
              <a:t>1;</a:t>
            </a:r>
            <a:r>
              <a:rPr lang="ru-RU" sz="2800" dirty="0" smtClean="0"/>
              <a:t>  </a:t>
            </a:r>
            <a:r>
              <a:rPr lang="ru-RU" sz="1400" b="1" dirty="0" smtClean="0"/>
              <a:t>7)</a:t>
            </a:r>
            <a:r>
              <a:rPr lang="ru-RU" sz="1600" b="1" dirty="0" smtClean="0"/>
              <a:t> )</a:t>
            </a:r>
            <a:r>
              <a:rPr lang="ru-RU" dirty="0" smtClean="0"/>
              <a:t> </a:t>
            </a:r>
            <a:r>
              <a:rPr lang="en-US" dirty="0" smtClean="0"/>
              <a:t>x</a:t>
            </a:r>
            <a:r>
              <a:rPr lang="en-US" sz="1400" b="1" dirty="0" smtClean="0"/>
              <a:t>1</a:t>
            </a:r>
            <a:r>
              <a:rPr lang="ru-RU" sz="3200" dirty="0" smtClean="0"/>
              <a:t>=</a:t>
            </a:r>
            <a:r>
              <a:rPr lang="ru-RU" sz="2400" dirty="0" smtClean="0"/>
              <a:t>9</a:t>
            </a:r>
            <a:r>
              <a:rPr lang="ru-RU" sz="3200" dirty="0" smtClean="0"/>
              <a:t>,</a:t>
            </a:r>
            <a:r>
              <a:rPr lang="en-US" sz="3200" dirty="0" smtClean="0"/>
              <a:t> x</a:t>
            </a:r>
            <a:r>
              <a:rPr lang="en-US" sz="1400" b="1" dirty="0" smtClean="0"/>
              <a:t>2</a:t>
            </a:r>
            <a:r>
              <a:rPr lang="ru-RU" sz="3200" dirty="0" smtClean="0"/>
              <a:t>=</a:t>
            </a:r>
            <a:r>
              <a:rPr lang="ru-RU" sz="2400" dirty="0" smtClean="0"/>
              <a:t>-1</a:t>
            </a: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b="1" dirty="0" smtClean="0"/>
              <a:t>     </a:t>
            </a:r>
            <a:endParaRPr lang="en-US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Франсуа Виет - </a:t>
            </a:r>
            <a:r>
              <a:rPr lang="ru-RU" sz="2400" smtClean="0"/>
              <a:t>французский математик.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ТЕОРЕМА ВИЕТА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Если </a:t>
            </a:r>
            <a:r>
              <a:rPr lang="en-US" sz="2800" dirty="0" smtClean="0"/>
              <a:t>x</a:t>
            </a:r>
            <a:r>
              <a:rPr lang="en-US" sz="2800" b="1" dirty="0" smtClean="0"/>
              <a:t>1</a:t>
            </a:r>
            <a:r>
              <a:rPr lang="ru-RU" sz="2800" dirty="0" smtClean="0"/>
              <a:t>,</a:t>
            </a:r>
            <a:r>
              <a:rPr lang="en-US" sz="2800" dirty="0" smtClean="0"/>
              <a:t>x</a:t>
            </a:r>
            <a:r>
              <a:rPr lang="en-US" sz="2800" b="1" dirty="0" smtClean="0"/>
              <a:t>2</a:t>
            </a:r>
            <a:r>
              <a:rPr lang="ru-RU" sz="2800" b="1" dirty="0" smtClean="0"/>
              <a:t> </a:t>
            </a:r>
            <a:r>
              <a:rPr lang="en-US" sz="2800" dirty="0" smtClean="0"/>
              <a:t>- </a:t>
            </a:r>
            <a:r>
              <a:rPr lang="ru-RU" sz="2800" dirty="0" smtClean="0"/>
              <a:t>корни квадратного уравнения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</a:t>
            </a:r>
            <a:r>
              <a:rPr lang="en-US" sz="2800" u="sng" dirty="0" smtClean="0"/>
              <a:t>ax</a:t>
            </a:r>
            <a:r>
              <a:rPr lang="en-US" sz="2800" u="sng" dirty="0" smtClean="0">
                <a:cs typeface="Times New Roman" pitchFamily="18" charset="0"/>
              </a:rPr>
              <a:t>² +</a:t>
            </a:r>
            <a:r>
              <a:rPr lang="en-US" sz="2800" u="sng" dirty="0" err="1" smtClean="0">
                <a:cs typeface="Times New Roman" pitchFamily="18" charset="0"/>
              </a:rPr>
              <a:t>bx</a:t>
            </a:r>
            <a:r>
              <a:rPr lang="en-US" sz="2800" u="sng" dirty="0" smtClean="0">
                <a:cs typeface="Times New Roman" pitchFamily="18" charset="0"/>
              </a:rPr>
              <a:t> + c = 0</a:t>
            </a:r>
            <a:r>
              <a:rPr lang="ru-RU" sz="2800" dirty="0" smtClean="0"/>
              <a:t>, то  произведение корней равно свободному члену, делённому на первый коэффициент, а сумма корней уравнения равна второму коэффициенту, взятому с противоположным знаком, делённому на первый коэффициент, т. е.          </a:t>
            </a:r>
            <a:r>
              <a:rPr lang="en-US" sz="2800" dirty="0" smtClean="0"/>
              <a:t>x</a:t>
            </a:r>
            <a:r>
              <a:rPr lang="en-US" sz="2800" b="1" dirty="0" smtClean="0"/>
              <a:t>1</a:t>
            </a:r>
            <a:r>
              <a:rPr lang="ru-RU" sz="2800" dirty="0" smtClean="0"/>
              <a:t> </a:t>
            </a:r>
            <a:r>
              <a:rPr lang="ru-RU" sz="2800" dirty="0" smtClean="0">
                <a:cs typeface="Times New Roman" pitchFamily="18" charset="0"/>
              </a:rPr>
              <a:t>• </a:t>
            </a:r>
            <a:r>
              <a:rPr lang="en-US" sz="2800" dirty="0" smtClean="0"/>
              <a:t>x</a:t>
            </a:r>
            <a:r>
              <a:rPr lang="en-US" sz="2800" b="1" dirty="0" smtClean="0"/>
              <a:t>2</a:t>
            </a:r>
            <a:r>
              <a:rPr lang="ru-RU" sz="2800" b="1" dirty="0" smtClean="0"/>
              <a:t> =</a:t>
            </a:r>
            <a:r>
              <a:rPr lang="en-US" sz="2800" b="1" dirty="0" smtClean="0"/>
              <a:t> </a:t>
            </a:r>
            <a:r>
              <a:rPr lang="ru-RU" sz="2800" dirty="0" smtClean="0"/>
              <a:t>с</a:t>
            </a:r>
            <a:r>
              <a:rPr lang="en-US" sz="2800" dirty="0" smtClean="0"/>
              <a:t>/a</a:t>
            </a:r>
            <a:r>
              <a:rPr lang="ru-RU" sz="2800" dirty="0" smtClean="0"/>
              <a:t>,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              </a:t>
            </a:r>
            <a:r>
              <a:rPr lang="en-US" sz="2800" dirty="0" smtClean="0"/>
              <a:t>x</a:t>
            </a:r>
            <a:r>
              <a:rPr lang="en-US" sz="2800" b="1" dirty="0" smtClean="0"/>
              <a:t>1</a:t>
            </a:r>
            <a:r>
              <a:rPr lang="ru-RU" sz="2800" dirty="0" smtClean="0"/>
              <a:t> </a:t>
            </a:r>
            <a:r>
              <a:rPr lang="ru-RU" sz="2800" dirty="0" smtClean="0">
                <a:cs typeface="Times New Roman" pitchFamily="18" charset="0"/>
              </a:rPr>
              <a:t>+ </a:t>
            </a:r>
            <a:r>
              <a:rPr lang="en-US" sz="2800" dirty="0" smtClean="0"/>
              <a:t>x</a:t>
            </a:r>
            <a:r>
              <a:rPr lang="en-US" sz="2800" b="1" dirty="0" smtClean="0"/>
              <a:t>2</a:t>
            </a:r>
            <a:r>
              <a:rPr lang="ru-RU" sz="2800" b="1" dirty="0" smtClean="0"/>
              <a:t> =</a:t>
            </a:r>
            <a:r>
              <a:rPr lang="en-US" sz="2800" b="1" dirty="0" smtClean="0"/>
              <a:t> </a:t>
            </a:r>
            <a:r>
              <a:rPr lang="ru-RU" sz="2800" b="1" dirty="0" smtClean="0"/>
              <a:t>-</a:t>
            </a:r>
            <a:r>
              <a:rPr lang="en-US" sz="2800" dirty="0" smtClean="0"/>
              <a:t>b/a</a:t>
            </a:r>
            <a:r>
              <a:rPr lang="ru-RU" sz="2800" dirty="0" smtClean="0"/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Самостоятельная работа.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b="1" smtClean="0"/>
              <a:t>1) Выберите приведённое квадратное уравнение из данных: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       </a:t>
            </a:r>
            <a:r>
              <a:rPr lang="ru-RU" sz="1800" b="1" smtClean="0"/>
              <a:t>а) </a:t>
            </a:r>
            <a:r>
              <a:rPr lang="en-US" sz="1800" b="1" smtClean="0"/>
              <a:t>x</a:t>
            </a:r>
            <a:r>
              <a:rPr lang="en-US" sz="1800" b="1" smtClean="0">
                <a:cs typeface="Arial" charset="0"/>
              </a:rPr>
              <a:t>²-1+x=0</a:t>
            </a:r>
            <a:r>
              <a:rPr lang="ru-RU" sz="1800" b="1" smtClean="0">
                <a:cs typeface="Arial" charset="0"/>
              </a:rPr>
              <a:t>;    б) </a:t>
            </a:r>
            <a:r>
              <a:rPr lang="en-US" sz="1800" b="1" smtClean="0">
                <a:cs typeface="Arial" charset="0"/>
              </a:rPr>
              <a:t>x-2x²+2=0</a:t>
            </a:r>
            <a:r>
              <a:rPr lang="ru-RU" sz="1800" b="1" smtClean="0">
                <a:cs typeface="Arial" charset="0"/>
              </a:rPr>
              <a:t>;  в) 3</a:t>
            </a:r>
            <a:r>
              <a:rPr lang="en-US" sz="1800" b="1" smtClean="0">
                <a:cs typeface="Arial" charset="0"/>
              </a:rPr>
              <a:t>x</a:t>
            </a:r>
            <a:r>
              <a:rPr lang="ru-RU" sz="1800" b="1" smtClean="0">
                <a:cs typeface="Arial" charset="0"/>
              </a:rPr>
              <a:t>-2</a:t>
            </a:r>
            <a:r>
              <a:rPr lang="en-US" sz="1800" b="1" smtClean="0">
                <a:cs typeface="Arial" charset="0"/>
              </a:rPr>
              <a:t>x²+1=0</a:t>
            </a:r>
            <a:r>
              <a:rPr lang="ru-RU" sz="1800" b="1" smtClean="0">
                <a:cs typeface="Arial" charset="0"/>
              </a:rPr>
              <a:t>;  г) </a:t>
            </a:r>
            <a:r>
              <a:rPr lang="en-US" sz="1800" b="1" smtClean="0">
                <a:cs typeface="Arial" charset="0"/>
              </a:rPr>
              <a:t>x² -2=0</a:t>
            </a:r>
            <a:r>
              <a:rPr lang="ru-RU" sz="1800" b="1" smtClean="0">
                <a:cs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>
                <a:cs typeface="Arial" charset="0"/>
              </a:rPr>
              <a:t>2) Какое из чисел является корнем уравнения  </a:t>
            </a:r>
            <a:r>
              <a:rPr lang="ru-RU" sz="1800" b="1" smtClean="0">
                <a:cs typeface="Arial" charset="0"/>
              </a:rPr>
              <a:t>2</a:t>
            </a:r>
            <a:r>
              <a:rPr lang="en-US" sz="1800" b="1" smtClean="0">
                <a:cs typeface="Arial" charset="0"/>
              </a:rPr>
              <a:t>x² -3x -14=0</a:t>
            </a:r>
            <a:r>
              <a:rPr lang="ru-RU" sz="1600" b="1" smtClean="0"/>
              <a:t>?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       </a:t>
            </a:r>
            <a:r>
              <a:rPr lang="en-US" sz="1800" b="1" smtClean="0"/>
              <a:t>a) 3</a:t>
            </a:r>
            <a:r>
              <a:rPr lang="ru-RU" sz="1800" b="1" smtClean="0"/>
              <a:t>;       б) -2;       в) 2;       г) -3.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3) Решите уравнение </a:t>
            </a:r>
            <a:r>
              <a:rPr lang="en-US" sz="1800" b="1" smtClean="0"/>
              <a:t>x</a:t>
            </a:r>
            <a:r>
              <a:rPr lang="en-US" sz="1800" b="1" smtClean="0">
                <a:cs typeface="Arial" charset="0"/>
              </a:rPr>
              <a:t>²</a:t>
            </a:r>
            <a:r>
              <a:rPr lang="en-US" sz="1800" b="1" smtClean="0"/>
              <a:t> -</a:t>
            </a:r>
            <a:r>
              <a:rPr lang="ru-RU" sz="1800" b="1" smtClean="0"/>
              <a:t> </a:t>
            </a:r>
            <a:r>
              <a:rPr lang="en-US" sz="1800" b="1" smtClean="0"/>
              <a:t>36=0</a:t>
            </a:r>
            <a:r>
              <a:rPr lang="ru-RU" sz="1600" b="1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      </a:t>
            </a:r>
            <a:r>
              <a:rPr lang="ru-RU" sz="1800" b="1" smtClean="0"/>
              <a:t>а) 6 и 0;     б) 6 и -6;      в) 0 и -6;      г) 6.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4) Сколько корней имеет уравнение </a:t>
            </a:r>
            <a:r>
              <a:rPr lang="en-US" sz="1800" b="1" smtClean="0"/>
              <a:t>x</a:t>
            </a:r>
            <a:r>
              <a:rPr lang="en-US" sz="1800" b="1" smtClean="0">
                <a:cs typeface="Arial" charset="0"/>
              </a:rPr>
              <a:t>²</a:t>
            </a:r>
            <a:r>
              <a:rPr lang="en-US" sz="1800" b="1" smtClean="0"/>
              <a:t> +10x + 25 =0</a:t>
            </a:r>
            <a:r>
              <a:rPr lang="ru-RU" sz="1800" b="1" smtClean="0"/>
              <a:t>?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     а) множество;     б) один;      в) два;     г) ни одного.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5) Найдите  сумму  корней уравнения  </a:t>
            </a:r>
            <a:r>
              <a:rPr lang="ru-RU" sz="1800" b="1" smtClean="0"/>
              <a:t>6</a:t>
            </a:r>
            <a:r>
              <a:rPr lang="en-US" sz="1800" b="1" smtClean="0"/>
              <a:t>x</a:t>
            </a:r>
            <a:r>
              <a:rPr lang="en-US" sz="1800" b="1" smtClean="0">
                <a:cs typeface="Arial" charset="0"/>
              </a:rPr>
              <a:t>²</a:t>
            </a:r>
            <a:r>
              <a:rPr lang="en-US" sz="1800" b="1" smtClean="0"/>
              <a:t> + 7x + 2 =0</a:t>
            </a:r>
            <a:r>
              <a:rPr lang="ru-RU" sz="1800" b="1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     </a:t>
            </a:r>
            <a:r>
              <a:rPr lang="ru-RU" sz="1800" b="1" smtClean="0"/>
              <a:t>а) 7: 6;         б) -2: 6;      в) -7: 6;    г) 2: 6.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6) При каком значении переменной   </a:t>
            </a:r>
            <a:r>
              <a:rPr lang="en-US" sz="1800" b="1" smtClean="0"/>
              <a:t>a</a:t>
            </a:r>
            <a:r>
              <a:rPr lang="ru-RU" sz="1600" b="1" smtClean="0"/>
              <a:t>  уравнение</a:t>
            </a:r>
            <a:r>
              <a:rPr lang="en-US" sz="1600" b="1" smtClean="0"/>
              <a:t> </a:t>
            </a:r>
            <a:r>
              <a:rPr lang="en-US" sz="1800" b="1" smtClean="0"/>
              <a:t>x</a:t>
            </a:r>
            <a:r>
              <a:rPr lang="en-US" sz="1800" b="1" smtClean="0">
                <a:cs typeface="Arial" charset="0"/>
              </a:rPr>
              <a:t>²</a:t>
            </a:r>
            <a:r>
              <a:rPr lang="en-US" sz="1800" b="1" smtClean="0"/>
              <a:t> –</a:t>
            </a:r>
            <a:r>
              <a:rPr lang="ru-RU" sz="1800" b="1" smtClean="0"/>
              <a:t> </a:t>
            </a:r>
            <a:r>
              <a:rPr lang="en-US" sz="1800" b="1" smtClean="0"/>
              <a:t>ax +9 =</a:t>
            </a:r>
            <a:r>
              <a:rPr lang="ru-RU" sz="1800" b="1" smtClean="0"/>
              <a:t> </a:t>
            </a:r>
            <a:r>
              <a:rPr lang="en-US" sz="1800" b="1" smtClean="0"/>
              <a:t>0</a:t>
            </a:r>
            <a:r>
              <a:rPr lang="en-US" sz="1600" b="1" smtClean="0"/>
              <a:t> </a:t>
            </a:r>
            <a:r>
              <a:rPr lang="ru-RU" sz="1600" b="1" smtClean="0"/>
              <a:t> имеет один корень?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b="1" smtClean="0"/>
              <a:t>    </a:t>
            </a:r>
            <a:r>
              <a:rPr lang="ru-RU" sz="1800" b="1" smtClean="0"/>
              <a:t>а) </a:t>
            </a:r>
            <a:r>
              <a:rPr lang="en-US" sz="1800" b="1" smtClean="0">
                <a:cs typeface="Arial" charset="0"/>
              </a:rPr>
              <a:t>±</a:t>
            </a:r>
            <a:r>
              <a:rPr lang="ru-RU" sz="1800" b="1" smtClean="0">
                <a:cs typeface="Arial" charset="0"/>
              </a:rPr>
              <a:t>6;     б) </a:t>
            </a:r>
            <a:r>
              <a:rPr lang="en-US" sz="1800" b="1" smtClean="0">
                <a:cs typeface="Arial" charset="0"/>
              </a:rPr>
              <a:t>±</a:t>
            </a:r>
            <a:r>
              <a:rPr lang="ru-RU" sz="1800" b="1" smtClean="0">
                <a:cs typeface="Arial" charset="0"/>
              </a:rPr>
              <a:t>9;      в) </a:t>
            </a:r>
            <a:r>
              <a:rPr lang="en-US" sz="1800" b="1" smtClean="0">
                <a:cs typeface="Arial" charset="0"/>
              </a:rPr>
              <a:t>±</a:t>
            </a:r>
            <a:r>
              <a:rPr lang="ru-RU" sz="1800" b="1" smtClean="0">
                <a:cs typeface="Arial" charset="0"/>
              </a:rPr>
              <a:t>3;    г) </a:t>
            </a:r>
            <a:r>
              <a:rPr lang="en-US" sz="1800" b="1" smtClean="0">
                <a:cs typeface="Arial" charset="0"/>
              </a:rPr>
              <a:t>±</a:t>
            </a:r>
            <a:r>
              <a:rPr lang="ru-RU" sz="1800" b="1" smtClean="0">
                <a:cs typeface="Arial" charset="0"/>
              </a:rPr>
              <a:t>12.</a:t>
            </a:r>
            <a:r>
              <a:rPr lang="ru-RU" sz="1800" b="1" smtClean="0"/>
              <a:t>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050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051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2052" name="Object 11"/>
          <p:cNvGraphicFramePr>
            <a:graphicFrameLocks noChangeAspect="1"/>
          </p:cNvGraphicFramePr>
          <p:nvPr/>
        </p:nvGraphicFramePr>
        <p:xfrm>
          <a:off x="1187624" y="2204864"/>
          <a:ext cx="6432376" cy="4288251"/>
        </p:xfrm>
        <a:graphic>
          <a:graphicData uri="http://schemas.openxmlformats.org/presentationml/2006/ole">
            <p:oleObj spid="_x0000_s2052" name="Формула" r:id="rId5" imgW="114120" imgH="21564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1213</TotalTime>
  <Words>1718</Words>
  <Application>Microsoft Office PowerPoint</Application>
  <PresentationFormat>Экран (4:3)</PresentationFormat>
  <Paragraphs>174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Пастель</vt:lpstr>
      <vt:lpstr>Профиль</vt:lpstr>
      <vt:lpstr>Палитра</vt:lpstr>
      <vt:lpstr>Затмение</vt:lpstr>
      <vt:lpstr>План</vt:lpstr>
      <vt:lpstr>Слои</vt:lpstr>
      <vt:lpstr>Метро</vt:lpstr>
      <vt:lpstr>Формула</vt:lpstr>
      <vt:lpstr>Урок алгебры в 8 классе.</vt:lpstr>
      <vt:lpstr>Тема урока. Решение квадратных уравнений.</vt:lpstr>
      <vt:lpstr>            Цели урока:</vt:lpstr>
      <vt:lpstr>Этапы  урока</vt:lpstr>
      <vt:lpstr>Проверка домашнего задания.</vt:lpstr>
      <vt:lpstr>Повторение пройденного материала.</vt:lpstr>
      <vt:lpstr>        РЕШИТЕ УСТНО:</vt:lpstr>
      <vt:lpstr>Франсуа Виет - французский математик.</vt:lpstr>
      <vt:lpstr>Самостоятельная работа.</vt:lpstr>
      <vt:lpstr>Проверь себя.</vt:lpstr>
      <vt:lpstr>Физкультминутка.</vt:lpstr>
      <vt:lpstr>Новые задачи по теме «Квадратные уравнения» </vt:lpstr>
      <vt:lpstr>Ещё одна новая задача.</vt:lpstr>
      <vt:lpstr>Теорема Виета и средняя линия трапеции.</vt:lpstr>
      <vt:lpstr>Уравнение с параметром.</vt:lpstr>
      <vt:lpstr>Решаем самостоятельно. (индивидуальные задания)</vt:lpstr>
      <vt:lpstr>ОТВЕТЫ к индивидуальным заданиям.</vt:lpstr>
      <vt:lpstr>«Математический десерт»</vt:lpstr>
      <vt:lpstr>Решение.</vt:lpstr>
      <vt:lpstr>Итоги урока.</vt:lpstr>
      <vt:lpstr>Что было наиболее понятным? Что понравилось?  А что показалось трудным? 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Основная часть работы.</dc:title>
  <dc:creator>Арсен</dc:creator>
  <cp:lastModifiedBy>Master</cp:lastModifiedBy>
  <cp:revision>30</cp:revision>
  <dcterms:modified xsi:type="dcterms:W3CDTF">2013-03-02T10:59:19Z</dcterms:modified>
</cp:coreProperties>
</file>