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6.xml" ContentType="application/vnd.openxmlformats-officedocument.drawingml.char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5" r:id="rId2"/>
    <p:sldId id="278" r:id="rId3"/>
    <p:sldId id="268" r:id="rId4"/>
    <p:sldId id="270" r:id="rId5"/>
    <p:sldId id="264" r:id="rId6"/>
    <p:sldId id="271" r:id="rId7"/>
    <p:sldId id="258" r:id="rId8"/>
    <p:sldId id="259" r:id="rId9"/>
    <p:sldId id="262" r:id="rId10"/>
    <p:sldId id="260" r:id="rId11"/>
    <p:sldId id="263" r:id="rId12"/>
    <p:sldId id="261" r:id="rId13"/>
    <p:sldId id="267" r:id="rId14"/>
    <p:sldId id="266" r:id="rId15"/>
    <p:sldId id="274" r:id="rId16"/>
    <p:sldId id="275" r:id="rId17"/>
    <p:sldId id="276" r:id="rId18"/>
    <p:sldId id="277" r:id="rId19"/>
    <p:sldId id="280" r:id="rId20"/>
    <p:sldId id="273" r:id="rId21"/>
    <p:sldId id="269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639" autoAdjust="0"/>
  </p:normalViewPr>
  <p:slideViewPr>
    <p:cSldViewPr>
      <p:cViewPr varScale="1">
        <p:scale>
          <a:sx n="65" d="100"/>
          <a:sy n="6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FFEFFE"/>
              </a:solidFill>
            </c:spPr>
          </c:dPt>
          <c:dPt>
            <c:idx val="3"/>
            <c:spPr>
              <a:solidFill>
                <a:srgbClr val="9900FF"/>
              </a:solidFill>
            </c:spPr>
          </c:dPt>
          <c:dLbls>
            <c:dLbl>
              <c:idx val="1"/>
              <c:layout/>
              <c:dLblPos val="ctr"/>
              <c:showCatName val="1"/>
              <c:showPercent val="1"/>
            </c:dLbl>
            <c:dLbl>
              <c:idx val="2"/>
              <c:layout>
                <c:manualLayout>
                  <c:x val="0.2250136701662297"/>
                  <c:y val="-0.2077752780902387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
</a:t>
                    </a:r>
                    <a:r>
                      <a:rPr lang="ru-RU"/>
                      <a:t>Да </a:t>
                    </a:r>
                  </a:p>
                  <a:p>
                    <a:r>
                      <a:rPr lang="en-US"/>
                      <a:t>59%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Лист1!$A$3:$A$5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10</c:v>
                </c:pt>
                <c:pt idx="2">
                  <c:v>20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00CCFF"/>
              </a:solidFill>
            </c:spPr>
          </c:dPt>
          <c:dPt>
            <c:idx val="1"/>
            <c:spPr>
              <a:solidFill>
                <a:srgbClr val="FABEE9"/>
              </a:solidFill>
            </c:spPr>
          </c:dPt>
          <c:dPt>
            <c:idx val="2"/>
            <c:spPr>
              <a:solidFill>
                <a:srgbClr val="DC3030"/>
              </a:solidFill>
            </c:spPr>
          </c:dPt>
          <c:dPt>
            <c:idx val="3"/>
            <c:spPr>
              <a:solidFill>
                <a:srgbClr val="F3EF57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22715915718868468"/>
                  <c:y val="-0.2833498937632804"/>
                </c:manualLayout>
              </c:layout>
              <c:tx>
                <c:rich>
                  <a:bodyPr/>
                  <a:lstStyle/>
                  <a:p>
                    <a:r>
                      <a:rPr lang="en-US" sz="1600"/>
                      <a:t>Adrenaline</a:t>
                    </a:r>
                    <a:r>
                      <a:rPr lang="ru-RU" sz="1600" baseline="0"/>
                      <a:t> </a:t>
                    </a:r>
                    <a:r>
                      <a:rPr lang="en-US" sz="1600"/>
                      <a:t>Rush
15%</a:t>
                    </a:r>
                  </a:p>
                </c:rich>
              </c:tx>
              <c:showCatName val="1"/>
              <c:showPercent val="1"/>
            </c:dLbl>
            <c:dLbl>
              <c:idx val="3"/>
              <c:spPr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Burn</c:v>
                </c:pt>
                <c:pt idx="1">
                  <c:v>Red Bull</c:v>
                </c:pt>
                <c:pt idx="2">
                  <c:v>Adrenaline Rush</c:v>
                </c:pt>
                <c:pt idx="3">
                  <c:v>Другое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2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00CCFF"/>
              </a:solidFill>
            </c:spPr>
          </c:dPt>
          <c:dPt>
            <c:idx val="3"/>
            <c:spPr>
              <a:solidFill>
                <a:srgbClr val="F3EF57"/>
              </a:solidFill>
            </c:spPr>
          </c:dPt>
          <c:dLbls>
            <c:dLbl>
              <c:idx val="0"/>
              <c:layout/>
              <c:dLblPos val="ctr"/>
              <c:showCatName val="1"/>
              <c:showPercent val="1"/>
            </c:dLbl>
            <c:dLbl>
              <c:idx val="3"/>
              <c:layout>
                <c:manualLayout>
                  <c:x val="-4.6296296296296433E-3"/>
                  <c:y val="-5.1587301587301577E-2"/>
                </c:manualLayout>
              </c:layout>
              <c:dLblPos val="ctr"/>
              <c:showCatName val="1"/>
              <c:showPercent val="1"/>
            </c:dLbl>
            <c:txPr>
              <a:bodyPr/>
              <a:lstStyle/>
              <a:p>
                <a:pPr>
                  <a:defRPr sz="1800">
                    <a:latin typeface="Comic Sans MS" pitchFamily="66" charset="0"/>
                  </a:defRPr>
                </a:pPr>
                <a:endParaRPr lang="ru-RU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3">
                  <c:v>1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1D1D"/>
              </a:solidFill>
            </c:spPr>
          </c:dPt>
          <c:dPt>
            <c:idx val="1"/>
            <c:spPr>
              <a:solidFill>
                <a:srgbClr val="9900FF"/>
              </a:solidFill>
            </c:spPr>
          </c:dPt>
          <c:dPt>
            <c:idx val="2"/>
            <c:spPr>
              <a:solidFill>
                <a:srgbClr val="FFEFFE"/>
              </a:solidFill>
            </c:spPr>
          </c:dPt>
          <c:dLbls>
            <c:dLbl>
              <c:idx val="1"/>
              <c:layout>
                <c:manualLayout>
                  <c:x val="0"/>
                  <c:y val="0.11507936507936493"/>
                </c:manualLayout>
              </c:layout>
              <c:dLblPos val="ctr"/>
              <c:showCatName val="1"/>
              <c:showPercent val="1"/>
            </c:dLbl>
            <c:dLbl>
              <c:idx val="2"/>
              <c:layout>
                <c:manualLayout>
                  <c:x val="9.2592592592592813E-3"/>
                  <c:y val="7.9365079365079413E-3"/>
                </c:manualLayout>
              </c:layout>
              <c:dLblPos val="ctr"/>
              <c:showCatName val="1"/>
              <c:showPercent val="1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ctr"/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3"/>
                <c:pt idx="0">
                  <c:v>Просто так </c:v>
                </c:pt>
                <c:pt idx="1">
                  <c:v>За компанию</c:v>
                </c:pt>
                <c:pt idx="2">
                  <c:v>Взбодриться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200">
          <a:latin typeface="Comic Sans MS" pitchFamily="66" charset="0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ABEE9"/>
              </a:solidFill>
            </c:spPr>
          </c:dPt>
          <c:dPt>
            <c:idx val="1"/>
            <c:spPr>
              <a:solidFill>
                <a:srgbClr val="FF9900"/>
              </a:solidFill>
            </c:spPr>
          </c:dPt>
          <c:dLbls>
            <c:dLbl>
              <c:idx val="1"/>
              <c:layout>
                <c:manualLayout>
                  <c:x val="0.16246628025663495"/>
                  <c:y val="9.3808586426696747E-2"/>
                </c:manualLayout>
              </c:layout>
              <c:showCatName val="1"/>
              <c:showPercent val="1"/>
            </c:dLbl>
            <c:showCatName val="1"/>
            <c:showPercent val="1"/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>
          <a:latin typeface="Comic Sans MS" pitchFamily="66" charset="0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9900FF"/>
              </a:solidFill>
            </c:spPr>
          </c:dPt>
          <c:dPt>
            <c:idx val="1"/>
            <c:spPr>
              <a:solidFill>
                <a:srgbClr val="FFEFFE"/>
              </a:solidFill>
            </c:spPr>
          </c:dPt>
          <c:dPt>
            <c:idx val="2"/>
            <c:spPr>
              <a:solidFill>
                <a:srgbClr val="0000CC"/>
              </a:solidFill>
            </c:spPr>
          </c:dPt>
          <c:dPt>
            <c:idx val="3"/>
            <c:spPr>
              <a:solidFill>
                <a:srgbClr val="FABEE9"/>
              </a:solidFill>
            </c:spPr>
          </c:dPt>
          <c:dPt>
            <c:idx val="4"/>
            <c:spPr>
              <a:solidFill>
                <a:srgbClr val="00CCFF"/>
              </a:solidFill>
            </c:spPr>
          </c:dPt>
          <c:dPt>
            <c:idx val="5"/>
            <c:spPr>
              <a:solidFill>
                <a:srgbClr val="F3EF57"/>
              </a:solidFill>
            </c:spPr>
          </c:dPt>
          <c:dPt>
            <c:idx val="6"/>
            <c:spPr>
              <a:solidFill>
                <a:srgbClr val="FF1D1D"/>
              </a:solidFill>
            </c:spPr>
          </c:dPt>
          <c:dPt>
            <c:idx val="7"/>
            <c:spPr>
              <a:solidFill>
                <a:srgbClr val="A2F8AA"/>
              </a:solidFill>
            </c:spPr>
          </c:dPt>
          <c:dLbls>
            <c:dLbl>
              <c:idx val="0"/>
              <c:layout>
                <c:manualLayout>
                  <c:x val="-0.11621741457075145"/>
                  <c:y val="4.3301724381226606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-0.15749568925243615"/>
                  <c:y val="4.9746846160358967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4.1666666666666713E-4"/>
                  <c:y val="0.28397087460841647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-0.14641276611256948"/>
                  <c:y val="-0.32143736065249962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2.5404955448530112E-2"/>
                  <c:y val="-0.12875821973866169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9.1572251385243525E-2"/>
                  <c:y val="0.12721982744857618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Лист1!$A$2:$A$9</c:f>
              <c:strCache>
                <c:ptCount val="8"/>
                <c:pt idx="0">
                  <c:v>Холодный душ</c:v>
                </c:pt>
                <c:pt idx="1">
                  <c:v>Крепкий чай</c:v>
                </c:pt>
                <c:pt idx="2">
                  <c:v>Высыпаться</c:v>
                </c:pt>
                <c:pt idx="3">
                  <c:v>Кофе</c:v>
                </c:pt>
                <c:pt idx="4">
                  <c:v>Спорт</c:v>
                </c:pt>
                <c:pt idx="5">
                  <c:v>Сладости</c:v>
                </c:pt>
                <c:pt idx="6">
                  <c:v>Другое</c:v>
                </c:pt>
                <c:pt idx="7">
                  <c:v>Не знаю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3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  <c:pt idx="6">
                  <c:v>6</c:v>
                </c:pt>
                <c:pt idx="7">
                  <c:v>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200">
          <a:latin typeface="Comic Sans MS" pitchFamily="66" charset="0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A2F8AA"/>
              </a:solidFill>
            </c:spPr>
          </c:dPt>
          <c:dPt>
            <c:idx val="1"/>
            <c:spPr>
              <a:solidFill>
                <a:srgbClr val="00CCFF"/>
              </a:solidFill>
            </c:spPr>
          </c:dPt>
          <c:dPt>
            <c:idx val="2"/>
            <c:spPr>
              <a:solidFill>
                <a:srgbClr val="9900FF"/>
              </a:solidFill>
            </c:spPr>
          </c:dPt>
          <c:dPt>
            <c:idx val="3"/>
            <c:spPr>
              <a:solidFill>
                <a:srgbClr val="FF9900"/>
              </a:solidFill>
            </c:spPr>
          </c:dPt>
          <c:dPt>
            <c:idx val="4"/>
            <c:spPr>
              <a:solidFill>
                <a:srgbClr val="66FF66"/>
              </a:solidFill>
            </c:spPr>
          </c:dPt>
          <c:dPt>
            <c:idx val="5"/>
            <c:spPr>
              <a:solidFill>
                <a:srgbClr val="B3B3FF"/>
              </a:solidFill>
            </c:spPr>
          </c:dPt>
          <c:dPt>
            <c:idx val="6"/>
            <c:spPr>
              <a:solidFill>
                <a:srgbClr val="DC3030"/>
              </a:solidFill>
            </c:spPr>
          </c:dPt>
          <c:dLbls>
            <c:dLbl>
              <c:idx val="1"/>
              <c:layout>
                <c:manualLayout>
                  <c:x val="-0.24272400845727646"/>
                  <c:y val="-0.27307024121984841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0.15924631816856263"/>
                  <c:y val="-0.31436507936508018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3414825750947823"/>
                  <c:y val="-0.16197537807774029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-8.2680810731991829E-3"/>
                  <c:y val="-0.12862235970503683"/>
                </c:manualLayout>
              </c:layout>
              <c:showCatName val="1"/>
              <c:showPercent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15922736220472444"/>
                  <c:y val="0.13860517435320585"/>
                </c:manualLayout>
              </c:layout>
              <c:showCatName val="1"/>
              <c:showPercent val="1"/>
            </c:dLbl>
            <c:dLbl>
              <c:idx val="7"/>
              <c:layout>
                <c:manualLayout>
                  <c:x val="9.6221019247594033E-2"/>
                  <c:y val="9.5289651293588087E-2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CatName val="1"/>
            <c:showPercent val="1"/>
            <c:showLeaderLines val="1"/>
          </c:dLbls>
          <c:cat>
            <c:strRef>
              <c:f>Лист1!$A$2:$A$8</c:f>
              <c:strCache>
                <c:ptCount val="7"/>
                <c:pt idx="0">
                  <c:v>Red Bull</c:v>
                </c:pt>
                <c:pt idx="1">
                  <c:v>Burn</c:v>
                </c:pt>
                <c:pt idx="2">
                  <c:v>Adrenaline Rush</c:v>
                </c:pt>
                <c:pt idx="3">
                  <c:v>Jagyar</c:v>
                </c:pt>
                <c:pt idx="4">
                  <c:v>Bulit</c:v>
                </c:pt>
                <c:pt idx="5">
                  <c:v>Strike</c:v>
                </c:pt>
                <c:pt idx="6">
                  <c:v>Не знаю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16</c:v>
                </c:pt>
                <c:pt idx="1">
                  <c:v>14</c:v>
                </c:pt>
                <c:pt idx="2">
                  <c:v>12</c:v>
                </c:pt>
                <c:pt idx="3">
                  <c:v>5</c:v>
                </c:pt>
                <c:pt idx="4">
                  <c:v>2</c:v>
                </c:pt>
                <c:pt idx="5">
                  <c:v>3</c:v>
                </c:pt>
                <c:pt idx="6">
                  <c:v>12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600">
          <a:latin typeface="Comic Sans MS" pitchFamily="66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1841-96CA-48A4-BAF6-F703DD5C1DB5}" type="datetimeFigureOut">
              <a:rPr lang="ru-RU" smtClean="0"/>
              <a:pPr/>
              <a:t>03.03.2013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0BA14-CA1B-4093-9327-B90FB5E8F4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33DAAD-49CB-4FFA-9E69-15811CC2D3D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0BA14-CA1B-4093-9327-B90FB5E8F42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hyperlink" Target="http://media.reporternews.com/media/img/photos/2011/04/18/redbull-vodka_custom_t607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6.jpeg"/><Relationship Id="rId18" Type="http://schemas.openxmlformats.org/officeDocument/2006/relationships/image" Target="../media/image31.jpeg"/><Relationship Id="rId26" Type="http://schemas.openxmlformats.org/officeDocument/2006/relationships/image" Target="../media/image39.jpeg"/><Relationship Id="rId3" Type="http://schemas.openxmlformats.org/officeDocument/2006/relationships/image" Target="../media/image16.jpeg"/><Relationship Id="rId21" Type="http://schemas.openxmlformats.org/officeDocument/2006/relationships/image" Target="../media/image34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17" Type="http://schemas.openxmlformats.org/officeDocument/2006/relationships/image" Target="../media/image30.jpeg"/><Relationship Id="rId25" Type="http://schemas.openxmlformats.org/officeDocument/2006/relationships/image" Target="../media/image38.jpeg"/><Relationship Id="rId2" Type="http://schemas.openxmlformats.org/officeDocument/2006/relationships/notesSlide" Target="../notesSlides/notesSlide19.xml"/><Relationship Id="rId16" Type="http://schemas.openxmlformats.org/officeDocument/2006/relationships/image" Target="../media/image29.jpeg"/><Relationship Id="rId20" Type="http://schemas.openxmlformats.org/officeDocument/2006/relationships/image" Target="../media/image33.jpeg"/><Relationship Id="rId29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24" Type="http://schemas.openxmlformats.org/officeDocument/2006/relationships/image" Target="../media/image37.jpeg"/><Relationship Id="rId5" Type="http://schemas.openxmlformats.org/officeDocument/2006/relationships/image" Target="../media/image18.jpeg"/><Relationship Id="rId15" Type="http://schemas.openxmlformats.org/officeDocument/2006/relationships/image" Target="../media/image28.jpeg"/><Relationship Id="rId23" Type="http://schemas.openxmlformats.org/officeDocument/2006/relationships/image" Target="../media/image36.jpeg"/><Relationship Id="rId28" Type="http://schemas.openxmlformats.org/officeDocument/2006/relationships/image" Target="../media/image41.jpeg"/><Relationship Id="rId10" Type="http://schemas.openxmlformats.org/officeDocument/2006/relationships/image" Target="../media/image23.jpeg"/><Relationship Id="rId19" Type="http://schemas.openxmlformats.org/officeDocument/2006/relationships/image" Target="../media/image32.jpeg"/><Relationship Id="rId31" Type="http://schemas.openxmlformats.org/officeDocument/2006/relationships/image" Target="../media/image44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Relationship Id="rId14" Type="http://schemas.openxmlformats.org/officeDocument/2006/relationships/image" Target="../media/image27.jpeg"/><Relationship Id="rId22" Type="http://schemas.openxmlformats.org/officeDocument/2006/relationships/image" Target="../media/image35.jpeg"/><Relationship Id="rId27" Type="http://schemas.openxmlformats.org/officeDocument/2006/relationships/image" Target="../media/image40.jpeg"/><Relationship Id="rId30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://img0.liveinternet.ru/images/attach/c/2/66/131/66131237_1288794645_rebbullgavno.jpg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jpeg"/><Relationship Id="rId4" Type="http://schemas.openxmlformats.org/officeDocument/2006/relationships/hyperlink" Target="http://interesimir.ru/wp-content/uploads/2011/07/imagesYIV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00962" cy="3786214"/>
          </a:xfrm>
        </p:spPr>
        <p:txBody>
          <a:bodyPr anchor="ctr"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ГОУ СОШ 489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Проектная работа по биологии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 тему: «Энергетические напитки.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Новые Наркотики </a:t>
            </a:r>
            <a:br>
              <a:rPr lang="ru-RU" sz="31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1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или</a:t>
            </a:r>
            <a:br>
              <a:rPr lang="ru-RU" sz="31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1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Жизнь В Тонусе?</a:t>
            </a:r>
            <a:r>
              <a:rPr lang="ru-RU" sz="40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4000" u="sng" dirty="0" smtClean="0"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7572428" cy="257176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ученица  9  класса«А»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Бухун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Алина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 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Фаттахетдинова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Э.А.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Москва 201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Burn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Содержимое 3" descr="burn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14282" y="2285992"/>
            <a:ext cx="3752850" cy="2981325"/>
          </a:xfrm>
        </p:spPr>
      </p:pic>
      <p:sp>
        <p:nvSpPr>
          <p:cNvPr id="5" name="Прямоугольник 4"/>
          <p:cNvSpPr/>
          <p:nvPr/>
        </p:nvSpPr>
        <p:spPr>
          <a:xfrm>
            <a:off x="4071934" y="192880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Кофеин (</a:t>
            </a:r>
            <a:r>
              <a:rPr lang="ru-RU" dirty="0" smtClean="0">
                <a:latin typeface="Comic Sans MS" pitchFamily="66" charset="0"/>
              </a:rPr>
              <a:t>возбуждает нервную систему, уменьшает чувство утомления, увеличивает психическую активность, прогоняет сон, снижает физическую активность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Гуарана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Таурин</a:t>
            </a:r>
            <a:r>
              <a:rPr lang="ru-RU" dirty="0" smtClean="0"/>
              <a:t> </a:t>
            </a:r>
            <a:r>
              <a:rPr lang="ru-RU" b="1" dirty="0" smtClean="0">
                <a:latin typeface="Comic Sans MS" pitchFamily="66" charset="0"/>
              </a:rPr>
              <a:t>(</a:t>
            </a:r>
            <a:r>
              <a:rPr lang="ru-RU" dirty="0" smtClean="0">
                <a:latin typeface="Comic Sans MS" pitchFamily="66" charset="0"/>
              </a:rPr>
              <a:t>борется со стрессом и придаёт бодрость, понижает уровень сахара в крови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Глюкуронолактон (</a:t>
            </a:r>
            <a:r>
              <a:rPr lang="ru-RU" dirty="0" smtClean="0">
                <a:latin typeface="Comic Sans MS" pitchFamily="66" charset="0"/>
              </a:rPr>
              <a:t>активизируют работу мышц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Теобромин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Витамины - B5, B6, B3, B12 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Jaguar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157161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Вода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Сахар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Спирт этиловый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Лимонная кислота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Е331 (цитрат натрия)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Экстракт из листьев мате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Таурин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Кофеин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Е150d и Е129 (красители)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Различные витамины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Е211 (бензоат натрия)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" name="Содержимое 6" descr="Копия l_5388b167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928662" y="785794"/>
            <a:ext cx="1571636" cy="45142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8581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Энергетики</a:t>
            </a:r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928670"/>
          <a:ext cx="8229600" cy="39979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dirty="0" smtClean="0">
                          <a:latin typeface="Comic Sans MS" pitchFamily="66" charset="0"/>
                        </a:rPr>
                        <a:t>Положительные</a:t>
                      </a:r>
                      <a:r>
                        <a:rPr lang="ru-RU" baseline="0" dirty="0" smtClean="0">
                          <a:latin typeface="Comic Sans MS" pitchFamily="66" charset="0"/>
                        </a:rPr>
                        <a:t> качества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omic Sans MS" pitchFamily="66" charset="0"/>
                        </a:rPr>
                        <a:t>Отрицательные качества</a:t>
                      </a:r>
                      <a:endParaRPr lang="ru-RU" dirty="0">
                        <a:solidFill>
                          <a:schemeClr val="tx1"/>
                        </a:solidFill>
                        <a:latin typeface="Comic Sans MS" pitchFamily="66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latin typeface="Comic Sans MS" pitchFamily="66" charset="0"/>
                        </a:rPr>
                        <a:t>Повышают</a:t>
                      </a:r>
                      <a:r>
                        <a:rPr lang="ru-RU" sz="1600" b="1" kern="1200" dirty="0" smtClean="0">
                          <a:latin typeface="Comic Sans MS" pitchFamily="66" charset="0"/>
                        </a:rPr>
                        <a:t> работоспособность</a:t>
                      </a:r>
                      <a:r>
                        <a:rPr lang="ru-RU" sz="1600" kern="1200" dirty="0" smtClean="0">
                          <a:latin typeface="Comic Sans MS" pitchFamily="66" charset="0"/>
                        </a:rPr>
                        <a:t>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Вызывают </a:t>
                      </a:r>
                      <a:r>
                        <a:rPr lang="ru-RU" sz="1600" b="1" u="none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</a:rPr>
                        <a:t>проблемы</a:t>
                      </a: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 с </a:t>
                      </a:r>
                      <a:r>
                        <a:rPr lang="ru-RU" sz="1600" b="1" u="none" kern="1200" dirty="0" smtClean="0">
                          <a:latin typeface="Comic Sans MS" pitchFamily="66" charset="0"/>
                        </a:rPr>
                        <a:t>сердечнососудистой системой.</a:t>
                      </a:r>
                      <a:endParaRPr lang="ru-RU" sz="1600" b="1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Эффект от энергетиков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действует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3-4 часа. </a:t>
                      </a:r>
                      <a:endParaRPr lang="ru-RU" sz="1600" dirty="0" smtClean="0">
                        <a:latin typeface="Comic Sans MS" pitchFamily="66" charset="0"/>
                      </a:endParaRPr>
                    </a:p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Нарушают сон</a:t>
                      </a:r>
                      <a:r>
                        <a:rPr lang="ru-RU" sz="1600" u="none" kern="1200" smtClean="0">
                          <a:latin typeface="Comic Sans MS" pitchFamily="66" charset="0"/>
                        </a:rPr>
                        <a:t>,</a:t>
                      </a:r>
                      <a:r>
                        <a:rPr lang="ru-RU" sz="1600" u="none" kern="1200" baseline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u="none" kern="1200" smtClean="0">
                          <a:latin typeface="Comic Sans MS" pitchFamily="66" charset="0"/>
                        </a:rPr>
                        <a:t>вызывают</a:t>
                      </a:r>
                      <a:r>
                        <a:rPr lang="ru-RU" sz="1600" u="none" kern="1200" baseline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u="none" kern="1200" dirty="0" smtClean="0">
                          <a:latin typeface="Comic Sans MS" pitchFamily="66" charset="0"/>
                        </a:rPr>
                        <a:t>тошноту,</a:t>
                      </a:r>
                      <a:r>
                        <a:rPr lang="ru-RU" sz="1600" u="none" kern="12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1600" b="1" u="none" kern="1200" dirty="0" smtClean="0">
                          <a:latin typeface="Comic Sans MS" pitchFamily="66" charset="0"/>
                        </a:rPr>
                        <a:t>депрессию, дрожь в руках, утомление.</a:t>
                      </a:r>
                      <a:endParaRPr lang="ru-RU" sz="1600" b="1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Взбадривает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и активизирует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работу мозга.</a:t>
                      </a: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Напитки можно употреблять строго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дозировано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Максимум – 2 банки (250мл) в день.</a:t>
                      </a:r>
                      <a:endParaRPr lang="ru-RU" sz="1600" b="0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Упаковка позволяет употреблять энергетики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 любых ситуациях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.</a:t>
                      </a:r>
                      <a:endParaRPr lang="ru-RU" sz="1600" dirty="0" smtClean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Витамины, содержащиеся в энерготониках,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не заменяют</a:t>
                      </a:r>
                      <a:r>
                        <a:rPr lang="ru-RU" sz="1600" b="1" kern="1200" baseline="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Comic Sans MS" pitchFamily="66" charset="0"/>
                          <a:ea typeface="+mn-ea"/>
                          <a:cs typeface="+mn-cs"/>
                        </a:rPr>
                        <a:t>мультивитаминный комплекс.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560">
                <a:tc>
                  <a:txBody>
                    <a:bodyPr/>
                    <a:lstStyle/>
                    <a:p>
                      <a:pPr marL="342900" indent="-342900" algn="ctr">
                        <a:buFont typeface="Arial" pitchFamily="34" charset="0"/>
                        <a:buChar char="•"/>
                      </a:pPr>
                      <a:endParaRPr lang="ru-RU" sz="1600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u="none" dirty="0" smtClean="0">
                          <a:latin typeface="Comic Sans MS" pitchFamily="66" charset="0"/>
                        </a:rPr>
                        <a:t>Вызывают </a:t>
                      </a:r>
                      <a:r>
                        <a:rPr lang="ru-RU" sz="1600" b="1" u="none" dirty="0" smtClean="0">
                          <a:latin typeface="Comic Sans MS" pitchFamily="66" charset="0"/>
                        </a:rPr>
                        <a:t>привыкание</a:t>
                      </a:r>
                      <a:r>
                        <a:rPr lang="ru-RU" sz="1600" u="none" dirty="0" smtClean="0">
                          <a:latin typeface="Comic Sans MS" pitchFamily="66" charset="0"/>
                        </a:rPr>
                        <a:t>.</a:t>
                      </a:r>
                    </a:p>
                    <a:p>
                      <a:pPr marL="342900" indent="-342900" algn="ctr">
                        <a:buFont typeface="Arial" pitchFamily="34" charset="0"/>
                        <a:buNone/>
                      </a:pPr>
                      <a:endParaRPr lang="ru-RU" sz="1600" u="none" dirty="0">
                        <a:latin typeface="Comic Sans MS" pitchFamily="66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Правила употребления:</a:t>
            </a:r>
            <a:endParaRPr lang="ru-RU" dirty="0">
              <a:latin typeface="Comic Sans MS" pitchFamily="66" charset="0"/>
            </a:endParaRPr>
          </a:p>
        </p:txBody>
      </p:sp>
      <p:sp useBgFill="1"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14353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buNone/>
            </a:pPr>
            <a:endParaRPr lang="ru-RU" sz="7200" dirty="0" smtClean="0">
              <a:latin typeface="Comic Sans MS" pitchFamily="66" charset="0"/>
            </a:endParaRP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По окончании действия энергетика организму </a:t>
            </a:r>
            <a:r>
              <a:rPr lang="ru-RU" sz="7200" b="1" dirty="0" smtClean="0">
                <a:latin typeface="Comic Sans MS" pitchFamily="66" charset="0"/>
              </a:rPr>
              <a:t>необходим отдых для восстановления ресурсов</a:t>
            </a:r>
            <a:r>
              <a:rPr lang="ru-RU" sz="72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</a:t>
            </a:r>
            <a:r>
              <a:rPr lang="ru-RU" sz="7200" b="1" dirty="0" smtClean="0">
                <a:latin typeface="Comic Sans MS" pitchFamily="66" charset="0"/>
              </a:rPr>
              <a:t>Не употребляйте напитки после занятий спортом </a:t>
            </a:r>
            <a:r>
              <a:rPr lang="ru-RU" sz="7200" dirty="0" smtClean="0">
                <a:latin typeface="Comic Sans MS" pitchFamily="66" charset="0"/>
              </a:rPr>
              <a:t>– и то, и другое повышает давление.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</a:t>
            </a:r>
            <a:r>
              <a:rPr lang="ru-RU" sz="7200" b="1" dirty="0" smtClean="0">
                <a:latin typeface="Comic Sans MS" pitchFamily="66" charset="0"/>
              </a:rPr>
              <a:t>Напитки категорически нельзя употреблять </a:t>
            </a:r>
            <a:r>
              <a:rPr lang="ru-RU" sz="7200" dirty="0" smtClean="0">
                <a:latin typeface="Comic Sans MS" pitchFamily="66" charset="0"/>
              </a:rPr>
              <a:t>беременным, детям и </a:t>
            </a:r>
            <a:r>
              <a:rPr lang="ru-RU" sz="7200" b="1" dirty="0" smtClean="0">
                <a:latin typeface="Comic Sans MS" pitchFamily="66" charset="0"/>
              </a:rPr>
              <a:t>подросткам</a:t>
            </a:r>
            <a:r>
              <a:rPr lang="ru-RU" sz="7200" dirty="0" smtClean="0">
                <a:latin typeface="Comic Sans MS" pitchFamily="66" charset="0"/>
              </a:rPr>
              <a:t>, пожилым людям, при гипертонии, заболеваниях сердечнососудистой системы, нарушении сна, повышенной возбудимости.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-Кофеин выводится из крови через 3–5 часов. Поэтому </a:t>
            </a:r>
            <a:r>
              <a:rPr lang="ru-RU" sz="7200" b="1" dirty="0" smtClean="0">
                <a:latin typeface="Comic Sans MS" pitchFamily="66" charset="0"/>
              </a:rPr>
              <a:t>смешивать</a:t>
            </a:r>
            <a:r>
              <a:rPr lang="ru-RU" sz="7200" dirty="0" smtClean="0">
                <a:latin typeface="Comic Sans MS" pitchFamily="66" charset="0"/>
              </a:rPr>
              <a:t> в течение этого времени </a:t>
            </a:r>
            <a:r>
              <a:rPr lang="ru-RU" sz="7200" b="1" dirty="0" smtClean="0">
                <a:latin typeface="Comic Sans MS" pitchFamily="66" charset="0"/>
              </a:rPr>
              <a:t>тоники</a:t>
            </a:r>
            <a:r>
              <a:rPr lang="ru-RU" sz="7200" dirty="0" smtClean="0">
                <a:latin typeface="Comic Sans MS" pitchFamily="66" charset="0"/>
              </a:rPr>
              <a:t> и кофе, чай </a:t>
            </a:r>
            <a:r>
              <a:rPr lang="ru-RU" sz="7200" b="1" dirty="0" smtClean="0">
                <a:latin typeface="Comic Sans MS" pitchFamily="66" charset="0"/>
              </a:rPr>
              <a:t>нельзя</a:t>
            </a:r>
            <a:r>
              <a:rPr lang="ru-RU" sz="7200" dirty="0" smtClean="0">
                <a:latin typeface="Comic Sans MS" pitchFamily="66" charset="0"/>
              </a:rPr>
              <a:t> – т.к. можно сильно превысить допустимую дозу.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</a:t>
            </a:r>
            <a:r>
              <a:rPr lang="ru-RU" sz="7200" b="1" dirty="0" smtClean="0">
                <a:latin typeface="Comic Sans MS" pitchFamily="66" charset="0"/>
              </a:rPr>
              <a:t>Многие напитки очень калорийны</a:t>
            </a:r>
            <a:r>
              <a:rPr lang="ru-RU" sz="7200" dirty="0" smtClean="0">
                <a:latin typeface="Comic Sans MS" pitchFamily="66" charset="0"/>
              </a:rPr>
              <a:t>. Если вы употребляете энергетики в спортзале, пейте их только до тренировки. </a:t>
            </a:r>
          </a:p>
          <a:p>
            <a:pPr>
              <a:lnSpc>
                <a:spcPct val="120000"/>
              </a:lnSpc>
              <a:buNone/>
            </a:pPr>
            <a:r>
              <a:rPr lang="ru-RU" sz="7200" dirty="0" smtClean="0">
                <a:latin typeface="Comic Sans MS" pitchFamily="66" charset="0"/>
              </a:rPr>
              <a:t>- </a:t>
            </a:r>
            <a:r>
              <a:rPr lang="ru-RU" sz="7200" b="1" dirty="0" smtClean="0">
                <a:latin typeface="Comic Sans MS" pitchFamily="66" charset="0"/>
              </a:rPr>
              <a:t>Нельзя смешивать тоники с алкоголем</a:t>
            </a:r>
            <a:r>
              <a:rPr lang="ru-RU" sz="7200" dirty="0" smtClean="0">
                <a:latin typeface="Comic Sans MS" pitchFamily="66" charset="0"/>
              </a:rPr>
              <a:t>. Кофеин повышает давление, а в сочетании с алкоголем его эффект многократно усиливается.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1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будет если смешать энергетик и алкоголь</a:t>
            </a:r>
            <a:r>
              <a:rPr lang="ru-RU" dirty="0" smtClean="0">
                <a:latin typeface="Comic Sans MS" pitchFamily="66" charset="0"/>
              </a:rPr>
              <a:t>?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1357298"/>
            <a:ext cx="4929190" cy="5214974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Энергетики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стимулируют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а алкоголь —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угнетают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Вред такого сочетания заключается в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способности энергетиков замаскировать влияние алкоголя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и человек не сможет принять его влияние в расчёт, ослабляя контроль за количеством выпитого.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Алкоголь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 больших дозах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вызывает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естественную усталость,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но стимулирующий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эффект энергетиков способен перебить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его. </a:t>
            </a:r>
          </a:p>
          <a:p>
            <a:endParaRPr lang="ru-RU" dirty="0"/>
          </a:p>
        </p:txBody>
      </p:sp>
      <p:pic>
        <p:nvPicPr>
          <p:cNvPr id="20482" name="Picture 2" descr="Картинка 92 из 707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000240"/>
            <a:ext cx="4576759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428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Опрос: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опрошено 30 человек-учеников 9 классов и выявлено: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Употребляете ли Вы энергетические напитки?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785918" y="2786058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Graphic spid="4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Какие напитки Вы пьете?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Знаете ли Вы о вреде энергетиков?</a:t>
            </a:r>
          </a:p>
          <a:p>
            <a:endParaRPr lang="ru-RU" dirty="0" smtClean="0">
              <a:latin typeface="Comic Sans MS" pitchFamily="66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428992" y="35716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3657600" y="365760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Для чего Вы употребляете?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Получили ли Вы энергетический эффект от выпитых напитков?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000496" y="500042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3214678" y="3929066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621510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Какие названия энергетиков Вы знаете?</a:t>
            </a:r>
          </a:p>
          <a:p>
            <a:endParaRPr lang="ru-RU" dirty="0" smtClean="0">
              <a:latin typeface="Comic Sans MS" pitchFamily="66" charset="0"/>
            </a:endParaRPr>
          </a:p>
          <a:p>
            <a:endParaRPr lang="ru-RU" dirty="0" smtClean="0">
              <a:latin typeface="Comic Sans MS" pitchFamily="66" charset="0"/>
            </a:endParaRPr>
          </a:p>
          <a:p>
            <a:pPr>
              <a:buNone/>
            </a:pPr>
            <a:endParaRPr lang="ru-RU" dirty="0" smtClean="0">
              <a:latin typeface="Comic Sans MS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Comic Sans MS" pitchFamily="66" charset="0"/>
              </a:rPr>
              <a:t>Чем можно еще взбодриться?</a:t>
            </a:r>
          </a:p>
          <a:p>
            <a:endParaRPr lang="ru-RU" dirty="0">
              <a:latin typeface="Comic Sans MS" pitchFamily="66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42844" y="3500438"/>
          <a:ext cx="5886450" cy="3543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143372" y="571480"/>
          <a:ext cx="5486400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Исследование для определения воздействия энергетиков на растительные ткани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000109"/>
          <a:ext cx="8572559" cy="5643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226"/>
                <a:gridCol w="1253914"/>
                <a:gridCol w="1214446"/>
                <a:gridCol w="1214446"/>
                <a:gridCol w="1041568"/>
                <a:gridCol w="899882"/>
                <a:gridCol w="1035463"/>
                <a:gridCol w="1023614"/>
              </a:tblGrid>
              <a:tr h="18240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19620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</a:t>
                      </a:r>
                      <a:r>
                        <a:rPr lang="ru-RU" baseline="0" dirty="0" smtClean="0"/>
                        <a:t> варен.яйца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9988">
                <a:tc>
                  <a:txBody>
                    <a:bodyPr/>
                    <a:lstStyle/>
                    <a:p>
                      <a:r>
                        <a:rPr lang="ru-RU" dirty="0" smtClean="0"/>
                        <a:t>Белок сырого</a:t>
                      </a:r>
                      <a:r>
                        <a:rPr lang="ru-RU" baseline="0" dirty="0" smtClean="0"/>
                        <a:t> яйца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4998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Карто-фель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Рисунок 6" descr="P113018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357422" y="1142984"/>
            <a:ext cx="1000132" cy="1565325"/>
          </a:xfrm>
          <a:prstGeom prst="rect">
            <a:avLst/>
          </a:prstGeom>
        </p:spPr>
      </p:pic>
      <p:pic>
        <p:nvPicPr>
          <p:cNvPr id="9" name="Рисунок 8" descr="P113018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42976" y="1142984"/>
            <a:ext cx="1048138" cy="1578513"/>
          </a:xfrm>
          <a:prstGeom prst="rect">
            <a:avLst/>
          </a:prstGeom>
        </p:spPr>
      </p:pic>
      <p:pic>
        <p:nvPicPr>
          <p:cNvPr id="10" name="Рисунок 9" descr="Копия (5) P113017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1071546"/>
            <a:ext cx="595930" cy="1629075"/>
          </a:xfrm>
          <a:prstGeom prst="rect">
            <a:avLst/>
          </a:prstGeom>
        </p:spPr>
      </p:pic>
      <p:pic>
        <p:nvPicPr>
          <p:cNvPr id="11" name="Рисунок 10" descr="Копия (3) P113017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857884" y="1071546"/>
            <a:ext cx="645785" cy="1643074"/>
          </a:xfrm>
          <a:prstGeom prst="rect">
            <a:avLst/>
          </a:prstGeom>
        </p:spPr>
      </p:pic>
      <p:pic>
        <p:nvPicPr>
          <p:cNvPr id="12" name="Рисунок 11" descr="Копия P1130178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643306" y="1142984"/>
            <a:ext cx="899648" cy="1571635"/>
          </a:xfrm>
          <a:prstGeom prst="rect">
            <a:avLst/>
          </a:prstGeom>
        </p:spPr>
      </p:pic>
      <p:pic>
        <p:nvPicPr>
          <p:cNvPr id="13" name="Рисунок 12" descr="Копия (4) P1130178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786710" y="1071546"/>
            <a:ext cx="857256" cy="1637906"/>
          </a:xfrm>
          <a:prstGeom prst="rect">
            <a:avLst/>
          </a:prstGeom>
        </p:spPr>
      </p:pic>
      <p:pic>
        <p:nvPicPr>
          <p:cNvPr id="14" name="Рисунок 13" descr="Копия (2) P1130178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6858016" y="1071546"/>
            <a:ext cx="642942" cy="1682935"/>
          </a:xfrm>
          <a:prstGeom prst="rect">
            <a:avLst/>
          </a:prstGeom>
        </p:spPr>
      </p:pic>
      <p:pic>
        <p:nvPicPr>
          <p:cNvPr id="16" name="Рисунок 15" descr="P1130219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1071538" y="2857496"/>
            <a:ext cx="1214446" cy="1214446"/>
          </a:xfrm>
          <a:prstGeom prst="rect">
            <a:avLst/>
          </a:prstGeom>
        </p:spPr>
      </p:pic>
      <p:pic>
        <p:nvPicPr>
          <p:cNvPr id="17" name="Рисунок 16" descr="P1130220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2285984" y="2857496"/>
            <a:ext cx="1214446" cy="1231911"/>
          </a:xfrm>
          <a:prstGeom prst="rect">
            <a:avLst/>
          </a:prstGeom>
        </p:spPr>
      </p:pic>
      <p:pic>
        <p:nvPicPr>
          <p:cNvPr id="22" name="Рисунок 21" descr="Копия P1130216 3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500430" y="3071810"/>
            <a:ext cx="1143008" cy="726440"/>
          </a:xfrm>
          <a:prstGeom prst="rect">
            <a:avLst/>
          </a:prstGeom>
        </p:spPr>
      </p:pic>
      <p:pic>
        <p:nvPicPr>
          <p:cNvPr id="24" name="Рисунок 23" descr="Копия Копия P1130216 4.JPG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4714876" y="3143248"/>
            <a:ext cx="1071570" cy="660400"/>
          </a:xfrm>
          <a:prstGeom prst="rect">
            <a:avLst/>
          </a:prstGeom>
        </p:spPr>
      </p:pic>
      <p:pic>
        <p:nvPicPr>
          <p:cNvPr id="26" name="Рисунок 25" descr="Копия (3) Копия P1130216 5.JP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5715008" y="3071810"/>
            <a:ext cx="917884" cy="797242"/>
          </a:xfrm>
          <a:prstGeom prst="rect">
            <a:avLst/>
          </a:prstGeom>
        </p:spPr>
      </p:pic>
      <p:pic>
        <p:nvPicPr>
          <p:cNvPr id="28" name="Рисунок 27" descr="Копия (2) Копия P1130216 6.JPG"/>
          <p:cNvPicPr>
            <a:picLocks noChangeAspect="1"/>
          </p:cNvPicPr>
          <p:nvPr/>
        </p:nvPicPr>
        <p:blipFill>
          <a:blip r:embed="rId16" cstate="screen"/>
          <a:stretch>
            <a:fillRect/>
          </a:stretch>
        </p:blipFill>
        <p:spPr>
          <a:xfrm>
            <a:off x="6665473" y="3098343"/>
            <a:ext cx="1000132" cy="800106"/>
          </a:xfrm>
          <a:prstGeom prst="rect">
            <a:avLst/>
          </a:prstGeom>
        </p:spPr>
      </p:pic>
      <p:pic>
        <p:nvPicPr>
          <p:cNvPr id="29" name="Рисунок 28" descr="Копия (2) P1130216 7.JPG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7715272" y="3143248"/>
            <a:ext cx="928694" cy="785818"/>
          </a:xfrm>
          <a:prstGeom prst="rect">
            <a:avLst/>
          </a:prstGeom>
        </p:spPr>
      </p:pic>
      <p:pic>
        <p:nvPicPr>
          <p:cNvPr id="30" name="Рисунок 29" descr="P1130228.JPG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1071538" y="5500702"/>
            <a:ext cx="1214445" cy="995580"/>
          </a:xfrm>
          <a:prstGeom prst="rect">
            <a:avLst/>
          </a:prstGeom>
        </p:spPr>
      </p:pic>
      <p:pic>
        <p:nvPicPr>
          <p:cNvPr id="31" name="Рисунок 30" descr="P1130230.JPG"/>
          <p:cNvPicPr>
            <a:picLocks noChangeAspect="1"/>
          </p:cNvPicPr>
          <p:nvPr/>
        </p:nvPicPr>
        <p:blipFill>
          <a:blip r:embed="rId19" cstate="screen"/>
          <a:stretch>
            <a:fillRect/>
          </a:stretch>
        </p:blipFill>
        <p:spPr>
          <a:xfrm>
            <a:off x="2357422" y="5500702"/>
            <a:ext cx="1051745" cy="1057896"/>
          </a:xfrm>
          <a:prstGeom prst="rect">
            <a:avLst/>
          </a:prstGeom>
        </p:spPr>
      </p:pic>
      <p:pic>
        <p:nvPicPr>
          <p:cNvPr id="32" name="Рисунок 31" descr="P1130236.JPG"/>
          <p:cNvPicPr>
            <a:picLocks noChangeAspect="1"/>
          </p:cNvPicPr>
          <p:nvPr/>
        </p:nvPicPr>
        <p:blipFill>
          <a:blip r:embed="rId20" cstate="screen"/>
          <a:stretch>
            <a:fillRect/>
          </a:stretch>
        </p:blipFill>
        <p:spPr>
          <a:xfrm>
            <a:off x="7715273" y="5500702"/>
            <a:ext cx="1000132" cy="1000108"/>
          </a:xfrm>
          <a:prstGeom prst="rect">
            <a:avLst/>
          </a:prstGeom>
        </p:spPr>
      </p:pic>
      <p:pic>
        <p:nvPicPr>
          <p:cNvPr id="33" name="Рисунок 32" descr="P1130235.JPG"/>
          <p:cNvPicPr>
            <a:picLocks noChangeAspect="1"/>
          </p:cNvPicPr>
          <p:nvPr/>
        </p:nvPicPr>
        <p:blipFill>
          <a:blip r:embed="rId21" cstate="screen"/>
          <a:stretch>
            <a:fillRect/>
          </a:stretch>
        </p:blipFill>
        <p:spPr>
          <a:xfrm>
            <a:off x="6643702" y="5500702"/>
            <a:ext cx="1055184" cy="928670"/>
          </a:xfrm>
          <a:prstGeom prst="rect">
            <a:avLst/>
          </a:prstGeom>
        </p:spPr>
      </p:pic>
      <p:pic>
        <p:nvPicPr>
          <p:cNvPr id="34" name="Рисунок 33" descr="P1130234.JPG"/>
          <p:cNvPicPr>
            <a:picLocks noChangeAspect="1"/>
          </p:cNvPicPr>
          <p:nvPr/>
        </p:nvPicPr>
        <p:blipFill>
          <a:blip r:embed="rId22" cstate="screen"/>
          <a:stretch>
            <a:fillRect/>
          </a:stretch>
        </p:blipFill>
        <p:spPr>
          <a:xfrm>
            <a:off x="5786446" y="5500702"/>
            <a:ext cx="857256" cy="1000108"/>
          </a:xfrm>
          <a:prstGeom prst="rect">
            <a:avLst/>
          </a:prstGeom>
        </p:spPr>
      </p:pic>
      <p:pic>
        <p:nvPicPr>
          <p:cNvPr id="35" name="Рисунок 34" descr="P1130233.JPG"/>
          <p:cNvPicPr>
            <a:picLocks noChangeAspect="1"/>
          </p:cNvPicPr>
          <p:nvPr/>
        </p:nvPicPr>
        <p:blipFill>
          <a:blip r:embed="rId23" cstate="screen"/>
          <a:stretch>
            <a:fillRect/>
          </a:stretch>
        </p:blipFill>
        <p:spPr>
          <a:xfrm>
            <a:off x="4714876" y="5500702"/>
            <a:ext cx="1000131" cy="1066427"/>
          </a:xfrm>
          <a:prstGeom prst="rect">
            <a:avLst/>
          </a:prstGeom>
        </p:spPr>
      </p:pic>
      <p:pic>
        <p:nvPicPr>
          <p:cNvPr id="36" name="Рисунок 35" descr="P1130231.JPG"/>
          <p:cNvPicPr>
            <a:picLocks noChangeAspect="1"/>
          </p:cNvPicPr>
          <p:nvPr/>
        </p:nvPicPr>
        <p:blipFill>
          <a:blip r:embed="rId24" cstate="screen"/>
          <a:stretch>
            <a:fillRect/>
          </a:stretch>
        </p:blipFill>
        <p:spPr>
          <a:xfrm>
            <a:off x="3571868" y="5500702"/>
            <a:ext cx="1071570" cy="928670"/>
          </a:xfrm>
          <a:prstGeom prst="rect">
            <a:avLst/>
          </a:prstGeom>
        </p:spPr>
      </p:pic>
      <p:pic>
        <p:nvPicPr>
          <p:cNvPr id="37" name="Рисунок 36" descr="P1130207.JPG"/>
          <p:cNvPicPr>
            <a:picLocks noChangeAspect="1"/>
          </p:cNvPicPr>
          <p:nvPr/>
        </p:nvPicPr>
        <p:blipFill>
          <a:blip r:embed="rId25" cstate="screen"/>
          <a:stretch>
            <a:fillRect/>
          </a:stretch>
        </p:blipFill>
        <p:spPr>
          <a:xfrm>
            <a:off x="1071539" y="4143381"/>
            <a:ext cx="1261394" cy="1214446"/>
          </a:xfrm>
          <a:prstGeom prst="rect">
            <a:avLst/>
          </a:prstGeom>
        </p:spPr>
      </p:pic>
      <p:pic>
        <p:nvPicPr>
          <p:cNvPr id="38" name="Рисунок 37" descr="P1130208.JPG"/>
          <p:cNvPicPr>
            <a:picLocks noChangeAspect="1"/>
          </p:cNvPicPr>
          <p:nvPr/>
        </p:nvPicPr>
        <p:blipFill>
          <a:blip r:embed="rId26" cstate="screen"/>
          <a:stretch>
            <a:fillRect/>
          </a:stretch>
        </p:blipFill>
        <p:spPr>
          <a:xfrm>
            <a:off x="2357422" y="4143380"/>
            <a:ext cx="1071570" cy="1231986"/>
          </a:xfrm>
          <a:prstGeom prst="rect">
            <a:avLst/>
          </a:prstGeom>
        </p:spPr>
      </p:pic>
      <p:pic>
        <p:nvPicPr>
          <p:cNvPr id="39" name="Рисунок 38" descr="P1130209.JPG"/>
          <p:cNvPicPr>
            <a:picLocks noChangeAspect="1"/>
          </p:cNvPicPr>
          <p:nvPr/>
        </p:nvPicPr>
        <p:blipFill>
          <a:blip r:embed="rId27" cstate="screen"/>
          <a:stretch>
            <a:fillRect/>
          </a:stretch>
        </p:blipFill>
        <p:spPr>
          <a:xfrm>
            <a:off x="3500430" y="4143380"/>
            <a:ext cx="1143008" cy="1214446"/>
          </a:xfrm>
          <a:prstGeom prst="rect">
            <a:avLst/>
          </a:prstGeom>
        </p:spPr>
      </p:pic>
      <p:pic>
        <p:nvPicPr>
          <p:cNvPr id="40" name="Рисунок 39" descr="P1130210.JPG"/>
          <p:cNvPicPr>
            <a:picLocks noChangeAspect="1"/>
          </p:cNvPicPr>
          <p:nvPr/>
        </p:nvPicPr>
        <p:blipFill>
          <a:blip r:embed="rId28" cstate="screen"/>
          <a:stretch>
            <a:fillRect/>
          </a:stretch>
        </p:blipFill>
        <p:spPr>
          <a:xfrm>
            <a:off x="4714875" y="4143381"/>
            <a:ext cx="1023317" cy="1143007"/>
          </a:xfrm>
          <a:prstGeom prst="rect">
            <a:avLst/>
          </a:prstGeom>
        </p:spPr>
      </p:pic>
      <p:pic>
        <p:nvPicPr>
          <p:cNvPr id="41" name="Рисунок 40" descr="P1130211.JPG"/>
          <p:cNvPicPr>
            <a:picLocks noChangeAspect="1"/>
          </p:cNvPicPr>
          <p:nvPr/>
        </p:nvPicPr>
        <p:blipFill>
          <a:blip r:embed="rId29" cstate="screen"/>
          <a:stretch>
            <a:fillRect/>
          </a:stretch>
        </p:blipFill>
        <p:spPr>
          <a:xfrm>
            <a:off x="5715008" y="4214818"/>
            <a:ext cx="928694" cy="1071570"/>
          </a:xfrm>
          <a:prstGeom prst="rect">
            <a:avLst/>
          </a:prstGeom>
        </p:spPr>
      </p:pic>
      <p:pic>
        <p:nvPicPr>
          <p:cNvPr id="42" name="Рисунок 41" descr="P1130212.JPG"/>
          <p:cNvPicPr>
            <a:picLocks noChangeAspect="1"/>
          </p:cNvPicPr>
          <p:nvPr/>
        </p:nvPicPr>
        <p:blipFill>
          <a:blip r:embed="rId30" cstate="screen"/>
          <a:stretch>
            <a:fillRect/>
          </a:stretch>
        </p:blipFill>
        <p:spPr>
          <a:xfrm>
            <a:off x="6643703" y="4214818"/>
            <a:ext cx="1000132" cy="1143008"/>
          </a:xfrm>
          <a:prstGeom prst="rect">
            <a:avLst/>
          </a:prstGeom>
        </p:spPr>
      </p:pic>
      <p:pic>
        <p:nvPicPr>
          <p:cNvPr id="43" name="Рисунок 42" descr="P1130213.JPG"/>
          <p:cNvPicPr>
            <a:picLocks noChangeAspect="1"/>
          </p:cNvPicPr>
          <p:nvPr/>
        </p:nvPicPr>
        <p:blipFill>
          <a:blip r:embed="rId31" cstate="screen"/>
          <a:stretch>
            <a:fillRect/>
          </a:stretch>
        </p:blipFill>
        <p:spPr>
          <a:xfrm>
            <a:off x="7715272" y="4214818"/>
            <a:ext cx="928694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Картинка 5 из 1936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85728"/>
            <a:ext cx="4105275" cy="381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Сейчас энергетические напитки получили большую популярность, и молодежь все чаще прибегает к их использованию. Но вред это или польза… еще вопрос.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Актуальность темы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 имени-1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071670" y="1142984"/>
            <a:ext cx="5143536" cy="5508218"/>
          </a:xfr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071546"/>
            <a:ext cx="20002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Исследование проходило 10 дней, было взято несколько семян фасоли и посажены в 2 разных горшка. В течение этого опыта 1 горшок поливали водой (горшок №2), второй – напитком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Red Bull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(горшок №1).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58082" y="1071546"/>
            <a:ext cx="157163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Фасоль в двух горшках развивалась одинаково 2 дня, а потом пошел процесс отставания в развитии ростка №1. На 10 день была очевидна разница между растениями поливаемыми водой и энергетическим напитком. В горшке №2 проросли 7 ростков, когда в горшке №1 только 1.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49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1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8929718" cy="5429288"/>
          </a:xfrm>
        </p:spPr>
        <p:txBody>
          <a:bodyPr anchor="t">
            <a:no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Опрос показал, что большинство из опрошенных учащихся употребляют энергетические напитки – это 59 %.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Большинство знают о вреде энергетиков, но продолжают их употреблять просто так или, чтобы взбодриться.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Исследование по проращиванию семян фасоли показало, что энергетики тормозят рост растущего организма. Тем самым можно сказать, что энергетические напитки аналогично воздействуют и на организм подростка, используя жизненные силы самого организма, для того, чтобы достигнуть желаемого результата.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Ингредиенты рассмотренных энергетических напитков оказывают различное влияние на ткани растительного происхождения. Более неблагоприятная картина складывается при воздействии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Jaguar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и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Burn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на ткани; на основе чего можно сделать вывод, что ткани пищеварительного тракта в первую очередь, и других систем органов, будут подвержены их негативному воздействию.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Влияние на организм оказывает более отрицательное, чем положительное.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Природные энергетики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/>
          </a:bodyPr>
          <a:lstStyle/>
          <a:p>
            <a:r>
              <a:rPr lang="ru-RU" dirty="0" smtClean="0"/>
              <a:t>Кофе</a:t>
            </a:r>
          </a:p>
          <a:p>
            <a:r>
              <a:rPr lang="ru-RU" dirty="0" smtClean="0"/>
              <a:t>Чай</a:t>
            </a:r>
          </a:p>
          <a:p>
            <a:r>
              <a:rPr lang="ru-RU" dirty="0" smtClean="0"/>
              <a:t>Лимонник китайский</a:t>
            </a:r>
          </a:p>
          <a:p>
            <a:r>
              <a:rPr lang="ru-RU" dirty="0" smtClean="0"/>
              <a:t>Мате</a:t>
            </a:r>
          </a:p>
          <a:p>
            <a:r>
              <a:rPr lang="ru-RU" dirty="0" smtClean="0"/>
              <a:t>Орехи кола</a:t>
            </a:r>
          </a:p>
          <a:p>
            <a:r>
              <a:rPr lang="ru-RU" dirty="0" smtClean="0"/>
              <a:t>Элеутерококк</a:t>
            </a:r>
          </a:p>
          <a:p>
            <a:r>
              <a:rPr lang="ru-RU" dirty="0" smtClean="0"/>
              <a:t>Женьшень</a:t>
            </a:r>
          </a:p>
          <a:p>
            <a:r>
              <a:rPr lang="ru-RU" dirty="0" smtClean="0"/>
              <a:t>Аралия</a:t>
            </a:r>
          </a:p>
          <a:p>
            <a:r>
              <a:rPr lang="ru-RU" dirty="0" smtClean="0"/>
              <a:t>Апельсины</a:t>
            </a:r>
          </a:p>
          <a:p>
            <a:endParaRPr lang="ru-RU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857496"/>
            <a:ext cx="4508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 flipV="1">
            <a:off x="4645025" y="1489394"/>
            <a:ext cx="4041775" cy="45719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7" name="Содержимое 6" descr="польза и вред энергетических напитков">
            <a:hlinkClick r:id="rId4" tgtFrame="_blank"/>
          </p:cNvPr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6572233" y="285728"/>
            <a:ext cx="2571767" cy="241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000108"/>
            <a:ext cx="6858048" cy="550072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относитесь легкомысленно к увлечению подрастающего поколения энергетическими коктейлями! Подумайте 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вреде энергетических напитков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особенно для подростков!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несколько простых правил позволят сохранить вашим детям здоровье и бодрость, предотвратить появление энергетиков в их жизни: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Сохраняйте режим дня, старайтесь, чтобы повзрослевший ребенок ложился спать не позже 23 часов.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Обратите внимание на то, что он ест. В период роста питание должно быть сбалансированным и полноценным. Девочкам в период полового созревания любые диеты противопоказаны.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Витамины, приобретенные в аптеке с учетом рекомендаций специалиста, поддержат организм  подростка.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Во времена экзаменов не забывайте, пожалуйста, что здоровье ребенка все-таки важнее его отметок.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214413" y="642919"/>
            <a:ext cx="7643867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http://ru.wikipedia.org/wiki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http://www.natr.ru/page/73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http://web-salonnsp.kiev.ua/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http://www.libo.ru/libo959.html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http://www.sunhome.ru/journal/120081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http://interesimir.ru/zdorove-i-krasota/opasnaya-energiya-vred-energeticheskih-napitkov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В.В.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Рожанец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// Наркология: ежемесячный научно-практический рецензируемый журнал.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2006. №8.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Энергетики причиняют вред нашему организму</a:t>
            </a:r>
          </a:p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представление об энергетических напитках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Показать положительные и отрицательные стороны употреблении энергетических напитков.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состав различных энергетических напитков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Рассказать о вреде употребления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положительные воздействия на организм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исследования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анкетирование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 презентации ученикам 9ых классов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omic Sans MS" pitchFamily="66" charset="0"/>
              </a:rPr>
              <a:t>Что такое энергетические напитки?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Содержимое 3" descr="189193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57224" y="1714488"/>
            <a:ext cx="3161708" cy="4525963"/>
          </a:xfrm>
        </p:spPr>
      </p:pic>
      <p:sp>
        <p:nvSpPr>
          <p:cNvPr id="5" name="TextBox 4"/>
          <p:cNvSpPr txBox="1"/>
          <p:nvPr/>
        </p:nvSpPr>
        <p:spPr>
          <a:xfrm>
            <a:off x="4429124" y="1643050"/>
            <a:ext cx="39290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Энергетические напитки</a:t>
            </a:r>
            <a:r>
              <a:rPr lang="ru-RU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(«энергетики») — безалкогольные или слабоалкогольные напитки, в рекламной кампании которых делается акцент на их способность стимулировать центральную нервную систему человека и/или дающий бодрящий эффект.</a:t>
            </a:r>
            <a:endParaRPr lang="ru-RU" sz="24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4"/>
          <a:ext cx="8229600" cy="584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Алкогольные напитки 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Безалкогольные напитки</a:t>
                      </a:r>
                      <a:endParaRPr lang="ru-RU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reflection blurRad="12700" stA="28000" endPos="45000" dist="1000" dir="5400000" sy="-100000" algn="bl" rotWithShape="0"/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774472"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2" name="Рисунок 11" descr="330a8b4c209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1714488"/>
            <a:ext cx="1071570" cy="2586548"/>
          </a:xfrm>
          <a:prstGeom prst="rect">
            <a:avLst/>
          </a:prstGeom>
        </p:spPr>
      </p:pic>
      <p:pic>
        <p:nvPicPr>
          <p:cNvPr id="14" name="Рисунок 13" descr="361px-Jaguar1_Can_03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1928802"/>
            <a:ext cx="1071570" cy="1992066"/>
          </a:xfrm>
          <a:prstGeom prst="rect">
            <a:avLst/>
          </a:prstGeom>
        </p:spPr>
      </p:pic>
      <p:pic>
        <p:nvPicPr>
          <p:cNvPr id="16" name="Рисунок 15" descr="bur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6446" y="1785926"/>
            <a:ext cx="2843453" cy="2028800"/>
          </a:xfrm>
          <a:prstGeom prst="rect">
            <a:avLst/>
          </a:prstGeom>
        </p:spPr>
      </p:pic>
      <p:pic>
        <p:nvPicPr>
          <p:cNvPr id="17" name="Рисунок 16" descr="Копия red_bull_250ml_can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86446" y="3929066"/>
            <a:ext cx="1643074" cy="2232574"/>
          </a:xfrm>
          <a:prstGeom prst="rect">
            <a:avLst/>
          </a:prstGeom>
        </p:spPr>
      </p:pic>
      <p:pic>
        <p:nvPicPr>
          <p:cNvPr id="18" name="Рисунок 17" descr="Копия l_5388b167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488" y="2214554"/>
            <a:ext cx="1285884" cy="36934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Adrenalin Rush 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500174"/>
            <a:ext cx="5643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714612" y="1142984"/>
            <a:ext cx="6470041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Питьевая вода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Таурин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(</a:t>
            </a:r>
            <a:r>
              <a:rPr lang="ru-RU" dirty="0" smtClean="0">
                <a:latin typeface="Comic Sans MS" pitchFamily="66" charset="0"/>
              </a:rPr>
              <a:t>вызывает перевозбуждение нервной системы,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mic Sans MS" pitchFamily="66" charset="0"/>
              </a:rPr>
              <a:t>в сочетании с алкоголем приводит к сбоям в работе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mic Sans MS" pitchFamily="66" charset="0"/>
              </a:rPr>
              <a:t>сердечнососудистой и нервной систем.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Сахар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Лимонная кислота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Цитрат натрия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Фосфат калия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D-рибоза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(</a:t>
            </a:r>
            <a:r>
              <a:rPr lang="ru-RU" dirty="0" smtClean="0">
                <a:latin typeface="Comic Sans MS" pitchFamily="66" charset="0"/>
              </a:rPr>
              <a:t>дает организму мощный прилив энергии</a:t>
            </a:r>
            <a:r>
              <a:rPr kumimoji="0" lang="ru-RU" sz="18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L-карнитин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(</a:t>
            </a:r>
            <a:r>
              <a:rPr lang="ru-RU" dirty="0" smtClean="0">
                <a:latin typeface="Comic Sans MS" pitchFamily="66" charset="0"/>
              </a:rPr>
              <a:t>усиливает обмен веществ, снижает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mic Sans MS" pitchFamily="66" charset="0"/>
              </a:rPr>
              <a:t>утомляемость мышц и окисление жирных кислот в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mic Sans MS" pitchFamily="66" charset="0"/>
              </a:rPr>
              <a:t>организме.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Кофеин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Витамин С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Инозит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(</a:t>
            </a:r>
            <a:r>
              <a:rPr lang="ru-RU" dirty="0" smtClean="0">
                <a:latin typeface="Comic Sans MS" pitchFamily="66" charset="0"/>
              </a:rPr>
              <a:t>участвует в обмене белка, вырабатывает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mic Sans MS" pitchFamily="66" charset="0"/>
              </a:rPr>
              <a:t>дополнительную энергию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latin typeface="Comic Sans MS" pitchFamily="66" charset="0"/>
              </a:rPr>
              <a:t>Бета-каротин</a:t>
            </a:r>
            <a:r>
              <a:rPr lang="ru-RU" dirty="0" smtClean="0">
                <a:latin typeface="Comic Sans MS" pitchFamily="66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Ароматизатор "адреналин раш"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Мальтодекстрин (</a:t>
            </a:r>
            <a:r>
              <a:rPr lang="ru-RU" dirty="0" smtClean="0">
                <a:latin typeface="Comic Sans MS" pitchFamily="66" charset="0"/>
              </a:rPr>
              <a:t>подпитывает организм глюкозой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9966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9966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Содержимое 6" descr="330a8b4c209f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00034" y="1428736"/>
            <a:ext cx="1643074" cy="3966041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Red Bull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Cola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8" name="Содержимое 7" descr="thumb.php.pn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071670" y="1500174"/>
            <a:ext cx="1728918" cy="4525963"/>
          </a:xfrm>
        </p:spPr>
      </p:pic>
      <p:sp>
        <p:nvSpPr>
          <p:cNvPr id="9" name="Прямоугольник 8"/>
          <p:cNvSpPr/>
          <p:nvPr/>
        </p:nvSpPr>
        <p:spPr>
          <a:xfrm>
            <a:off x="4500562" y="1285860"/>
            <a:ext cx="33575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Вода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Лимон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Орех колы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Лайм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Гвоздика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Корица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Кардамон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Сосна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Мята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Каланг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Ваниль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Имбирь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Мускатный орех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Лакрица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Какао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Апельсин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Семена горчицы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0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Red Bull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6" name="Содержимое 5" descr="Копия red_bull_250ml_can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28596" y="1428736"/>
            <a:ext cx="3330905" cy="4525963"/>
          </a:xfrm>
        </p:spPr>
      </p:pic>
      <p:sp>
        <p:nvSpPr>
          <p:cNvPr id="7" name="Прямоугольник 6"/>
          <p:cNvSpPr/>
          <p:nvPr/>
        </p:nvSpPr>
        <p:spPr>
          <a:xfrm>
            <a:off x="4214810" y="1225689"/>
            <a:ext cx="44291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Вода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Таурин (</a:t>
            </a:r>
            <a:r>
              <a:rPr lang="ru-RU" dirty="0" smtClean="0">
                <a:latin typeface="Comic Sans MS" pitchFamily="66" charset="0"/>
              </a:rPr>
              <a:t>Вызывает перевозбуждение нервной системы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Аргинин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Кофеин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Витамины группы B:B3,B5,B6,B12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Сахароза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Глюкоза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Ацесульфам (</a:t>
            </a:r>
            <a:r>
              <a:rPr lang="ru-RU" dirty="0" smtClean="0">
                <a:latin typeface="Comic Sans MS" pitchFamily="66" charset="0"/>
              </a:rPr>
              <a:t>Оказывает возбуждающее действие на организм человека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Аспартам (</a:t>
            </a:r>
            <a:r>
              <a:rPr lang="ru-RU" dirty="0" smtClean="0">
                <a:latin typeface="Comic Sans MS" pitchFamily="66" charset="0"/>
              </a:rPr>
              <a:t>Оказывает возбуждающее действие на нервную систему человека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Лимонокислый натрий (</a:t>
            </a:r>
            <a:r>
              <a:rPr lang="ru-RU" dirty="0" smtClean="0">
                <a:latin typeface="Comic Sans MS" pitchFamily="66" charset="0"/>
              </a:rPr>
              <a:t>Регулятор кислотности</a:t>
            </a:r>
            <a:r>
              <a:rPr lang="ru-RU" b="1" dirty="0" smtClean="0">
                <a:latin typeface="Comic Sans MS" pitchFamily="66" charset="0"/>
              </a:rPr>
              <a:t>)</a:t>
            </a:r>
            <a:endParaRPr lang="ru-RU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Инозитол (</a:t>
            </a:r>
            <a:r>
              <a:rPr lang="ru-RU" dirty="0" smtClean="0">
                <a:latin typeface="Comic Sans MS" pitchFamily="66" charset="0"/>
              </a:rPr>
              <a:t>Стимулирует функцию пищеварительного аппарата </a:t>
            </a:r>
            <a:r>
              <a:rPr lang="ru-RU" b="1" dirty="0" smtClean="0">
                <a:latin typeface="Comic Sans MS" pitchFamily="66" charset="0"/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latin typeface="Comic Sans MS" pitchFamily="66" charset="0"/>
              </a:rPr>
              <a:t>Красители (</a:t>
            </a:r>
            <a:r>
              <a:rPr lang="ru-RU" dirty="0" smtClean="0">
                <a:latin typeface="Comic Sans MS" pitchFamily="66" charset="0"/>
              </a:rPr>
              <a:t>Сахарный колер рибофлавин</a:t>
            </a:r>
            <a:r>
              <a:rPr lang="ru-RU" b="1" dirty="0" smtClean="0">
                <a:latin typeface="Comic Sans MS" pitchFamily="66" charset="0"/>
              </a:rPr>
              <a:t>)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1052</Words>
  <PresentationFormat>Экран (4:3)</PresentationFormat>
  <Paragraphs>239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ГОУ СОШ 489   Проектная работа по биологии на тему: «Энергетические напитки. Новые Наркотики  или Жизнь В Тонусе?  </vt:lpstr>
      <vt:lpstr>                         Актуальность темы</vt:lpstr>
      <vt:lpstr>Слайд 3</vt:lpstr>
      <vt:lpstr>Слайд 4</vt:lpstr>
      <vt:lpstr>Что такое энергетические напитки?</vt:lpstr>
      <vt:lpstr>Слайд 6</vt:lpstr>
      <vt:lpstr>Adrenalin Rush </vt:lpstr>
      <vt:lpstr>Red Bull Cola</vt:lpstr>
      <vt:lpstr>Red Bull</vt:lpstr>
      <vt:lpstr>Burn</vt:lpstr>
      <vt:lpstr>Jaguar</vt:lpstr>
      <vt:lpstr>Энергетики</vt:lpstr>
      <vt:lpstr>Правила употребления:</vt:lpstr>
      <vt:lpstr>Что будет если смешать энергетик и алкоголь?</vt:lpstr>
      <vt:lpstr>Опрос: опрошено 30 человек-учеников 9 классов и выявлено:</vt:lpstr>
      <vt:lpstr>Слайд 16</vt:lpstr>
      <vt:lpstr>Слайд 17</vt:lpstr>
      <vt:lpstr>Слайд 18</vt:lpstr>
      <vt:lpstr>Исследование для определения воздействия энергетиков на растительные ткани</vt:lpstr>
      <vt:lpstr>Исследование</vt:lpstr>
      <vt:lpstr>Выводы:</vt:lpstr>
      <vt:lpstr>Природные энергетики</vt:lpstr>
      <vt:lpstr>Советы родителям</vt:lpstr>
      <vt:lpstr>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Энергетические напитки</dc:title>
  <cp:lastModifiedBy>эльвира</cp:lastModifiedBy>
  <cp:revision>151</cp:revision>
  <dcterms:modified xsi:type="dcterms:W3CDTF">2013-03-03T14:30:45Z</dcterms:modified>
</cp:coreProperties>
</file>