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3" r:id="rId42"/>
    <p:sldId id="305" r:id="rId43"/>
    <p:sldId id="307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85A39-37ED-46ED-A985-5C9B3E3D2CBD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67CA5-4D94-4158-A910-4E8C575441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67CA5-4D94-4158-A910-4E8C575441CF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F67CA5-4D94-4158-A910-4E8C575441CF}" type="slidenum">
              <a:rPr lang="ru-RU" smtClean="0"/>
              <a:pPr/>
              <a:t>42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26524-1C98-4400-9A0F-7657198227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D60FCB-AEC5-4679-A107-F8194FFADF95}" type="datetimeFigureOut">
              <a:rPr lang="ru-RU" smtClean="0"/>
              <a:pPr/>
              <a:t>28.05.2012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509BF-CD8B-419F-86D2-D137F0E7A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slide" Target="slide8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29.xml"/><Relationship Id="rId18" Type="http://schemas.openxmlformats.org/officeDocument/2006/relationships/slide" Target="slide39.xml"/><Relationship Id="rId3" Type="http://schemas.openxmlformats.org/officeDocument/2006/relationships/slide" Target="slide9.xml"/><Relationship Id="rId21" Type="http://schemas.openxmlformats.org/officeDocument/2006/relationships/slide" Target="slide43.xml"/><Relationship Id="rId7" Type="http://schemas.openxmlformats.org/officeDocument/2006/relationships/slide" Target="slide17.xml"/><Relationship Id="rId12" Type="http://schemas.openxmlformats.org/officeDocument/2006/relationships/slide" Target="slide27.xml"/><Relationship Id="rId17" Type="http://schemas.openxmlformats.org/officeDocument/2006/relationships/slide" Target="slide37.xml"/><Relationship Id="rId2" Type="http://schemas.openxmlformats.org/officeDocument/2006/relationships/image" Target="../media/image4.jpeg"/><Relationship Id="rId16" Type="http://schemas.openxmlformats.org/officeDocument/2006/relationships/slide" Target="slide35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25.xml"/><Relationship Id="rId5" Type="http://schemas.openxmlformats.org/officeDocument/2006/relationships/slide" Target="slide13.xml"/><Relationship Id="rId15" Type="http://schemas.openxmlformats.org/officeDocument/2006/relationships/slide" Target="slide33.xml"/><Relationship Id="rId10" Type="http://schemas.openxmlformats.org/officeDocument/2006/relationships/slide" Target="slide23.xml"/><Relationship Id="rId19" Type="http://schemas.openxmlformats.org/officeDocument/2006/relationships/slide" Target="slide41.xml"/><Relationship Id="rId4" Type="http://schemas.openxmlformats.org/officeDocument/2006/relationships/slide" Target="slide11.xml"/><Relationship Id="rId9" Type="http://schemas.openxmlformats.org/officeDocument/2006/relationships/slide" Target="slide21.xml"/><Relationship Id="rId14" Type="http://schemas.openxmlformats.org/officeDocument/2006/relationships/slide" Target="slide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alpha val="79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Математик - бизнесмен</a:t>
            </a:r>
            <a:endParaRPr lang="ru-RU" sz="8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FF00"/>
                </a:solidFill>
              </a:rPr>
              <a:t>игра</a:t>
            </a:r>
            <a:endParaRPr lang="ru-RU" sz="6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00"/>
                </a:solidFill>
              </a:rPr>
              <a:t>Ответ на задание №1 (50 руб.)</a:t>
            </a:r>
            <a:endParaRPr lang="ru-RU" dirty="0">
              <a:solidFill>
                <a:srgbClr val="00CC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11745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13500*(1-0,13) = 11745(руб.)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322336" cy="3223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№2 (50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Налог на доходы составляет 13% от заработной платы. После удержания налога на доходы Мария Константиновна получила 10440 рублей. Сколько рублей составляет заработная плата Марии Константиновны?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322336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172400" y="6309320"/>
            <a:ext cx="322336" cy="39434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00"/>
                </a:solidFill>
              </a:rPr>
              <a:t>Ответ на задание №2 (50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9600" dirty="0" smtClean="0"/>
              <a:t>12000 рублей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10440/0,87 =12000(руб.)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6021288"/>
            <a:ext cx="322336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№3 (50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Налог на доходы составляет 13% от заработной платы. С Анастасии Михайловны удержали налог на доходы в размере 1820 рублей. Сколько рублей составляет заработная плата Анастасии Михайловны?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309320"/>
            <a:ext cx="322336" cy="3223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244408" y="6309320"/>
            <a:ext cx="250328" cy="32233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00"/>
                </a:solidFill>
              </a:rPr>
              <a:t>Ответ на задание №3 (50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14000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1820/0,13 = 14000(руб.)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165304"/>
            <a:ext cx="322336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№4 (50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Налог на доходы составляет 13% от заработной платы. С Ивана Ивановича удержали налог на доходы в размере 1365 рублей. Сколько рублей он получит  после этого вычета?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6165304"/>
            <a:ext cx="322336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322336" cy="39434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00"/>
                </a:solidFill>
              </a:rPr>
              <a:t>Ответ на задание №4 (50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9600" dirty="0" smtClean="0"/>
              <a:t>9135 рублей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1365/0,13 – 1365 = 9135(руб.)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093296"/>
            <a:ext cx="322336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Задание №1 (100 руб.)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 начале года тариф на электроэнергию составлял 40 коп. за 1 кВт/ч. В середине года он увеличился на 50 %, а в конце – еще на 50 %.На сколько процентов увеличился тариф на электроэнергию за год?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76456" y="6165304"/>
            <a:ext cx="250328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250328" cy="4663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00"/>
                </a:solidFill>
              </a:rPr>
              <a:t>Ответ на задание №1 (100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На 125%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40*(1+0,5)(1+0,5)=90(коп.)-цена в конце года</a:t>
            </a:r>
          </a:p>
          <a:p>
            <a:pPr>
              <a:buNone/>
            </a:pPr>
            <a:r>
              <a:rPr lang="ru-RU" dirty="0" smtClean="0"/>
              <a:t>90-40 = 50(коп.)-увеличение тарифа</a:t>
            </a:r>
          </a:p>
          <a:p>
            <a:pPr>
              <a:buNone/>
            </a:pPr>
            <a:r>
              <a:rPr lang="ru-RU" dirty="0" smtClean="0"/>
              <a:t>50/40*100% = 125%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94344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Задание №2 (100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   На весенней распродаже шарф стоимостью 350 руб. уценили на 40 %, а через неделю еще на 5 %. В другом магазине шарф такой же стоимости уценили сразу на 45 %. В каком магазине выгоднее купить шарф и сколько он стал стоить?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76456" y="6165304"/>
            <a:ext cx="250328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322336" cy="4663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tx1"/>
                </a:solidFill>
                <a:latin typeface="Arial Black" pitchFamily="34" charset="0"/>
              </a:rPr>
              <a:t>УЧАСТНИКИ</a:t>
            </a:r>
            <a:endParaRPr lang="ru-RU" sz="80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Банк </a:t>
            </a:r>
            <a:r>
              <a:rPr lang="ru-RU" sz="6000" dirty="0" smtClean="0">
                <a:hlinkClick r:id="rId2" action="ppaction://hlinksldjump"/>
              </a:rPr>
              <a:t>«Империал»</a:t>
            </a:r>
            <a:endParaRPr lang="ru-RU" sz="6000" dirty="0" smtClean="0"/>
          </a:p>
          <a:p>
            <a:r>
              <a:rPr lang="ru-RU" sz="6000" dirty="0" smtClean="0"/>
              <a:t>Банк </a:t>
            </a:r>
            <a:r>
              <a:rPr lang="ru-RU" sz="6000" dirty="0" smtClean="0">
                <a:solidFill>
                  <a:srgbClr val="FF0000"/>
                </a:solidFill>
                <a:hlinkClick r:id="rId3" action="ppaction://hlinksldjump"/>
              </a:rPr>
              <a:t>«Стабильный»</a:t>
            </a:r>
            <a:endParaRPr lang="ru-RU" sz="6000" dirty="0" smtClean="0">
              <a:solidFill>
                <a:srgbClr val="FF0000"/>
              </a:solidFill>
            </a:endParaRPr>
          </a:p>
          <a:p>
            <a:r>
              <a:rPr lang="ru-RU" sz="6000" dirty="0" smtClean="0">
                <a:hlinkClick r:id="rId4" action="ppaction://hlinksldjump"/>
              </a:rPr>
              <a:t>Акционеры банков</a:t>
            </a:r>
            <a:endParaRPr lang="ru-RU" sz="6000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00"/>
                </a:solidFill>
              </a:rPr>
              <a:t>Ответ на задание №2 (100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Во втором за 192,5 р.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350*(1-0,4)(1-0,05) =199,5(руб.)-в1-ом </a:t>
            </a:r>
            <a:r>
              <a:rPr lang="ru-RU" dirty="0" err="1" smtClean="0"/>
              <a:t>магаз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350*(1-0,45) = 192,5(руб.)-во 2-ом магазине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165304"/>
            <a:ext cx="322336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Задание №3 (100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Занятия ребенка в музыкальной школе родители оплачивают в сбербанке, внося ежемесячно 250 руб. Оплата должна производиться до 15 числа каждого месяца, после чего за каждый просроченный день начисляется пеня в размере 4 % от суммы оплаты занятий за один месяц. Сколько придется заплатить родителям, если они просрочат оплату на неделю?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76456" y="6165304"/>
            <a:ext cx="250328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250328" cy="39434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00"/>
                </a:solidFill>
              </a:rPr>
              <a:t>Ответ на задание №3 (100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320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250*(1+0,04) = 10(руб.)</a:t>
            </a:r>
          </a:p>
          <a:p>
            <a:pPr algn="ctr">
              <a:buNone/>
            </a:pPr>
            <a:r>
              <a:rPr lang="ru-RU" dirty="0" smtClean="0"/>
              <a:t>250 + 7*10 =320(руб.)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60432" y="6093296"/>
            <a:ext cx="466352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CC"/>
                </a:solidFill>
              </a:rPr>
              <a:t>Задание №4 (100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Стоимость проезда в городском транспорте составляла 5 руб. В связи с инфляцией она возросла на 200 %. Во сколько раз повысилась стоимость проезда в транспорте? Можно ли ответить на поставленный вопрос, не зная стоимости проезда?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6237312"/>
            <a:ext cx="394344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028384" y="6237312"/>
            <a:ext cx="394344" cy="4663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CC00"/>
                </a:solidFill>
              </a:rPr>
              <a:t>Ответ на задание №4 (100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В 3раза</a:t>
            </a:r>
          </a:p>
          <a:p>
            <a:pPr>
              <a:buNone/>
            </a:pPr>
            <a:r>
              <a:rPr lang="ru-RU" sz="9600" dirty="0" smtClean="0"/>
              <a:t> </a:t>
            </a:r>
            <a:r>
              <a:rPr lang="ru-RU" sz="3500" dirty="0" smtClean="0"/>
              <a:t>5*(1+2) =15(руб.)- новая цена</a:t>
            </a:r>
          </a:p>
          <a:p>
            <a:pPr>
              <a:buNone/>
            </a:pPr>
            <a:r>
              <a:rPr lang="ru-RU" sz="3500" dirty="0" smtClean="0"/>
              <a:t>   15/5 = 3 (раза)  </a:t>
            </a:r>
            <a:endParaRPr lang="ru-RU" sz="35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60432" y="6237312"/>
            <a:ext cx="466352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№1 (150 руб.)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1 литр дизельного топлива стоит 20 рублей. Какое наибольшее целое число литров топлива можно купить на 20000 рублей после повышения цены на топливо на 5%?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6165304"/>
            <a:ext cx="322336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322336" cy="4663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 на задание №1 (150 руб.)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952 литра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20*(1+0,05) = 21(руб.)</a:t>
            </a:r>
          </a:p>
          <a:p>
            <a:pPr algn="ctr">
              <a:buNone/>
            </a:pPr>
            <a:r>
              <a:rPr lang="ru-RU" dirty="0" smtClean="0"/>
              <a:t>20000:21=952,4(л)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94344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№2 (150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Бухгалтер рассчитал, что по действующей в феврале цене на бензин для покупки 1000 литров бензина, который потребуется для машин во время сева, нужно выделить 25000 рублей, но в апреле бензин подорожал и за 1000 литров бензина заплатили 25750 рублей. На сколько процентов подорожал бензин?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76456" y="6093296"/>
            <a:ext cx="250328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244408" y="6093296"/>
            <a:ext cx="322336" cy="4663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 на задание №2 (150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На 3%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(25750-25000)/25000*100% = 3%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76456" y="6165304"/>
            <a:ext cx="250328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№3 (150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Хозяйство собрало урожай ячменя 120 тонн. Из них 20% нужно оставить в хозяйстве, а остальное продать по 5 рублей за 1 кг. Какую выручку получит хозяйство, если продаст всё , запланированное на продажу, зерно?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76456" y="6165304"/>
            <a:ext cx="250328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172400" y="6165304"/>
            <a:ext cx="250328" cy="39434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Arial Black" pitchFamily="34" charset="0"/>
              </a:rPr>
              <a:t>Банк </a:t>
            </a:r>
            <a:r>
              <a:rPr lang="ru-RU" sz="6000" dirty="0" smtClean="0">
                <a:latin typeface="Arial Black" pitchFamily="34" charset="0"/>
              </a:rPr>
              <a:t>«</a:t>
            </a:r>
            <a:r>
              <a:rPr lang="ru-RU" sz="6000" dirty="0" smtClean="0">
                <a:latin typeface="Arial Black" pitchFamily="34" charset="0"/>
              </a:rPr>
              <a:t>СТАБИЛЬНЫЙ</a:t>
            </a:r>
            <a:r>
              <a:rPr lang="ru-RU" sz="6000" dirty="0" smtClean="0">
                <a:latin typeface="Arial Black" pitchFamily="34" charset="0"/>
              </a:rPr>
              <a:t>»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70916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Управляющий банком</a:t>
            </a:r>
            <a:r>
              <a:rPr lang="ru-RU" dirty="0" smtClean="0"/>
              <a:t>: Калинина Л.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Бухгалтер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Моровова М.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Операционисты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Ганина Д., </a:t>
            </a:r>
            <a:r>
              <a:rPr lang="ru-RU" dirty="0" err="1" smtClean="0"/>
              <a:t>Куванова</a:t>
            </a:r>
            <a:r>
              <a:rPr lang="ru-RU" dirty="0" smtClean="0"/>
              <a:t> М.,     </a:t>
            </a:r>
            <a:r>
              <a:rPr lang="ru-RU" dirty="0" err="1" smtClean="0"/>
              <a:t>Чапарина</a:t>
            </a:r>
            <a:r>
              <a:rPr lang="ru-RU" dirty="0" smtClean="0"/>
              <a:t> А., Козлова А.</a:t>
            </a:r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214282" y="6143644"/>
            <a:ext cx="500066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 на задание №3 (150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480000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120000*(1 – 0,2) = 96000(кг)</a:t>
            </a:r>
          </a:p>
          <a:p>
            <a:pPr algn="ctr">
              <a:buNone/>
            </a:pPr>
            <a:r>
              <a:rPr lang="ru-RU" dirty="0" smtClean="0"/>
              <a:t>96000*5 = 480000(руб.)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532440" y="6165304"/>
            <a:ext cx="466352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№4 (150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Чтобы получить доход 9000 рублей, на осенней ярмарке фермер планирует продать не менее одной тонны лука. Ему известно, что при хранении урожай теряет до 15 % массы, а при транспортировке – до 10 %. Сколько лука должен собрать фермер, чтобы осуществить свой план? 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093296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172400" y="6093296"/>
            <a:ext cx="288032" cy="360040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 на задание №4 (150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000" dirty="0" smtClean="0"/>
              <a:t>Не менее 1,3 тонны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Пусть </a:t>
            </a:r>
            <a:r>
              <a:rPr lang="en-US" i="1" dirty="0" smtClean="0"/>
              <a:t>x</a:t>
            </a:r>
            <a:r>
              <a:rPr lang="ru-RU" dirty="0" smtClean="0"/>
              <a:t> кг – необходимая масса лука, тогда</a:t>
            </a:r>
          </a:p>
          <a:p>
            <a:pPr>
              <a:buNone/>
            </a:pPr>
            <a:r>
              <a:rPr lang="en-US" dirty="0" smtClean="0"/>
              <a:t>X(1-0</a:t>
            </a:r>
            <a:r>
              <a:rPr lang="ru-RU" dirty="0" smtClean="0"/>
              <a:t>,15)(1-0,1) = 0,85*0,9*</a:t>
            </a:r>
            <a:r>
              <a:rPr lang="en-US" dirty="0" smtClean="0"/>
              <a:t>x</a:t>
            </a:r>
            <a:r>
              <a:rPr lang="ru-RU" dirty="0" smtClean="0"/>
              <a:t> = 0,765</a:t>
            </a:r>
            <a:r>
              <a:rPr lang="en-US" dirty="0" smtClean="0"/>
              <a:t>x = 1</a:t>
            </a:r>
          </a:p>
          <a:p>
            <a:pPr>
              <a:buNone/>
            </a:pPr>
            <a:r>
              <a:rPr lang="en-US" dirty="0" smtClean="0"/>
              <a:t>X</a:t>
            </a:r>
            <a:r>
              <a:rPr lang="ru-RU" dirty="0" smtClean="0"/>
              <a:t> =1/0,765 = 1,307(т)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237312"/>
            <a:ext cx="322336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№1(200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На сберкнижку в конце июля было положено 1600 рублей на Сберегательный вклад под 26% годовых. Процентная ставка меняется каждый месяц. За август она составила 2,3%, а за сентябрь 2,28%. В каком месяце была получена большая прибыль и на сколько? </a:t>
            </a:r>
            <a:endParaRPr lang="ru-RU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604448" y="6165304"/>
            <a:ext cx="323528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172400" y="6165304"/>
            <a:ext cx="322336" cy="466352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 на задание №1 (200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На 0,5 руб. больше в сентябре</a:t>
            </a:r>
          </a:p>
          <a:p>
            <a:pPr>
              <a:buNone/>
            </a:pPr>
            <a:r>
              <a:rPr lang="ru-RU" sz="2000" dirty="0" smtClean="0"/>
              <a:t>      </a:t>
            </a:r>
          </a:p>
          <a:p>
            <a:pPr>
              <a:buNone/>
            </a:pPr>
            <a:r>
              <a:rPr lang="ru-RU" dirty="0" smtClean="0"/>
              <a:t>    1600 + 1600 ∙ 0,023 = 1636,8 (руб.) - в конце августа. </a:t>
            </a:r>
            <a:br>
              <a:rPr lang="ru-RU" dirty="0" smtClean="0"/>
            </a:br>
            <a:r>
              <a:rPr lang="ru-RU" dirty="0" smtClean="0"/>
              <a:t>1636,8∙0,0228 = 37,3 (руб.) - за сентябрь.</a:t>
            </a:r>
            <a:br>
              <a:rPr lang="ru-RU" dirty="0" smtClean="0"/>
            </a:br>
            <a:r>
              <a:rPr lang="ru-RU" dirty="0" smtClean="0"/>
              <a:t>37,3 - 36,8 = 0,5 (руб.) - в сентябре больше</a:t>
            </a:r>
            <a:endParaRPr lang="ru-RU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604448" y="6165304"/>
            <a:ext cx="322336" cy="46635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№2(200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Вклад, положенный в сбербанк два года </a:t>
            </a:r>
          </a:p>
          <a:p>
            <a:pPr>
              <a:buNone/>
            </a:pPr>
            <a:r>
              <a:rPr lang="ru-RU" dirty="0" smtClean="0"/>
              <a:t>    назад, достиг суммы, равной 1312,5      рублей.  Каков был первоначальный вклад при 25 % годовых?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676456" y="6165304"/>
            <a:ext cx="288032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288032" cy="432048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 на задание №2 (200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/>
              <a:t>840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Пусть </a:t>
            </a:r>
            <a:r>
              <a:rPr lang="ru-RU" dirty="0" err="1" smtClean="0"/>
              <a:t>х</a:t>
            </a:r>
            <a:r>
              <a:rPr lang="ru-RU" dirty="0" smtClean="0"/>
              <a:t> – первоначальный вклад.</a:t>
            </a:r>
          </a:p>
          <a:p>
            <a:pPr>
              <a:buNone/>
            </a:pPr>
            <a:r>
              <a:rPr lang="ru-RU" dirty="0" smtClean="0"/>
              <a:t>Тогда за 1 год размер суммы увеличился</a:t>
            </a:r>
          </a:p>
          <a:p>
            <a:pPr>
              <a:buNone/>
            </a:pPr>
            <a:r>
              <a:rPr lang="ru-RU" dirty="0" smtClean="0"/>
              <a:t>х+0,25х=1,25х</a:t>
            </a:r>
          </a:p>
          <a:p>
            <a:pPr>
              <a:buNone/>
            </a:pPr>
            <a:r>
              <a:rPr lang="ru-RU" dirty="0" smtClean="0"/>
              <a:t>За 2 год – 1,25х+1,25·0,25х=1312,5</a:t>
            </a:r>
          </a:p>
          <a:p>
            <a:pPr>
              <a:buNone/>
            </a:pPr>
            <a:r>
              <a:rPr lang="ru-RU" dirty="0" smtClean="0"/>
              <a:t>х=840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532440" y="6093296"/>
            <a:ext cx="538360" cy="53836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№3(200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начале года на сберкнижку в Сбербанк было положено 1600 рублей, а в конце года до начисления процентов взято 750 рублей. В конце второго года на книжке оказалось 867 рублей. Сколько процентов начисляет Сбербанк?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676456" y="6237312"/>
            <a:ext cx="322336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100392" y="6237312"/>
            <a:ext cx="322336" cy="39434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 на задание №3 (200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9600" dirty="0" smtClean="0"/>
              <a:t> 2%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1600 - 750 = 850 (руб.) - осталось в конце первого года. </a:t>
            </a:r>
          </a:p>
          <a:p>
            <a:pPr lvl="0">
              <a:buNone/>
            </a:pPr>
            <a:r>
              <a:rPr lang="ru-RU" dirty="0" smtClean="0"/>
              <a:t>(867 - 850) : 850 ∙ 100 = 2(%) - в год.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676456" y="6237312"/>
            <a:ext cx="394344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№4(200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За хранение денег сбербанк начисляет вкладчику 8 % годовых. Вкладчик положил на счет в банке 5000 руб. и решил в течение пяти лет не снимать деньги со счета и не брать процентные начисления. Сколько денег будет на счете вкладчика через пять лет?</a:t>
            </a:r>
            <a:endParaRPr lang="ru-RU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748464" y="6165304"/>
            <a:ext cx="322336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8244408" y="6165304"/>
            <a:ext cx="322336" cy="39434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Arial Black" pitchFamily="34" charset="0"/>
              </a:rPr>
              <a:t>Банк </a:t>
            </a:r>
            <a:r>
              <a:rPr lang="ru-RU" sz="6000" dirty="0" smtClean="0">
                <a:latin typeface="Arial Black" pitchFamily="34" charset="0"/>
              </a:rPr>
              <a:t>«ИМПЕРИАЛ»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Управляющий банком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r>
              <a:rPr lang="ru-RU" dirty="0" err="1" smtClean="0"/>
              <a:t>Кудакова</a:t>
            </a:r>
            <a:r>
              <a:rPr lang="ru-RU" dirty="0" smtClean="0"/>
              <a:t> К.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Бухгалтер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Прохорова Д.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Операционисты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</a:t>
            </a:r>
            <a:r>
              <a:rPr lang="ru-RU" dirty="0" err="1" smtClean="0"/>
              <a:t>Ромашкина</a:t>
            </a:r>
            <a:r>
              <a:rPr lang="ru-RU" dirty="0" smtClean="0"/>
              <a:t> Г., Калёнова А., </a:t>
            </a:r>
            <a:r>
              <a:rPr lang="ru-RU" dirty="0" err="1" smtClean="0"/>
              <a:t>Царькова</a:t>
            </a:r>
            <a:r>
              <a:rPr lang="ru-RU" dirty="0" smtClean="0"/>
              <a:t> </a:t>
            </a:r>
            <a:r>
              <a:rPr lang="ru-RU" dirty="0" err="1" smtClean="0"/>
              <a:t>В.,Закирова</a:t>
            </a:r>
            <a:r>
              <a:rPr lang="ru-RU" dirty="0" smtClean="0"/>
              <a:t> М.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214282" y="6215082"/>
            <a:ext cx="500034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 на задание №4 (200 руб.)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/>
              <a:t>7346,6 рублей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5000* (1+0,08)</a:t>
            </a:r>
            <a:r>
              <a:rPr lang="en-US" dirty="0" smtClean="0"/>
              <a:t>^5 =73346</a:t>
            </a:r>
            <a:r>
              <a:rPr lang="ru-RU" dirty="0" smtClean="0"/>
              <a:t>,6 </a:t>
            </a:r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604448" y="6237312"/>
            <a:ext cx="394344" cy="3223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7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682518" flipH="1">
            <a:off x="6011863" y="2636838"/>
            <a:ext cx="2808287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WordArt 4"/>
          <p:cNvSpPr>
            <a:spLocks noChangeArrowheads="1" noChangeShapeType="1" noTextEdit="1"/>
          </p:cNvSpPr>
          <p:nvPr/>
        </p:nvSpPr>
        <p:spPr bwMode="auto">
          <a:xfrm>
            <a:off x="571500" y="1143000"/>
            <a:ext cx="7993063" cy="26209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5931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8684E"/>
                </a:solidFill>
                <a:latin typeface="Arial"/>
                <a:cs typeface="Arial"/>
              </a:rPr>
              <a:t>Электронная физминутка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8684E"/>
                </a:solidFill>
                <a:latin typeface="Arial"/>
                <a:cs typeface="Arial"/>
              </a:rPr>
              <a:t>для 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8684E"/>
                </a:solidFill>
                <a:latin typeface="Arial"/>
                <a:cs typeface="Arial"/>
              </a:rPr>
              <a:t>глаз</a:t>
            </a:r>
          </a:p>
        </p:txBody>
      </p:sp>
      <p:pic>
        <p:nvPicPr>
          <p:cNvPr id="45060" name="Picture 6" descr="post-6773-116319099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2" t="6056" r="8130" b="19731"/>
          <a:stretch>
            <a:fillRect/>
          </a:stretch>
        </p:blipFill>
        <p:spPr bwMode="auto">
          <a:xfrm rot="-421179">
            <a:off x="468313" y="2636838"/>
            <a:ext cx="2735262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19050" y="0"/>
            <a:ext cx="0" cy="6858000"/>
          </a:xfrm>
          <a:prstGeom prst="line">
            <a:avLst/>
          </a:prstGeom>
          <a:noFill/>
          <a:ln w="127000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9144000" y="0"/>
            <a:ext cx="0" cy="6858000"/>
          </a:xfrm>
          <a:prstGeom prst="line">
            <a:avLst/>
          </a:prstGeom>
          <a:noFill/>
          <a:ln w="127000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127000">
            <a:solidFill>
              <a:schemeClr val="accent6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0" y="44450"/>
            <a:ext cx="9144000" cy="0"/>
          </a:xfrm>
          <a:prstGeom prst="line">
            <a:avLst/>
          </a:prstGeom>
          <a:noFill/>
          <a:ln w="127000">
            <a:solidFill>
              <a:schemeClr val="accent4">
                <a:lumMod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0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2" name="Rectangle 21"/>
          <p:cNvSpPr>
            <a:spLocks noChangeArrowheads="1"/>
          </p:cNvSpPr>
          <p:nvPr/>
        </p:nvSpPr>
        <p:spPr bwMode="auto">
          <a:xfrm>
            <a:off x="1258888" y="0"/>
            <a:ext cx="1225550" cy="6858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3" name="Rectangle 22"/>
          <p:cNvSpPr>
            <a:spLocks noChangeArrowheads="1"/>
          </p:cNvSpPr>
          <p:nvPr/>
        </p:nvSpPr>
        <p:spPr bwMode="auto">
          <a:xfrm>
            <a:off x="2484438" y="0"/>
            <a:ext cx="1439862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4" name="Rectangle 23"/>
          <p:cNvSpPr>
            <a:spLocks noChangeArrowheads="1"/>
          </p:cNvSpPr>
          <p:nvPr/>
        </p:nvSpPr>
        <p:spPr bwMode="auto">
          <a:xfrm>
            <a:off x="3851275" y="0"/>
            <a:ext cx="1296988" cy="6858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5" name="Rectangle 24"/>
          <p:cNvSpPr>
            <a:spLocks noChangeArrowheads="1"/>
          </p:cNvSpPr>
          <p:nvPr/>
        </p:nvSpPr>
        <p:spPr bwMode="auto">
          <a:xfrm>
            <a:off x="5148263" y="0"/>
            <a:ext cx="1368425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6" name="Rectangle 25"/>
          <p:cNvSpPr>
            <a:spLocks noChangeArrowheads="1"/>
          </p:cNvSpPr>
          <p:nvPr/>
        </p:nvSpPr>
        <p:spPr bwMode="auto">
          <a:xfrm>
            <a:off x="6516688" y="0"/>
            <a:ext cx="1295400" cy="6858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7" name="Rectangle 26"/>
          <p:cNvSpPr>
            <a:spLocks noChangeArrowheads="1"/>
          </p:cNvSpPr>
          <p:nvPr/>
        </p:nvSpPr>
        <p:spPr bwMode="auto">
          <a:xfrm>
            <a:off x="7775575" y="0"/>
            <a:ext cx="1368425" cy="6858000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74" name="Picture 2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611188" y="549275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7451725" y="404813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4067175" y="2781300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611188" y="5300663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7524750" y="5300663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4067175" y="404813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4140200" y="5300663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6372225" y="2781300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0" descr="Картинка 31 из 978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>
            <a:off x="1547813" y="2708275"/>
            <a:ext cx="1101725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9" name="Picture 2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Футбол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Управляющая кнопка: домой 18">
            <a:hlinkClick r:id="rId6" action="ppaction://hlinksldjump" highlightClick="1"/>
          </p:cNvPr>
          <p:cNvSpPr/>
          <p:nvPr/>
        </p:nvSpPr>
        <p:spPr>
          <a:xfrm>
            <a:off x="0" y="6021288"/>
            <a:ext cx="395536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5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10" presetClass="exit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0"/>
                            </p:stCondLst>
                            <p:childTnLst>
                              <p:par>
                                <p:cTn id="47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000"/>
                            </p:stCondLst>
                            <p:childTnLst>
                              <p:par>
                                <p:cTn id="51" presetID="10" presetClass="exit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00"/>
                            </p:stCondLst>
                            <p:childTnLst>
                              <p:par>
                                <p:cTn id="55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000"/>
                            </p:stCondLst>
                            <p:childTnLst>
                              <p:par>
                                <p:cTn id="59" presetID="10" presetClass="exit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3000"/>
                            </p:stCondLst>
                            <p:childTnLst>
                              <p:par>
                                <p:cTn id="63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0"/>
                            </p:stCondLst>
                            <p:childTnLst>
                              <p:par>
                                <p:cTn id="67" presetID="10" presetClass="exit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7000"/>
                            </p:stCondLst>
                            <p:childTnLst>
                              <p:par>
                                <p:cTn id="71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000"/>
                            </p:stCondLst>
                            <p:childTnLst>
                              <p:par>
                                <p:cTn id="76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9000"/>
                            </p:stCondLst>
                            <p:childTnLst>
                              <p:par>
                                <p:cTn id="81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0"/>
                            </p:stCondLst>
                            <p:childTnLst>
                              <p:par>
                                <p:cTn id="86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91" presetID="3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712 -0.00208 L 0.01823 -0.34282 L 0.2941 -0.00208 L 0.01823 0.33935 L -0.25712 -0.00208 Z " pathEditMode="relative" rAng="0" ptsTypes="FFFFF">
                                      <p:cBhvr>
                                        <p:cTn id="92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9"/>
                </p:tgtEl>
              </p:cMediaNode>
            </p:audi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2189" name="Group 61"/>
          <p:cNvGraphicFramePr>
            <a:graphicFrameLocks noGrp="1"/>
          </p:cNvGraphicFramePr>
          <p:nvPr>
            <p:ph/>
          </p:nvPr>
        </p:nvGraphicFramePr>
        <p:xfrm>
          <a:off x="755650" y="2160122"/>
          <a:ext cx="8340769" cy="4392489"/>
        </p:xfrm>
        <a:graphic>
          <a:graphicData uri="http://schemas.openxmlformats.org/drawingml/2006/table">
            <a:tbl>
              <a:tblPr/>
              <a:tblGrid>
                <a:gridCol w="2736279"/>
                <a:gridCol w="2868211"/>
                <a:gridCol w="2736279"/>
              </a:tblGrid>
              <a:tr h="15552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банк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УРОВЕНЬ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империал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стабильный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</a:tr>
              <a:tr h="555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 (50 руб.)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</a:tr>
              <a:tr h="555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 (100 руб.)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</a:tr>
              <a:tr h="5554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 (150 руб.)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</a:tr>
              <a:tr h="555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 (200 руб.)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</a:tr>
              <a:tr h="555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Итого: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FBAB"/>
                    </a:solidFill>
                  </a:tcPr>
                </a:tc>
              </a:tr>
            </a:tbl>
          </a:graphicData>
        </a:graphic>
      </p:graphicFrame>
      <p:sp>
        <p:nvSpPr>
          <p:cNvPr id="22552" name="Line 24"/>
          <p:cNvSpPr>
            <a:spLocks noChangeShapeType="1"/>
          </p:cNvSpPr>
          <p:nvPr/>
        </p:nvSpPr>
        <p:spPr bwMode="auto">
          <a:xfrm>
            <a:off x="755650" y="2420938"/>
            <a:ext cx="1873250" cy="1370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3" name="WordArt 25"/>
          <p:cNvSpPr>
            <a:spLocks noChangeArrowheads="1" noChangeShapeType="1" noTextEdit="1"/>
          </p:cNvSpPr>
          <p:nvPr/>
        </p:nvSpPr>
        <p:spPr bwMode="auto">
          <a:xfrm>
            <a:off x="1258888" y="260350"/>
            <a:ext cx="6985000" cy="16557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Impact"/>
              </a:rPr>
              <a:t>КОНТРОЛЬ</a:t>
            </a:r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179512" y="5517232"/>
            <a:ext cx="360040" cy="3223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Arial Black" pitchFamily="34" charset="0"/>
              </a:rPr>
              <a:t>АКЦИОНЕРЫ БАНКОВ</a:t>
            </a:r>
            <a:endParaRPr lang="ru-RU" sz="5400" dirty="0"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ИМПЕРИАЛ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err="1" smtClean="0"/>
              <a:t>Вагин</a:t>
            </a:r>
            <a:r>
              <a:rPr lang="ru-RU" dirty="0" smtClean="0"/>
              <a:t> И.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    </a:t>
            </a:r>
            <a:r>
              <a:rPr lang="ru-RU" dirty="0" smtClean="0"/>
              <a:t>Карякин В.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</a:t>
            </a:r>
            <a:r>
              <a:rPr lang="ru-RU" dirty="0" err="1" smtClean="0"/>
              <a:t>Пичкасов</a:t>
            </a:r>
            <a:r>
              <a:rPr lang="ru-RU" dirty="0" smtClean="0"/>
              <a:t> А.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Сочнев В.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Грачева И.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СТАБИЛЬНЫЙ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    </a:t>
            </a:r>
            <a:r>
              <a:rPr lang="ru-RU" dirty="0" smtClean="0">
                <a:solidFill>
                  <a:srgbClr val="00B050"/>
                </a:solidFill>
              </a:rPr>
              <a:t>Захарова Т.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     Тарасова Е.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      Тараканова А.</a:t>
            </a: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       Щукина Е.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000"/>
                            </p:stCondLst>
                            <p:childTnLst>
                              <p:par>
                                <p:cTn id="6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8000"/>
                            </p:stCondLst>
                            <p:childTnLst>
                              <p:par>
                                <p:cTn id="7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0"/>
                            </p:stCondLst>
                            <p:childTnLst>
                              <p:par>
                                <p:cTn id="8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alpha val="79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Правила игры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Управляющий банком имеет право принимать окончательное решение по данному вопросу.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Стартовый капитал каждого банка- 1000 рублей.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Каждому банку предлагается по очереди выбрать себе задание стоимостью от 50 до 200 рублей.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Если команда, представляющая данный банк, даёт правильный ответ, то её капитал увеличивается на стоимость задания.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0000"/>
                </a:solidFill>
              </a:rPr>
              <a:t>Если ответ неправильный, то капитал уменьшается на:</a:t>
            </a:r>
          </a:p>
          <a:p>
            <a:pPr marL="514350" indent="-514350">
              <a:buNone/>
            </a:pP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    а)50% стоимости задания, если другой банк также не сможет ответить верно;</a:t>
            </a:r>
          </a:p>
          <a:p>
            <a:pPr marL="514350" indent="-514350">
              <a:buNone/>
            </a:pP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    б) 100% стоимости задания, если другой банк даёт правильный ответ, а команда, представляющая этот банк, получает прибавку к своему капиталу, равную 100% стоимости задания.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alpha val="79000"/>
              </a:schemeClr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Правила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6. Время на обдумывание задания предоставляется в зависимости от его сложности                                                                                                   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7. Каждый акционер может помочь своему банку: за дополнительный правильный ответ капитал банка увеличивается на 50 рублей.</a:t>
            </a:r>
          </a:p>
          <a:p>
            <a:pPr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8.Победителем считается тот банк, у которого больше «денег».</a:t>
            </a:r>
          </a:p>
          <a:p>
            <a:pPr>
              <a:buNone/>
            </a:pP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1538" y="2428868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  <a:gridCol w="1152516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Стоимость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 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1мин30с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мин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3566" y="476672"/>
          <a:ext cx="7920884" cy="5532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451"/>
                <a:gridCol w="857451"/>
                <a:gridCol w="1309898"/>
                <a:gridCol w="1224021"/>
                <a:gridCol w="1224021"/>
                <a:gridCol w="1224021"/>
                <a:gridCol w="1224021"/>
              </a:tblGrid>
              <a:tr h="8790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/>
                        <a:t>Назва</a:t>
                      </a:r>
                      <a:endParaRPr lang="ru-RU" sz="1400" dirty="0" smtClean="0"/>
                    </a:p>
                    <a:p>
                      <a:pPr algn="ctr"/>
                      <a:r>
                        <a:rPr lang="ru-RU" sz="1400" dirty="0" err="1" smtClean="0"/>
                        <a:t>ние</a:t>
                      </a:r>
                      <a:r>
                        <a:rPr lang="ru-RU" sz="1400" dirty="0" smtClean="0"/>
                        <a:t> тура</a:t>
                      </a:r>
                      <a:endParaRPr lang="ru-RU" sz="1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Стоимость  задания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Время выполнения</a:t>
                      </a:r>
                      <a:endParaRPr lang="ru-RU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Номера заданий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1206">
                <a:tc>
                  <a:txBody>
                    <a:bodyPr/>
                    <a:lstStyle/>
                    <a:p>
                      <a:r>
                        <a:rPr lang="ru-RU" dirty="0" smtClean="0"/>
                        <a:t>«Зарплата»</a:t>
                      </a:r>
                      <a:endParaRPr lang="ru-RU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50 р.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30 с.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3" action="ppaction://hlinksldjump"/>
                        </a:rPr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4" action="ppaction://hlinksldjump"/>
                        </a:rPr>
                        <a:t>2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5" action="ppaction://hlinksldjump"/>
                        </a:rPr>
                        <a:t>3</a:t>
                      </a:r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6" action="ppaction://hlinksldjump"/>
                        </a:rPr>
                        <a:t>4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949089">
                <a:tc>
                  <a:txBody>
                    <a:bodyPr/>
                    <a:lstStyle/>
                    <a:p>
                      <a:r>
                        <a:rPr lang="ru-RU" dirty="0" smtClean="0"/>
                        <a:t>Жизненные ситуации</a:t>
                      </a:r>
                      <a:endParaRPr lang="ru-RU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100 р.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 мин.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7" action="ppaction://hlinksldjump"/>
                        </a:rPr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8" action="ppaction://hlinksldjump"/>
                        </a:rPr>
                        <a:t>2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9" action="ppaction://hlinksldjump"/>
                        </a:rPr>
                        <a:t>3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0" action="ppaction://hlinksldjump"/>
                        </a:rPr>
                        <a:t>4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986519">
                <a:tc>
                  <a:txBody>
                    <a:bodyPr/>
                    <a:lstStyle/>
                    <a:p>
                      <a:r>
                        <a:rPr lang="ru-RU" dirty="0" smtClean="0"/>
                        <a:t>«Сельское </a:t>
                      </a:r>
                      <a:r>
                        <a:rPr lang="ru-RU" dirty="0" err="1" smtClean="0"/>
                        <a:t>хоз-во</a:t>
                      </a:r>
                      <a:r>
                        <a:rPr lang="ru-RU" dirty="0" smtClean="0"/>
                        <a:t>»</a:t>
                      </a:r>
                      <a:endParaRPr lang="ru-RU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150 р.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1,5 мин.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1" action="ppaction://hlinksldjump"/>
                        </a:rPr>
                        <a:t>1</a:t>
                      </a:r>
                      <a:endParaRPr lang="ru-RU" dirty="0" smtClean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2" action="ppaction://hlinksldjump"/>
                        </a:rPr>
                        <a:t>2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3" action="ppaction://hlinksldjump"/>
                        </a:rPr>
                        <a:t>3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4" action="ppaction://hlinksldjump"/>
                        </a:rPr>
                        <a:t>4</a:t>
                      </a:r>
                      <a:endParaRPr lang="ru-RU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983592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«</a:t>
                      </a:r>
                      <a:r>
                        <a:rPr lang="ru-RU" dirty="0" err="1" smtClean="0"/>
                        <a:t>Сберкниж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ка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200 р.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 мин.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5" action="ppaction://hlinksldjump"/>
                        </a:rPr>
                        <a:t>1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6" action="ppaction://hlinksldjump"/>
                        </a:rPr>
                        <a:t>2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7" action="ppaction://hlinksldjump"/>
                        </a:rPr>
                        <a:t>3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>
                          <a:hlinkClick r:id="rId18" action="ppaction://hlinksldjump"/>
                        </a:rPr>
                        <a:t>4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Управляющая кнопка: звук 4">
            <a:hlinkClick r:id="rId19" action="ppaction://hlinksldjump" highlightClick="1">
              <a:snd r:embed="rId20" name="applause.wav"/>
            </a:hlinkClick>
          </p:cNvPr>
          <p:cNvSpPr/>
          <p:nvPr/>
        </p:nvSpPr>
        <p:spPr>
          <a:xfrm>
            <a:off x="0" y="5517232"/>
            <a:ext cx="360040" cy="50405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правляющая кнопка: сведения 6">
            <a:hlinkClick r:id="rId21" action="ppaction://hlinksldjump" highlightClick="1"/>
          </p:cNvPr>
          <p:cNvSpPr/>
          <p:nvPr/>
        </p:nvSpPr>
        <p:spPr>
          <a:xfrm>
            <a:off x="8461624" y="6031608"/>
            <a:ext cx="682376" cy="82639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Задание №1 (50 руб.)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dirty="0" smtClean="0"/>
              <a:t>Налог на доходы составляет 13% от заработной платы. Заработная плата Ивана Кузьмича равна 13500 рублей. Сколько рублей он получит после вычета налога на доходы?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88424" y="6021288"/>
            <a:ext cx="250328" cy="39434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справка 4">
            <a:hlinkClick r:id="" action="ppaction://hlinkshowjump?jump=nextslide" highlightClick="1"/>
          </p:cNvPr>
          <p:cNvSpPr/>
          <p:nvPr/>
        </p:nvSpPr>
        <p:spPr>
          <a:xfrm>
            <a:off x="7956376" y="6021288"/>
            <a:ext cx="250328" cy="394344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1855</TotalTime>
  <Words>1449</Words>
  <Application>Microsoft Office PowerPoint</Application>
  <PresentationFormat>Экран (4:3)</PresentationFormat>
  <Paragraphs>257</Paragraphs>
  <Slides>43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Математик - бизнесмен</vt:lpstr>
      <vt:lpstr>УЧАСТНИКИ</vt:lpstr>
      <vt:lpstr>Банк «СТАБИЛЬНЫЙ»</vt:lpstr>
      <vt:lpstr>Банк «ИМПЕРИАЛ»</vt:lpstr>
      <vt:lpstr>АКЦИОНЕРЫ БАНКОВ</vt:lpstr>
      <vt:lpstr>Правила игры</vt:lpstr>
      <vt:lpstr>Правила игры</vt:lpstr>
      <vt:lpstr>Слайд 8</vt:lpstr>
      <vt:lpstr>Задание №1 (50 руб.)</vt:lpstr>
      <vt:lpstr>Ответ на задание №1 (50 руб.)</vt:lpstr>
      <vt:lpstr>Задание №2 (50 руб.)</vt:lpstr>
      <vt:lpstr>Ответ на задание №2 (50 руб.)</vt:lpstr>
      <vt:lpstr>Задание №3 (50 руб.)</vt:lpstr>
      <vt:lpstr>Ответ на задание №3 (50 руб.)</vt:lpstr>
      <vt:lpstr>Задание №4 (50 руб.)</vt:lpstr>
      <vt:lpstr>Ответ на задание №4 (50 руб.)</vt:lpstr>
      <vt:lpstr>Задание №1 (100 руб.)</vt:lpstr>
      <vt:lpstr>Ответ на задание №1 (100 руб.)</vt:lpstr>
      <vt:lpstr>Задание №2 (100 руб.)</vt:lpstr>
      <vt:lpstr>Ответ на задание №2 (100 руб.)</vt:lpstr>
      <vt:lpstr>Задание №3 (100 руб.)</vt:lpstr>
      <vt:lpstr>Ответ на задание №3 (100 руб.)</vt:lpstr>
      <vt:lpstr>Задание №4 (100 руб.)</vt:lpstr>
      <vt:lpstr>Ответ на задание №4 (100 руб.)</vt:lpstr>
      <vt:lpstr>Задание №1 (150 руб.)</vt:lpstr>
      <vt:lpstr>Ответ на задание №1 (150 руб.)</vt:lpstr>
      <vt:lpstr>Задание №2 (150 руб.)</vt:lpstr>
      <vt:lpstr>Ответ на задание №2 (150 руб.)</vt:lpstr>
      <vt:lpstr>Задание №3 (150 руб.)</vt:lpstr>
      <vt:lpstr>Ответ на задание №3 (150 руб.)</vt:lpstr>
      <vt:lpstr>Задание №4 (150 руб.)</vt:lpstr>
      <vt:lpstr>Ответ на задание №4 (150 руб.)</vt:lpstr>
      <vt:lpstr>Задание №1(200 руб.)</vt:lpstr>
      <vt:lpstr>Ответ на задание №1 (200 руб.)</vt:lpstr>
      <vt:lpstr>Задание №2(200 руб.)</vt:lpstr>
      <vt:lpstr>Ответ на задание №2 (200 руб.)</vt:lpstr>
      <vt:lpstr>Задание №3(200 руб.)</vt:lpstr>
      <vt:lpstr>Ответ на задание №3 (200 руб.)</vt:lpstr>
      <vt:lpstr>Задание №4(200 руб.)</vt:lpstr>
      <vt:lpstr>Ответ на задание №4 (200 руб.)</vt:lpstr>
      <vt:lpstr>Слайд 41</vt:lpstr>
      <vt:lpstr>Слайд 42</vt:lpstr>
      <vt:lpstr>Слайд 43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albina</dc:creator>
  <cp:lastModifiedBy>Albina</cp:lastModifiedBy>
  <cp:revision>121</cp:revision>
  <dcterms:created xsi:type="dcterms:W3CDTF">2012-03-12T15:18:37Z</dcterms:created>
  <dcterms:modified xsi:type="dcterms:W3CDTF">2012-05-28T20:43:02Z</dcterms:modified>
</cp:coreProperties>
</file>