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66" r:id="rId2"/>
    <p:sldId id="265" r:id="rId3"/>
    <p:sldId id="256" r:id="rId4"/>
    <p:sldId id="257" r:id="rId5"/>
    <p:sldId id="258" r:id="rId6"/>
    <p:sldId id="259" r:id="rId7"/>
    <p:sldId id="260" r:id="rId8"/>
    <p:sldId id="261" r:id="rId9"/>
    <p:sldId id="263" r:id="rId10"/>
    <p:sldId id="262" r:id="rId11"/>
    <p:sldId id="267" r:id="rId12"/>
    <p:sldId id="26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b="1" 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b="1" 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b="1" 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b="1" 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FFCC"/>
    <a:srgbClr val="00FF00"/>
    <a:srgbClr val="FFFFCC"/>
    <a:srgbClr val="FF3300"/>
    <a:srgbClr val="000099"/>
    <a:srgbClr val="CCFFFF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331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31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331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1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1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2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328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332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3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34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3348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49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0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1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2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3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4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5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6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7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8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59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0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1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2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3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4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365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3366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7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8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69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70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71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72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373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3374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7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7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37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337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337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380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81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82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0437FF5-2ACA-4CA1-84A6-50FDD29A6D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21471-13DA-417A-9203-EF7598D22D7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715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49A16-A1DF-46A7-8E37-0B3217A295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29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27426-A163-4923-8260-3EE1B8611B9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46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82AC9C-4530-4D7D-93BA-72A7FB4E64B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845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2F556E-B2C1-41B8-A521-FE3A96D28F7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632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32190-6D2E-4ADE-89B5-DFFFFACFCDA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0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4AB4B-849B-4700-8BAA-597DEDAE625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755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C0866-AFA4-4087-9E10-D6D24E08CA9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292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E5C4B-F575-4374-BA6B-3D4C72CCF22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83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2E0D49-31BE-499D-877C-6081EC0B9E4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35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2291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229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29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229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9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30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230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0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1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32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232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2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3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342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234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4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350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235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5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5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5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235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35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35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235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235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 i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B63A0DB3-8CF5-4B3A-B705-5F97BF2D2D67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L:\&#1084;&#1072;&#1089;&#1083;&#1077;&#1085;&#1085;&#1080;&#1094;&#1072;\&#1084;&#1072;&#1089;&#1083;&#1077;&#1085;&#1080;&#1094;&#1072;.wma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>
            <a:prstTxWarp prst="textWave2">
              <a:avLst/>
            </a:prstTxWarp>
          </a:bodyPr>
          <a:lstStyle/>
          <a:p>
            <a:r>
              <a:rPr lang="ru-RU" i="1" dirty="0" smtClean="0">
                <a:solidFill>
                  <a:srgbClr val="FFC000"/>
                </a:solidFill>
              </a:rPr>
              <a:t>Ай да математика!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67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042988" y="549275"/>
            <a:ext cx="7272337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00FF00"/>
                </a:solidFill>
              </a:rPr>
              <a:t>Угадайте корень уравнения:</a:t>
            </a:r>
          </a:p>
          <a:p>
            <a:pPr>
              <a:spcBef>
                <a:spcPct val="50000"/>
              </a:spcBef>
            </a:pPr>
            <a:r>
              <a:rPr lang="ru-RU" sz="4000">
                <a:solidFill>
                  <a:srgbClr val="00FF00"/>
                </a:solidFill>
              </a:rPr>
              <a:t>              </a:t>
            </a:r>
            <a:r>
              <a:rPr lang="ru-RU" sz="4000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3,7 </a:t>
            </a:r>
            <a:r>
              <a:rPr lang="ar-SA" sz="4000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٠</a:t>
            </a:r>
            <a:r>
              <a:rPr lang="ru-RU" sz="4000" i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 Х = 37.</a:t>
            </a:r>
            <a:r>
              <a:rPr lang="ru-RU" sz="4000">
                <a:solidFill>
                  <a:srgbClr val="00FF00"/>
                </a:solidFill>
              </a:rPr>
              <a:t>   </a:t>
            </a:r>
          </a:p>
        </p:txBody>
      </p:sp>
      <p:graphicFrame>
        <p:nvGraphicFramePr>
          <p:cNvPr id="19514" name="Group 58"/>
          <p:cNvGraphicFramePr>
            <a:graphicFrameLocks noGrp="1"/>
          </p:cNvGraphicFramePr>
          <p:nvPr/>
        </p:nvGraphicFramePr>
        <p:xfrm>
          <a:off x="1547813" y="3213100"/>
          <a:ext cx="6096000" cy="2105026"/>
        </p:xfrm>
        <a:graphic>
          <a:graphicData uri="http://schemas.openxmlformats.org/drawingml/2006/table">
            <a:tbl>
              <a:tblPr/>
              <a:tblGrid>
                <a:gridCol w="4464050"/>
                <a:gridCol w="1631950"/>
              </a:tblGrid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Прощальный день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Прощеный день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10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День прощения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0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pic>
        <p:nvPicPr>
          <p:cNvPr id="19515" name="Picture 59" descr="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281" y="276225"/>
            <a:ext cx="5111750" cy="6337300"/>
          </a:xfrm>
          <a:prstGeom prst="rect">
            <a:avLst/>
          </a:prstGeom>
          <a:noFill/>
          <a:effectLst>
            <a:outerShdw dist="206741" dir="2849373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516" name="масленица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500"/>
                                        <p:tgtEl>
                                          <p:spTgt spid="19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67199" fill="hold"/>
                                        <p:tgtEl>
                                          <p:spTgt spid="195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516"/>
                </p:tgtEl>
              </p:cMediaNode>
            </p:audio>
          </p:childTnLst>
        </p:cTn>
      </p:par>
    </p:tnLst>
    <p:bldLst>
      <p:bldP spid="19460" grpId="0"/>
      <p:bldP spid="1946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Смог бы ты рассказать эту тему другу?</a:t>
            </a:r>
          </a:p>
          <a:p>
            <a:r>
              <a:rPr lang="ru-RU" dirty="0" smtClean="0"/>
              <a:t>Что было бы главным в твоем объяснении?</a:t>
            </a:r>
          </a:p>
          <a:p>
            <a:r>
              <a:rPr lang="ru-RU" dirty="0" smtClean="0"/>
              <a:t>Были ли у тебя ошибки по теме урока?</a:t>
            </a:r>
          </a:p>
          <a:p>
            <a:pPr marL="0" indent="0">
              <a:buNone/>
            </a:pPr>
            <a:r>
              <a:rPr lang="ru-RU" dirty="0" smtClean="0"/>
              <a:t>   Если да, то почему?</a:t>
            </a:r>
            <a:endParaRPr lang="ru-RU" dirty="0"/>
          </a:p>
          <a:p>
            <a:r>
              <a:rPr lang="ru-RU" dirty="0" smtClean="0"/>
              <a:t>Оцени свою активность на уроке любым способом (словами</a:t>
            </a:r>
            <a:r>
              <a:rPr lang="ru-RU" smtClean="0"/>
              <a:t>, баллами, жестами)</a:t>
            </a: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2933704" y="260648"/>
            <a:ext cx="3389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Рефлексия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545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27709" y="22081"/>
            <a:ext cx="7248525" cy="25384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FF00"/>
                    </a:gs>
                  </a:gsLst>
                  <a:lin ang="5400000" scaled="1"/>
                </a:gradFill>
              </a:rPr>
              <a:t>Домашнее задание: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2915816" y="1844824"/>
            <a:ext cx="4824413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u="sng" dirty="0" smtClean="0"/>
              <a:t>№ 1094, 1098</a:t>
            </a:r>
          </a:p>
          <a:p>
            <a:pPr algn="ctr">
              <a:spcBef>
                <a:spcPct val="50000"/>
              </a:spcBef>
            </a:pPr>
            <a:r>
              <a:rPr lang="ru-RU" sz="4800" u="sng" dirty="0" smtClean="0"/>
              <a:t>Творческий проект в рисунках</a:t>
            </a:r>
            <a:r>
              <a:rPr lang="ru-RU" sz="4800" dirty="0" smtClean="0"/>
              <a:t> </a:t>
            </a:r>
          </a:p>
          <a:p>
            <a:pPr algn="ctr">
              <a:spcBef>
                <a:spcPct val="50000"/>
              </a:spcBef>
            </a:pPr>
            <a:r>
              <a:rPr lang="ru-RU" sz="4800" dirty="0" smtClean="0"/>
              <a:t>«Своя задача» 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912517" y="765175"/>
            <a:ext cx="7704856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sz="3200" b="0" i="0" dirty="0"/>
          </a:p>
          <a:p>
            <a:pPr>
              <a:spcBef>
                <a:spcPct val="50000"/>
              </a:spcBef>
            </a:pPr>
            <a:endParaRPr lang="ru-RU" sz="3200" b="0" i="0" dirty="0" smtClean="0"/>
          </a:p>
          <a:p>
            <a:pPr>
              <a:spcBef>
                <a:spcPct val="50000"/>
              </a:spcBef>
            </a:pPr>
            <a:endParaRPr lang="ru-RU" sz="3200" b="0" i="0" dirty="0" smtClean="0"/>
          </a:p>
          <a:p>
            <a:pPr>
              <a:spcBef>
                <a:spcPct val="50000"/>
              </a:spcBef>
            </a:pPr>
            <a:r>
              <a:rPr lang="ru-RU" sz="3200" b="0" i="0" dirty="0" smtClean="0"/>
              <a:t>0,6х7         3,5х10           8,8   10=88            </a:t>
            </a:r>
          </a:p>
          <a:p>
            <a:pPr>
              <a:spcBef>
                <a:spcPct val="50000"/>
              </a:spcBef>
            </a:pPr>
            <a:r>
              <a:rPr lang="ru-RU" sz="3200" b="0" i="0" dirty="0" smtClean="0"/>
              <a:t>0,9х5         6,3х100         0,37  100=37</a:t>
            </a:r>
          </a:p>
          <a:p>
            <a:pPr>
              <a:spcBef>
                <a:spcPct val="50000"/>
              </a:spcBef>
            </a:pPr>
            <a:r>
              <a:rPr lang="ru-RU" sz="3200" b="0" i="0" dirty="0" smtClean="0"/>
              <a:t>1,2х3         6,304х1000   3,78  1000=3780 </a:t>
            </a:r>
            <a:endParaRPr lang="ru-RU" sz="3200" b="0" i="0" dirty="0"/>
          </a:p>
          <a:p>
            <a:pPr>
              <a:spcBef>
                <a:spcPct val="50000"/>
              </a:spcBef>
            </a:pPr>
            <a:r>
              <a:rPr lang="ru-RU" sz="3200" b="0" i="0" dirty="0"/>
              <a:t>                               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9552" y="332656"/>
            <a:ext cx="7772400" cy="1736725"/>
          </a:xfrm>
          <a:prstGeom prst="rect">
            <a:avLst/>
          </a:prstGeom>
        </p:spPr>
        <p:txBody>
          <a:bodyPr numCol="1">
            <a:prstTxWarp prst="textWave2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9pPr>
          </a:lstStyle>
          <a:p>
            <a:r>
              <a:rPr lang="ru-RU" i="1" dirty="0" smtClean="0">
                <a:solidFill>
                  <a:srgbClr val="FFC000"/>
                </a:solidFill>
              </a:rPr>
              <a:t>Устный счет</a:t>
            </a:r>
            <a:endParaRPr lang="ru-RU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63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619250" y="765175"/>
            <a:ext cx="6481142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0" i="0" dirty="0"/>
              <a:t/>
            </a:r>
            <a:br>
              <a:rPr lang="ru-RU" sz="3200" b="0" i="0" dirty="0"/>
            </a:br>
            <a:endParaRPr lang="ru-RU" sz="3200" b="0" i="0" dirty="0"/>
          </a:p>
          <a:p>
            <a:pPr algn="ctr">
              <a:spcBef>
                <a:spcPct val="50000"/>
              </a:spcBef>
            </a:pPr>
            <a:r>
              <a:rPr lang="ru-RU" sz="3200" b="0" i="0" dirty="0"/>
              <a:t>«Умножение десятичных дробей на </a:t>
            </a:r>
            <a:br>
              <a:rPr lang="ru-RU" sz="3200" b="0" i="0" dirty="0"/>
            </a:br>
            <a:r>
              <a:rPr lang="ru-RU" sz="3200" b="0" i="0" dirty="0"/>
              <a:t>    натуральные числа»</a:t>
            </a:r>
          </a:p>
          <a:p>
            <a:pPr>
              <a:spcBef>
                <a:spcPct val="50000"/>
              </a:spcBef>
            </a:pPr>
            <a:r>
              <a:rPr lang="ru-RU" sz="3200" b="0" i="0" dirty="0"/>
              <a:t> </a:t>
            </a:r>
            <a:r>
              <a:rPr lang="ru-RU" sz="3200" b="0" i="0" dirty="0" smtClean="0"/>
              <a:t>                    </a:t>
            </a:r>
          </a:p>
          <a:p>
            <a:pPr>
              <a:spcBef>
                <a:spcPct val="50000"/>
              </a:spcBef>
            </a:pPr>
            <a:r>
              <a:rPr lang="ru-RU" sz="3200" b="0" i="0" dirty="0"/>
              <a:t> </a:t>
            </a:r>
            <a:r>
              <a:rPr lang="ru-RU" sz="3200" b="0" i="0" dirty="0" smtClean="0"/>
              <a:t>                   совершенствовать ЗУН</a:t>
            </a:r>
            <a:endParaRPr lang="ru-RU" sz="3200" b="0" i="0" dirty="0"/>
          </a:p>
          <a:p>
            <a:pPr>
              <a:spcBef>
                <a:spcPct val="50000"/>
              </a:spcBef>
            </a:pPr>
            <a:endParaRPr lang="ru-RU" sz="3200" b="0" i="0" dirty="0"/>
          </a:p>
          <a:p>
            <a:pPr>
              <a:spcBef>
                <a:spcPct val="50000"/>
              </a:spcBef>
            </a:pPr>
            <a:r>
              <a:rPr lang="ru-RU" sz="3200" b="0" i="0" dirty="0"/>
              <a:t>                        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33704" y="260648"/>
            <a:ext cx="3389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Тема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3861048"/>
            <a:ext cx="2232248" cy="7920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476375" y="1700213"/>
            <a:ext cx="56896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u="sng">
                <a:latin typeface="Arial" charset="0"/>
              </a:rPr>
              <a:t>Тест</a:t>
            </a: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294537" y="30957"/>
            <a:ext cx="8640763" cy="33385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>
                <a:ln w="571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Monotype Corsiva"/>
              </a:rPr>
              <a:t>Масленица</a:t>
            </a:r>
          </a:p>
        </p:txBody>
      </p:sp>
      <p:grpSp>
        <p:nvGrpSpPr>
          <p:cNvPr id="14345" name="Group 9"/>
          <p:cNvGrpSpPr>
            <a:grpSpLocks/>
          </p:cNvGrpSpPr>
          <p:nvPr/>
        </p:nvGrpSpPr>
        <p:grpSpPr bwMode="auto">
          <a:xfrm>
            <a:off x="250825" y="3716338"/>
            <a:ext cx="2519363" cy="1582737"/>
            <a:chOff x="158" y="3022"/>
            <a:chExt cx="1587" cy="997"/>
          </a:xfrm>
        </p:grpSpPr>
        <p:sp>
          <p:nvSpPr>
            <p:cNvPr id="14343" name="Oval 7"/>
            <p:cNvSpPr>
              <a:spLocks noChangeArrowheads="1"/>
            </p:cNvSpPr>
            <p:nvPr/>
          </p:nvSpPr>
          <p:spPr bwMode="auto">
            <a:xfrm>
              <a:off x="158" y="3430"/>
              <a:ext cx="1587" cy="589"/>
            </a:xfrm>
            <a:prstGeom prst="ellipse">
              <a:avLst/>
            </a:prstGeom>
            <a:gradFill rotWithShape="1">
              <a:gsLst>
                <a:gs pos="0">
                  <a:srgbClr val="CCFFFF"/>
                </a:gs>
                <a:gs pos="100000">
                  <a:srgbClr val="CCFFFF"/>
                </a:gs>
              </a:gsLst>
              <a:lin ang="5400000" scaled="1"/>
            </a:gradFill>
            <a:ln w="9525">
              <a:round/>
              <a:headEnd/>
              <a:tailEnd/>
            </a:ln>
            <a:effectLst/>
            <a:scene3d>
              <a:camera prst="legacyObliqueBottom">
                <a:rot lat="0" lon="300000" rev="0"/>
              </a:camera>
              <a:lightRig rig="legacyNormal3" dir="b"/>
            </a:scene3d>
            <a:sp3d extrusionH="430200" prstMaterial="legacyPlastic">
              <a:bevelT w="13500" h="13500" prst="angle"/>
              <a:bevelB w="13500" h="13500" prst="angle"/>
              <a:extrusionClr>
                <a:srgbClr val="CCFFFF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pic>
          <p:nvPicPr>
            <p:cNvPr id="14342" name="Picture 6" descr="maslenica-bi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" y="3022"/>
              <a:ext cx="1200" cy="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346" name="Picture 10" descr="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392487"/>
            <a:ext cx="3673475" cy="316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масленица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514324" y="6248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6719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4340" grpId="0"/>
      <p:bldP spid="14340" grpId="1"/>
      <p:bldP spid="143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50" name="Group 90"/>
          <p:cNvGraphicFramePr>
            <a:graphicFrameLocks noGrp="1"/>
          </p:cNvGraphicFramePr>
          <p:nvPr/>
        </p:nvGraphicFramePr>
        <p:xfrm>
          <a:off x="1042988" y="2060575"/>
          <a:ext cx="5545137" cy="2995613"/>
        </p:xfrm>
        <a:graphic>
          <a:graphicData uri="http://schemas.openxmlformats.org/drawingml/2006/table">
            <a:tbl>
              <a:tblPr/>
              <a:tblGrid>
                <a:gridCol w="2293937"/>
                <a:gridCol w="3251200"/>
              </a:tblGrid>
              <a:tr h="977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7 дней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520,65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966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 дней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</a:t>
                      </a:r>
                      <a:r>
                        <a:rPr kumimoji="0" lang="ru-RU" sz="3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5206,5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050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10 дней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</a:t>
                      </a: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52,065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99" name="Group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9740314"/>
              </p:ext>
            </p:extLst>
          </p:nvPr>
        </p:nvGraphicFramePr>
        <p:xfrm>
          <a:off x="1403350" y="2852738"/>
          <a:ext cx="6096000" cy="2317751"/>
        </p:xfrm>
        <a:graphic>
          <a:graphicData uri="http://schemas.openxmlformats.org/drawingml/2006/table">
            <a:tbl>
              <a:tblPr/>
              <a:tblGrid>
                <a:gridCol w="4392613"/>
                <a:gridCol w="1703387"/>
              </a:tblGrid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Делали чучело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3,2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Катались с горки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 0,32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Проводили кулачные бои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   320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sp>
        <p:nvSpPr>
          <p:cNvPr id="16500" name="Text Box 116"/>
          <p:cNvSpPr txBox="1">
            <a:spLocks noChangeArrowheads="1"/>
          </p:cNvSpPr>
          <p:nvPr/>
        </p:nvSpPr>
        <p:spPr bwMode="auto">
          <a:xfrm>
            <a:off x="395288" y="404813"/>
            <a:ext cx="8748712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Гусеница ползла </a:t>
            </a:r>
            <a:r>
              <a:rPr lang="ru-RU" sz="2800" i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22 </a:t>
            </a:r>
            <a:r>
              <a:rPr lang="ru-RU" sz="280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минуты со скоростью 2,8 м/мин, а улитка </a:t>
            </a:r>
            <a:r>
              <a:rPr lang="ru-RU" sz="2800" i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36 </a:t>
            </a:r>
            <a:r>
              <a:rPr lang="ru-RU" sz="280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минуты со скоростью 1,8 м/мин. Кто из них прополз большее расстояние и на сколько?</a:t>
            </a:r>
          </a:p>
        </p:txBody>
      </p:sp>
      <p:pic>
        <p:nvPicPr>
          <p:cNvPr id="16501" name="Picture 117" descr="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906" y="980728"/>
            <a:ext cx="4181475" cy="5183188"/>
          </a:xfrm>
          <a:prstGeom prst="rect">
            <a:avLst/>
          </a:prstGeom>
          <a:noFill/>
          <a:effectLst>
            <a:outerShdw dist="206741" dir="2849373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1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00" grpId="0"/>
      <p:bldP spid="1650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27088" y="260350"/>
            <a:ext cx="7921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 i="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124075" y="765175"/>
            <a:ext cx="482441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i="0" dirty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Решите уравнение: </a:t>
            </a:r>
          </a:p>
          <a:p>
            <a:pPr>
              <a:spcBef>
                <a:spcPct val="50000"/>
              </a:spcBef>
            </a:pPr>
            <a:r>
              <a:rPr lang="ru-RU" sz="3600" i="0" dirty="0">
                <a:solidFill>
                  <a:srgbClr val="00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360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r>
              <a:rPr lang="ru-RU" sz="400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: </a:t>
            </a:r>
            <a:r>
              <a:rPr lang="ru-RU" sz="4000" i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38 </a:t>
            </a:r>
            <a:r>
              <a:rPr lang="ru-RU" sz="400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7,2 = 9,85.</a:t>
            </a:r>
          </a:p>
        </p:txBody>
      </p:sp>
      <p:graphicFrame>
        <p:nvGraphicFramePr>
          <p:cNvPr id="17503" name="Group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917062"/>
              </p:ext>
            </p:extLst>
          </p:nvPr>
        </p:nvGraphicFramePr>
        <p:xfrm>
          <a:off x="1908175" y="3213100"/>
          <a:ext cx="4608513" cy="2105026"/>
        </p:xfrm>
        <a:graphic>
          <a:graphicData uri="http://schemas.openxmlformats.org/drawingml/2006/table">
            <a:tbl>
              <a:tblPr/>
              <a:tblGrid>
                <a:gridCol w="3048000"/>
                <a:gridCol w="1560513"/>
              </a:tblGrid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Выигрыш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10,07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Заигрыш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647,9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Проигрыш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33,49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17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935038" y="765175"/>
            <a:ext cx="759777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Упростите выражение</a:t>
            </a:r>
            <a:r>
              <a:rPr lang="ru-RU" sz="360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br>
              <a:rPr lang="ru-RU" sz="360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i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  <a:r>
              <a:rPr lang="ru-RU" sz="3600" i="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4,16а – 1,37а + а  </a:t>
            </a:r>
            <a:br>
              <a:rPr lang="ru-RU" sz="3600" i="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найдите его значение при а = </a:t>
            </a:r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</a:t>
            </a: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graphicFrame>
        <p:nvGraphicFramePr>
          <p:cNvPr id="18488" name="Group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494764"/>
              </p:ext>
            </p:extLst>
          </p:nvPr>
        </p:nvGraphicFramePr>
        <p:xfrm>
          <a:off x="1331913" y="3429000"/>
          <a:ext cx="6096000" cy="1887538"/>
        </p:xfrm>
        <a:graphic>
          <a:graphicData uri="http://schemas.openxmlformats.org/drawingml/2006/table">
            <a:tbl>
              <a:tblPr/>
              <a:tblGrid>
                <a:gridCol w="4464050"/>
                <a:gridCol w="1631950"/>
              </a:tblGrid>
              <a:tr h="663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Зятья ходили к теще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18,95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Теща шла к зятю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189,5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В гости к свекрови</a:t>
                      </a:r>
                    </a:p>
                  </a:txBody>
                  <a:tcPr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1,895</a:t>
                      </a:r>
                    </a:p>
                  </a:txBody>
                  <a:tcPr anchor="ctr" horzOverflow="overflow">
                    <a:lnL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CC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1000"/>
                                        <p:tgtEl>
                                          <p:spTgt spid="1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39750" y="1196975"/>
            <a:ext cx="7705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11188" y="1052513"/>
            <a:ext cx="5832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>
                <a:solidFill>
                  <a:srgbClr val="FFFF00"/>
                </a:solidFill>
              </a:rPr>
              <a:t>«Широкий разгул» -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84213" y="2565400"/>
            <a:ext cx="65516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>
                <a:solidFill>
                  <a:srgbClr val="FFFF00"/>
                </a:solidFill>
              </a:rPr>
              <a:t>«Тещины вечерки» -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2722" y="4077072"/>
            <a:ext cx="67675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dirty="0">
                <a:solidFill>
                  <a:srgbClr val="FFFF00"/>
                </a:solidFill>
              </a:rPr>
              <a:t>«</a:t>
            </a:r>
            <a:r>
              <a:rPr lang="ru-RU" sz="4400" dirty="0" err="1">
                <a:solidFill>
                  <a:srgbClr val="FFFF00"/>
                </a:solidFill>
              </a:rPr>
              <a:t>Золовкины</a:t>
            </a:r>
            <a:r>
              <a:rPr lang="ru-RU" sz="4400" dirty="0">
                <a:solidFill>
                  <a:srgbClr val="FFFF00"/>
                </a:solidFill>
              </a:rPr>
              <a:t> посиделки» -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084888" y="1081088"/>
            <a:ext cx="28797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i="0" u="sng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четверг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6161088" y="2571750"/>
            <a:ext cx="27352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i="0" u="sng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пятница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6340475" y="4077072"/>
            <a:ext cx="23764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i="0" u="sng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суббота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/>
      <p:bldP spid="20489" grpId="0"/>
      <p:bldP spid="20490" grpId="0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152</TotalTime>
  <Words>228</Words>
  <Application>Microsoft Office PowerPoint</Application>
  <PresentationFormat>Экран (4:3)</PresentationFormat>
  <Paragraphs>71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Круги</vt:lpstr>
      <vt:lpstr>Ай да математика!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</dc:creator>
  <cp:lastModifiedBy>Влад</cp:lastModifiedBy>
  <cp:revision>18</cp:revision>
  <dcterms:created xsi:type="dcterms:W3CDTF">2008-03-03T02:23:28Z</dcterms:created>
  <dcterms:modified xsi:type="dcterms:W3CDTF">2013-02-28T02:31:28Z</dcterms:modified>
</cp:coreProperties>
</file>