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  <p:sldId id="295" r:id="rId3"/>
    <p:sldId id="256" r:id="rId4"/>
    <p:sldId id="278" r:id="rId5"/>
    <p:sldId id="307" r:id="rId6"/>
    <p:sldId id="257" r:id="rId7"/>
    <p:sldId id="262" r:id="rId8"/>
    <p:sldId id="258" r:id="rId9"/>
    <p:sldId id="259" r:id="rId10"/>
    <p:sldId id="273" r:id="rId11"/>
    <p:sldId id="260" r:id="rId12"/>
    <p:sldId id="263" r:id="rId13"/>
    <p:sldId id="297" r:id="rId14"/>
    <p:sldId id="269" r:id="rId15"/>
    <p:sldId id="296" r:id="rId16"/>
    <p:sldId id="271" r:id="rId17"/>
    <p:sldId id="274" r:id="rId18"/>
    <p:sldId id="264" r:id="rId19"/>
    <p:sldId id="265" r:id="rId20"/>
    <p:sldId id="275" r:id="rId21"/>
    <p:sldId id="266" r:id="rId22"/>
    <p:sldId id="276" r:id="rId23"/>
    <p:sldId id="267" r:id="rId24"/>
    <p:sldId id="277" r:id="rId25"/>
    <p:sldId id="301" r:id="rId26"/>
    <p:sldId id="303" r:id="rId27"/>
    <p:sldId id="304" r:id="rId28"/>
    <p:sldId id="305" r:id="rId29"/>
    <p:sldId id="26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5B06"/>
    <a:srgbClr val="0584A7"/>
    <a:srgbClr val="2A0AEC"/>
    <a:srgbClr val="057999"/>
    <a:srgbClr val="FF3399"/>
    <a:srgbClr val="FFFFFF"/>
    <a:srgbClr val="FFFFCC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6" autoAdjust="0"/>
    <p:restoredTop sz="94660"/>
  </p:normalViewPr>
  <p:slideViewPr>
    <p:cSldViewPr>
      <p:cViewPr>
        <p:scale>
          <a:sx n="60" d="100"/>
          <a:sy n="60" d="100"/>
        </p:scale>
        <p:origin x="-792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1798808521329258"/>
                  <c:y val="-0.24079521238420246"/>
                </c:manualLayout>
              </c:layout>
              <c:tx>
                <c:rich>
                  <a:bodyPr/>
                  <a:lstStyle/>
                  <a:p>
                    <a:r>
                      <a:rPr lang="en-US" sz="2500" b="1" i="0" baseline="0" dirty="0" smtClean="0">
                        <a:latin typeface="Arial" pitchFamily="34" charset="0"/>
                      </a:rPr>
                      <a:t>80%</a:t>
                    </a:r>
                    <a:endParaRPr lang="en-US" sz="2500" b="1" i="0" baseline="0" dirty="0">
                      <a:latin typeface="Arial" pitchFamily="34" charset="0"/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9.6813545589968547E-2"/>
                  <c:y val="0.16701797196182624"/>
                </c:manualLayout>
              </c:layout>
              <c:tx>
                <c:rich>
                  <a:bodyPr/>
                  <a:lstStyle/>
                  <a:p>
                    <a:r>
                      <a:rPr lang="en-US" sz="2500" b="1" i="0" baseline="0" dirty="0" smtClean="0">
                        <a:latin typeface="Arial" pitchFamily="34" charset="0"/>
                      </a:rPr>
                      <a:t>15</a:t>
                    </a:r>
                    <a:r>
                      <a:rPr lang="ru-RU" sz="2500" b="1" i="0" baseline="0" dirty="0" smtClean="0">
                        <a:latin typeface="Arial" pitchFamily="34" charset="0"/>
                      </a:rPr>
                      <a:t>%</a:t>
                    </a:r>
                    <a:endParaRPr lang="en-US" sz="2500" b="1" i="0" baseline="0" dirty="0">
                      <a:latin typeface="Arial" pitchFamily="34" charset="0"/>
                    </a:endParaRPr>
                  </a:p>
                </c:rich>
              </c:tx>
              <c:showVal val="1"/>
            </c:dLbl>
            <c:dLbl>
              <c:idx val="2"/>
              <c:layout>
                <c:manualLayout>
                  <c:x val="1.2259872935234071E-2"/>
                  <c:y val="4.6853710512659096E-2"/>
                </c:manualLayout>
              </c:layout>
              <c:tx>
                <c:rich>
                  <a:bodyPr/>
                  <a:lstStyle/>
                  <a:p>
                    <a:r>
                      <a:rPr lang="ru-RU" sz="2500" b="1" i="0" baseline="0" dirty="0" smtClean="0">
                        <a:latin typeface="Arial" pitchFamily="34" charset="0"/>
                      </a:rPr>
                      <a:t>3</a:t>
                    </a:r>
                    <a:r>
                      <a:rPr lang="en-US" sz="2500" b="1" i="0" baseline="0" dirty="0" smtClean="0">
                        <a:latin typeface="Arial" pitchFamily="34" charset="0"/>
                      </a:rPr>
                      <a:t>%</a:t>
                    </a:r>
                    <a:endParaRPr lang="en-US" sz="2500" b="1" i="0" baseline="0" dirty="0">
                      <a:latin typeface="Arial" pitchFamily="34" charset="0"/>
                    </a:endParaRPr>
                  </a:p>
                </c:rich>
              </c:tx>
              <c:showVal val="1"/>
            </c:dLbl>
            <c:dLbl>
              <c:idx val="3"/>
              <c:layout>
                <c:manualLayout>
                  <c:x val="2.814333384700669E-2"/>
                  <c:y val="7.9462350156974351E-2"/>
                </c:manualLayout>
              </c:layout>
              <c:tx>
                <c:rich>
                  <a:bodyPr/>
                  <a:lstStyle/>
                  <a:p>
                    <a:pPr>
                      <a:defRPr sz="2500" b="1" i="0" baseline="0">
                        <a:latin typeface="Arial" pitchFamily="34" charset="0"/>
                      </a:defRPr>
                    </a:pPr>
                    <a:r>
                      <a:rPr lang="en-US" sz="2500" b="1" i="0" baseline="0" dirty="0" smtClean="0">
                        <a:latin typeface="Arial" pitchFamily="34" charset="0"/>
                      </a:rPr>
                      <a:t>2%</a:t>
                    </a:r>
                    <a:endParaRPr lang="en-US" sz="2500" b="1" i="0" baseline="0" dirty="0">
                      <a:latin typeface="Arial" pitchFamily="34" charset="0"/>
                    </a:endParaRPr>
                  </a:p>
                </c:rich>
              </c:tx>
              <c:spPr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сотая часть числа</c:v>
                </c:pt>
                <c:pt idx="1">
                  <c:v>что-то из математики</c:v>
                </c:pt>
                <c:pt idx="2">
                  <c:v>прибыль в банке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0.8</c:v>
                </c:pt>
                <c:pt idx="1">
                  <c:v>0.15000000000000024</c:v>
                </c:pt>
                <c:pt idx="2">
                  <c:v>3.0000000000000082E-2</c:v>
                </c:pt>
                <c:pt idx="3">
                  <c:v>2.0000000000000052E-2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346981219762589"/>
          <c:y val="0.14704583347135369"/>
          <c:w val="0.33594941371353437"/>
          <c:h val="0.60541183138818488"/>
        </c:manualLayout>
      </c:layout>
      <c:txPr>
        <a:bodyPr/>
        <a:lstStyle/>
        <a:p>
          <a:pPr>
            <a:defRPr sz="2500" b="1" i="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61DB76-13EC-410A-A6EA-033930571DC6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72C686-3C7A-476C-A59B-227D7CA9194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lr=64&amp;noreask=1&amp;ed=1&amp;text=%D0%92%20%D0%BA%D0%B0%D0%BA%D0%B8%D1%85%20%D0%BE%D0%B1%D0%BB%D0%B0%D1%81%D1%82%D1%8F%D1%85%20%D0%B6%D0%B8%D0%B7%D0%BD%D0%B8%20%20%D0%BF%D1%80%D0%B8%D0%BC%D0%B5%D0%BD%D1%8F%D1%8E%D1%82%D1%81%D1%8F%20%D0%BF%D1%80%D0%BE%D1%86%D0%B5%D0%BD%D1%82%D1%8B?&amp;p=145&amp;img_url=img.rl0.ru/233a2e7e7b2ad0703cb22bfb699ec889/200x200/www.vlg.aif.ru/application/public/news/298/090f1fa7f22314ff7e5c5d6c012c95bd_big.jpg&amp;rpt=simage" TargetMode="External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hyperlink" Target="http://images.yandex.ru/yandsearch?lr=64&amp;noreask=1&amp;ed=1&amp;text=%D0%92%20%D0%BA%D0%B0%D0%BA%D0%B8%D1%85%20%D0%BE%D0%B1%D0%BB%D0%B0%D1%81%D1%82%D1%8F%D1%85%20%D0%B6%D0%B8%D0%B7%D0%BD%D0%B8%20%20%D0%BF%D1%80%D0%B8%D0%BC%D0%B5%D0%BD%D1%8F%D1%8E%D1%82%D1%81%D1%8F%20%D0%BF%D1%80%D0%BE%D1%86%D0%B5%D0%BD%D1%82%D1%8B?&amp;p=381&amp;img_url=upload.wikimedia.org/wikipedia/commons/d/d8/HEUraniumC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lr=64&amp;noreask=1&amp;ed=1&amp;text=%D0%92%20%D0%BA%D0%B0%D0%BA%D0%B8%D1%85%20%D0%BE%D0%B1%D0%BB%D0%B0%D1%81%D1%82%D1%8F%D1%85%20%D0%B6%D0%B8%D0%B7%D0%BD%D0%B8%20%20%D0%BF%D1%80%D0%B8%D0%BC%D0%B5%D0%BD%D1%8F%D1%8E%D1%82%D1%81%D1%8F%20%D0%BF%D1%80%D0%BE%D1%86%D0%B5%D0%BD%D1%82%D1%8B?&amp;p=75&amp;img_url=s06.radikal.ru/i179/1012/41/c83789cb1cab.jpg&amp;rpt=simage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0" Type="http://schemas.openxmlformats.org/officeDocument/2006/relationships/hyperlink" Target="http://images.yandex.ru/yandsearch?lr=64&amp;noreask=1&amp;ed=1&amp;text=%D0%92%20%D0%BA%D0%B0%D0%BA%D0%B8%D1%85%20%D0%BE%D0%B1%D0%BB%D0%B0%D1%81%D1%82%D1%8F%D1%85%20%D0%B6%D0%B8%D0%B7%D0%BD%D0%B8%20%20%D0%BF%D1%80%D0%B8%D0%BC%D0%B5%D0%BD%D1%8F%D1%8E%D1%82%D1%81%D1%8F%20%D0%BF%D1%80%D0%BE%D1%86%D0%B5%D0%BD%D1%82%D1%8B?&amp;p=403&amp;img_url=thenews.kz/static/news/2/f/2fqy30yZ.jpg&amp;rpt=simage" TargetMode="External"/><Relationship Id="rId4" Type="http://schemas.openxmlformats.org/officeDocument/2006/relationships/hyperlink" Target="http://images.yandex.ru/yandsearch?lr=64&amp;noreask=1&amp;ed=1&amp;text=%D0%92%20%D0%BA%D0%B0%D0%BA%D0%B8%D1%85%20%D0%BE%D0%B1%D0%BB%D0%B0%D1%81%D1%82%D1%8F%D1%85%20%D0%B6%D0%B8%D0%B7%D0%BD%D0%B8%20%20%D0%BF%D1%80%D0%B8%D0%BC%D0%B5%D0%BD%D1%8F%D1%8E%D1%82%D1%81%D1%8F%20%D0%BF%D1%80%D0%BE%D1%86%D0%B5%D0%BD%D1%82%D1%8B?&amp;p=107&amp;img_url=img-fotki.yandex.ru/get/5607/miss-tati-kard.2/0_66ebc_d86e02f8_L&amp;rpt=simage" TargetMode="External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04088"/>
            <a:ext cx="8572528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СПО ААТ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600" b="1" dirty="0" smtClean="0">
                <a:solidFill>
                  <a:srgbClr val="2A0AEC"/>
                </a:solidFill>
              </a:rPr>
              <a:t>Проценты</a:t>
            </a:r>
            <a:r>
              <a:rPr lang="en-US" sz="3600" b="1" dirty="0" smtClean="0">
                <a:solidFill>
                  <a:srgbClr val="2A0AEC"/>
                </a:solidFill>
              </a:rPr>
              <a:t> </a:t>
            </a:r>
            <a:r>
              <a:rPr lang="ru-RU" sz="3600" b="1" dirty="0" smtClean="0">
                <a:solidFill>
                  <a:srgbClr val="2A0AEC"/>
                </a:solidFill>
              </a:rPr>
              <a:t>в нашей жизни.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Выполнила:</a:t>
            </a:r>
          </a:p>
          <a:p>
            <a:pPr>
              <a:buNone/>
            </a:pPr>
            <a:r>
              <a:rPr lang="ru-RU" dirty="0" smtClean="0"/>
              <a:t>                                                      Моровова Марина, </a:t>
            </a:r>
          </a:p>
          <a:p>
            <a:pPr>
              <a:buNone/>
            </a:pPr>
            <a:r>
              <a:rPr lang="ru-RU" dirty="0" smtClean="0"/>
              <a:t>                                                      студентка 111 группы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6143644"/>
            <a:ext cx="20628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г.п.Ардатов 2012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143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Россия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1920085"/>
            <a:ext cx="5643570" cy="443484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Употребление термина «процент» в России начинается в конце XVIII в. Долгое время под процентами понималось исключительно прибыль или убыток на каждые 100 рублей. Проценты применялись только в торговых и денежных сделках. Затем область их применения расширилась.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t0.gstatic.com/images?q=tbn:ANd9GcQP30C0fPPn4jNxOTk-Jv73zYOPJLqH8B70OOXUNOhwepuuE2S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656" y="2428868"/>
            <a:ext cx="3473923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История знака</a:t>
            </a:r>
            <a:endParaRPr lang="ru-RU" sz="8000" dirty="0"/>
          </a:p>
        </p:txBody>
      </p:sp>
      <p:pic>
        <p:nvPicPr>
          <p:cNvPr id="2050" name="Picture 2" descr="C:\Documents and Settings\All Users.WINDOWS\Документы\Мои рисунки\Образцы рисунков\Рим\images[1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3004697" cy="2918023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71802" y="1571612"/>
            <a:ext cx="5786478" cy="507209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 1685 году в Париже была издана книга «Руководство по коммерческой арифметике»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Матье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де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Порта. В одном месте речь шла о процентах, которые тогда обозначали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cto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 (сокращенно от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cento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). Однако наборщик принял это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cto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 за дробь и напечатал «%». Так из-за опечатки этот знак вошёл в обиход. 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Другое мнение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 </a:t>
            </a:r>
            <a:r>
              <a:rPr lang="ru-RU" dirty="0" smtClean="0"/>
              <a:t>	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Знак % происходит от итальянского слова </a:t>
            </a:r>
            <a:r>
              <a:rPr lang="ru-RU" sz="4000" i="1" dirty="0" err="1" smtClean="0">
                <a:latin typeface="Arial" pitchFamily="34" charset="0"/>
                <a:cs typeface="Arial" pitchFamily="34" charset="0"/>
              </a:rPr>
              <a:t>cento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(сто), которое в процентных расчетах часто писалось сокращенно </a:t>
            </a:r>
            <a:r>
              <a:rPr lang="ru-RU" sz="4000" i="1" dirty="0" err="1" smtClean="0">
                <a:latin typeface="Arial" pitchFamily="34" charset="0"/>
                <a:cs typeface="Arial" pitchFamily="34" charset="0"/>
              </a:rPr>
              <a:t>cto</a:t>
            </a:r>
            <a:r>
              <a:rPr lang="ru-RU" sz="4000" i="1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Отсюда путем дальнейших упрощений в скорописи буква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превратилась в черту (/), возник современный символ для обозначения процента</a:t>
            </a:r>
            <a:endParaRPr lang="ru-RU" sz="4000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US" sz="11400" b="1" i="1" dirty="0" err="1" smtClean="0">
                <a:latin typeface="Baskerville Old Face" pitchFamily="18" charset="0"/>
              </a:rPr>
              <a:t>cto</a:t>
            </a:r>
            <a:r>
              <a:rPr lang="en-US" sz="11400" b="1" i="1" dirty="0" smtClean="0">
                <a:latin typeface="Baskerville Old Face" pitchFamily="18" charset="0"/>
              </a:rPr>
              <a:t> - c/o - %</a:t>
            </a:r>
            <a:endParaRPr lang="en-US" sz="11400" b="1" dirty="0" smtClean="0">
              <a:latin typeface="Baskerville Old Face" pitchFamily="18" charset="0"/>
            </a:endParaRPr>
          </a:p>
          <a:p>
            <a:endParaRPr lang="ru-RU" sz="52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214546" y="704088"/>
            <a:ext cx="6472254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Проценты -это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 Международный язык</a:t>
            </a:r>
            <a:endParaRPr lang="ru-RU" sz="4000" dirty="0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dirty="0" smtClean="0"/>
              <a:t>               Американский ученый заявил об       опасности 85 </a:t>
            </a:r>
            <a:r>
              <a:rPr lang="ru-RU" b="1" dirty="0" smtClean="0"/>
              <a:t>%</a:t>
            </a:r>
            <a:r>
              <a:rPr lang="ru-RU" dirty="0" smtClean="0"/>
              <a:t> новых лекарств.</a:t>
            </a:r>
          </a:p>
          <a:p>
            <a:pPr>
              <a:buFontTx/>
              <a:buNone/>
            </a:pPr>
            <a:r>
              <a:rPr lang="ru-RU" dirty="0" smtClean="0"/>
              <a:t>До 7% этих малых бомб</a:t>
            </a:r>
          </a:p>
          <a:p>
            <a:pPr>
              <a:buFontTx/>
              <a:buNone/>
            </a:pPr>
            <a:r>
              <a:rPr lang="ru-RU" dirty="0" smtClean="0"/>
              <a:t> не разрываются при падении. 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        Паводок может</a:t>
            </a:r>
          </a:p>
          <a:p>
            <a:pPr>
              <a:buFontTx/>
              <a:buNone/>
            </a:pPr>
            <a:r>
              <a:rPr lang="ru-RU" dirty="0" smtClean="0"/>
              <a:t>                                        затопить 70% территории.</a:t>
            </a: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2"/>
                </a:solidFill>
              </a:rPr>
              <a:t>Мировые цены на уран упали на </a:t>
            </a:r>
          </a:p>
          <a:p>
            <a:pPr>
              <a:buFontTx/>
              <a:buNone/>
            </a:pPr>
            <a:r>
              <a:rPr lang="ru-RU" dirty="0" smtClean="0">
                <a:solidFill>
                  <a:schemeClr val="tx2"/>
                </a:solidFill>
              </a:rPr>
              <a:t>12 % после катастрофы в Японии</a:t>
            </a:r>
            <a:r>
              <a:rPr lang="ru-RU" dirty="0" smtClean="0"/>
              <a:t>      </a:t>
            </a:r>
          </a:p>
        </p:txBody>
      </p:sp>
      <p:pic>
        <p:nvPicPr>
          <p:cNvPr id="6148" name="Содержимое 3" descr="http://im0-tub-ru.yandex.net/i?id=84965372-29-72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653136"/>
            <a:ext cx="2343175" cy="1847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 descr="http://im0-tub-ru.yandex.net/i?id=336193667-21-7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07338" y="-2143125"/>
            <a:ext cx="1236662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7" descr="http://im0-tub-ru.yandex.net/i?id=340021956-10-7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2348880"/>
            <a:ext cx="3231803" cy="14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8" descr="http://im5-tub-ru.yandex.net/i?id=355590772-48-7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21" y="3789040"/>
            <a:ext cx="3357586" cy="1283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10" descr="http://im8-tub-ru.yandex.net/i?id=341813272-32-72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476672"/>
            <a:ext cx="1763688" cy="18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Где встречаются проценты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857620" y="1714488"/>
            <a:ext cx="5286380" cy="48577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Проценты - одно из математических понятий, которое часто встречаются в повседневной жизни. Можно прочитать или услышать, например, что</a:t>
            </a:r>
          </a:p>
          <a:p>
            <a:r>
              <a:rPr lang="ru-RU" sz="31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выборах приняли участие 57% избирателей, </a:t>
            </a:r>
          </a:p>
          <a:p>
            <a:r>
              <a:rPr lang="ru-RU" sz="31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рейтинг победителя хит-парада равен 75%,</a:t>
            </a:r>
          </a:p>
          <a:p>
            <a:r>
              <a:rPr lang="ru-RU" sz="31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успеваемость в группе 85%, </a:t>
            </a:r>
          </a:p>
          <a:p>
            <a:r>
              <a:rPr lang="ru-RU" sz="3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банк начисляет 17% годовых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sz="31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молоко содержит 1,5% жира, </a:t>
            </a:r>
          </a:p>
          <a:p>
            <a:r>
              <a:rPr lang="ru-RU" sz="31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материал содержит 100% хлопка и т.д. </a:t>
            </a:r>
          </a:p>
          <a:p>
            <a:endParaRPr lang="ru-RU" dirty="0"/>
          </a:p>
        </p:txBody>
      </p:sp>
      <p:pic>
        <p:nvPicPr>
          <p:cNvPr id="5" name="Содержимое 4" descr="http://content.foto.mail.ru/mail/lenochka_net/_answers/i-323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26793"/>
            <a:ext cx="3214710" cy="423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332656"/>
            <a:ext cx="6688832" cy="3703344"/>
          </a:xfrm>
          <a:prstGeom prst="rect">
            <a:avLst/>
          </a:prstGeom>
        </p:spPr>
        <p:txBody>
          <a:bodyPr/>
          <a:lstStyle/>
          <a:p>
            <a:pPr marL="45720" lvl="0" indent="0">
              <a:buClr>
                <a:srgbClr val="05E0DB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Проценты в </a:t>
            </a:r>
            <a:r>
              <a:rPr lang="ru-RU" sz="2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современной</a:t>
            </a:r>
            <a:endParaRPr lang="ru-RU" sz="2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45720" lvl="0" indent="0">
              <a:buClr>
                <a:srgbClr val="05E0DB">
                  <a:lumMod val="75000"/>
                </a:srgbClr>
              </a:buClr>
              <a:buNone/>
            </a:pPr>
            <a:r>
              <a:rPr lang="ru-RU" sz="2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жизни:</a:t>
            </a:r>
          </a:p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44" y="3108325"/>
            <a:ext cx="29083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746" y="3356992"/>
            <a:ext cx="2823743" cy="2774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944" y="2433177"/>
            <a:ext cx="2481175" cy="1488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2175012" cy="20836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512" y="3921882"/>
            <a:ext cx="2425700" cy="268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19531" y="-387424"/>
            <a:ext cx="422446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00626314"/>
      </p:ext>
    </p:extLst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05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понимают значение слова процент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4294967295"/>
          </p:nvPr>
        </p:nvGraphicFramePr>
        <p:xfrm>
          <a:off x="928662" y="1423980"/>
          <a:ext cx="8215338" cy="5434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Вывод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Arial" charset="0"/>
                <a:cs typeface="Arial" charset="0"/>
              </a:rPr>
              <a:t>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4389120"/>
          </a:xfrm>
        </p:spPr>
        <p:txBody>
          <a:bodyPr/>
          <a:lstStyle/>
          <a:p>
            <a:pPr>
              <a:buNone/>
            </a:pPr>
            <a:endParaRPr lang="ru-RU" sz="2800" b="1" i="1" dirty="0" smtClean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Проценты дают возможность легко 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сравнивать между собой части целого,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упрощают расчёты и поэтому они нужны и очень распространены. Мы обязательно должны уметь решать задачи на проценты!!!</a:t>
            </a:r>
          </a:p>
          <a:p>
            <a:pPr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4" descr="Кис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437112"/>
            <a:ext cx="2233612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задачи на проценты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Нахождение процента от числа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Нахождение числа по его проценту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Нахождение процентного отношения двух чисел 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Рисунок 3" descr="12350559582reA1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6056" y="4293096"/>
            <a:ext cx="3024336" cy="2304256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Нахождение процента от числа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  </a:t>
            </a:r>
            <a:r>
              <a:rPr lang="ru-RU" sz="4000" b="1" dirty="0" smtClean="0">
                <a:solidFill>
                  <a:srgbClr val="FF0000"/>
                </a:solidFill>
              </a:rPr>
              <a:t>АЛГОРИТМ.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sz="4100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Чтобы найти процент от числа, следует</a:t>
            </a:r>
            <a:r>
              <a:rPr lang="ru-RU" sz="4100" dirty="0" smtClean="0"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Проценты записать десятичной дробью;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100" dirty="0" smtClean="0">
                <a:latin typeface="Arial" pitchFamily="34" charset="0"/>
                <a:cs typeface="Arial" pitchFamily="34" charset="0"/>
              </a:rPr>
              <a:t>число умножить на эту десятичную дробь.</a:t>
            </a:r>
          </a:p>
          <a:p>
            <a:pPr marL="514350" indent="-514350"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	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2350559582reA1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8144" y="4293096"/>
            <a:ext cx="2664296" cy="2304256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2103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2103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Проект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2A0AEC"/>
                </a:solidFill>
              </a:rPr>
              <a:t>Проценты в нашей жизни.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Проблемы: </a:t>
            </a:r>
          </a:p>
          <a:p>
            <a:r>
              <a:rPr lang="ru-RU" sz="3200" b="1" dirty="0" smtClean="0">
                <a:solidFill>
                  <a:srgbClr val="0584A7"/>
                </a:solidFill>
              </a:rPr>
              <a:t>«История возникновения процента.»</a:t>
            </a:r>
          </a:p>
          <a:p>
            <a:r>
              <a:rPr lang="ru-RU" sz="3200" b="1" dirty="0" smtClean="0">
                <a:solidFill>
                  <a:srgbClr val="0584A7"/>
                </a:solidFill>
              </a:rPr>
              <a:t>«Алгоритмы решения задач на проценты»</a:t>
            </a:r>
          </a:p>
          <a:p>
            <a:endParaRPr lang="ru-RU" sz="3200" b="1" dirty="0" smtClean="0">
              <a:solidFill>
                <a:srgbClr val="0584A7"/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01122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4400" dirty="0" smtClean="0">
                <a:latin typeface="Arial" pitchFamily="34" charset="0"/>
                <a:cs typeface="Arial" pitchFamily="34" charset="0"/>
              </a:rPr>
            </a:br>
            <a:r>
              <a:rPr lang="ru-RU" sz="4800" dirty="0" smtClean="0">
                <a:latin typeface="Arial" pitchFamily="34" charset="0"/>
                <a:cs typeface="Arial" pitchFamily="34" charset="0"/>
              </a:rPr>
              <a:t>Найти 20% от 45 кг пшеницы </a:t>
            </a:r>
            <a:endParaRPr lang="ru-RU" sz="48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00034" y="1643050"/>
            <a:ext cx="4038600" cy="4434840"/>
          </a:xfrm>
        </p:spPr>
        <p:txBody>
          <a:bodyPr>
            <a:normAutofit/>
          </a:bodyPr>
          <a:lstStyle/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3929058" y="1920085"/>
            <a:ext cx="5214942" cy="44348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20% = 0,2</a:t>
            </a:r>
          </a:p>
          <a:p>
            <a:pPr>
              <a:buNone/>
            </a:pPr>
            <a:r>
              <a:rPr lang="ru-RU" sz="6000" b="1" dirty="0" smtClean="0">
                <a:latin typeface="Arial" pitchFamily="34" charset="0"/>
                <a:cs typeface="Arial" pitchFamily="34" charset="0"/>
              </a:rPr>
              <a:t>45*0,2=9(кг)</a:t>
            </a:r>
          </a:p>
          <a:p>
            <a:pPr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Ответ: 20% от 45 кг пшеницы равны 9 кг.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357158" y="2428868"/>
            <a:ext cx="3463983" cy="3601936"/>
            <a:chOff x="357158" y="2428868"/>
            <a:chExt cx="3463983" cy="3601936"/>
          </a:xfrm>
        </p:grpSpPr>
        <p:sp>
          <p:nvSpPr>
            <p:cNvPr id="10" name="Полилиния 9"/>
            <p:cNvSpPr/>
            <p:nvPr/>
          </p:nvSpPr>
          <p:spPr>
            <a:xfrm>
              <a:off x="357158" y="2428868"/>
              <a:ext cx="3463983" cy="3601936"/>
            </a:xfrm>
            <a:custGeom>
              <a:avLst/>
              <a:gdLst>
                <a:gd name="connsiteX0" fmla="*/ 21530 w 2118344"/>
                <a:gd name="connsiteY0" fmla="*/ 1988263 h 2051326"/>
                <a:gd name="connsiteX1" fmla="*/ 163420 w 2118344"/>
                <a:gd name="connsiteY1" fmla="*/ 2035560 h 2051326"/>
                <a:gd name="connsiteX2" fmla="*/ 2007986 w 2118344"/>
                <a:gd name="connsiteY2" fmla="*/ 2019794 h 2051326"/>
                <a:gd name="connsiteX3" fmla="*/ 2055282 w 2118344"/>
                <a:gd name="connsiteY3" fmla="*/ 1972498 h 2051326"/>
                <a:gd name="connsiteX4" fmla="*/ 2071048 w 2118344"/>
                <a:gd name="connsiteY4" fmla="*/ 1909436 h 2051326"/>
                <a:gd name="connsiteX5" fmla="*/ 2118344 w 2118344"/>
                <a:gd name="connsiteY5" fmla="*/ 1814843 h 2051326"/>
                <a:gd name="connsiteX6" fmla="*/ 2102579 w 2118344"/>
                <a:gd name="connsiteY6" fmla="*/ 1420705 h 2051326"/>
                <a:gd name="connsiteX7" fmla="*/ 2071048 w 2118344"/>
                <a:gd name="connsiteY7" fmla="*/ 1326112 h 2051326"/>
                <a:gd name="connsiteX8" fmla="*/ 2055282 w 2118344"/>
                <a:gd name="connsiteY8" fmla="*/ 1278815 h 2051326"/>
                <a:gd name="connsiteX9" fmla="*/ 2007986 w 2118344"/>
                <a:gd name="connsiteY9" fmla="*/ 1010801 h 2051326"/>
                <a:gd name="connsiteX10" fmla="*/ 1960689 w 2118344"/>
                <a:gd name="connsiteY10" fmla="*/ 963505 h 2051326"/>
                <a:gd name="connsiteX11" fmla="*/ 1881861 w 2118344"/>
                <a:gd name="connsiteY11" fmla="*/ 900443 h 2051326"/>
                <a:gd name="connsiteX12" fmla="*/ 1818799 w 2118344"/>
                <a:gd name="connsiteY12" fmla="*/ 805850 h 2051326"/>
                <a:gd name="connsiteX13" fmla="*/ 1755737 w 2118344"/>
                <a:gd name="connsiteY13" fmla="*/ 727022 h 2051326"/>
                <a:gd name="connsiteX14" fmla="*/ 1692675 w 2118344"/>
                <a:gd name="connsiteY14" fmla="*/ 648194 h 2051326"/>
                <a:gd name="connsiteX15" fmla="*/ 1598082 w 2118344"/>
                <a:gd name="connsiteY15" fmla="*/ 585132 h 2051326"/>
                <a:gd name="connsiteX16" fmla="*/ 1550786 w 2118344"/>
                <a:gd name="connsiteY16" fmla="*/ 553601 h 2051326"/>
                <a:gd name="connsiteX17" fmla="*/ 1456193 w 2118344"/>
                <a:gd name="connsiteY17" fmla="*/ 490539 h 2051326"/>
                <a:gd name="connsiteX18" fmla="*/ 1424661 w 2118344"/>
                <a:gd name="connsiteY18" fmla="*/ 459008 h 2051326"/>
                <a:gd name="connsiteX19" fmla="*/ 1377365 w 2118344"/>
                <a:gd name="connsiteY19" fmla="*/ 443243 h 2051326"/>
                <a:gd name="connsiteX20" fmla="*/ 1550786 w 2118344"/>
                <a:gd name="connsiteY20" fmla="*/ 395946 h 2051326"/>
                <a:gd name="connsiteX21" fmla="*/ 1613848 w 2118344"/>
                <a:gd name="connsiteY21" fmla="*/ 380181 h 2051326"/>
                <a:gd name="connsiteX22" fmla="*/ 1661144 w 2118344"/>
                <a:gd name="connsiteY22" fmla="*/ 348650 h 2051326"/>
                <a:gd name="connsiteX23" fmla="*/ 1708441 w 2118344"/>
                <a:gd name="connsiteY23" fmla="*/ 332884 h 2051326"/>
                <a:gd name="connsiteX24" fmla="*/ 1787268 w 2118344"/>
                <a:gd name="connsiteY24" fmla="*/ 238291 h 2051326"/>
                <a:gd name="connsiteX25" fmla="*/ 1818799 w 2118344"/>
                <a:gd name="connsiteY25" fmla="*/ 143698 h 2051326"/>
                <a:gd name="connsiteX26" fmla="*/ 1787268 w 2118344"/>
                <a:gd name="connsiteY26" fmla="*/ 64870 h 2051326"/>
                <a:gd name="connsiteX27" fmla="*/ 1456193 w 2118344"/>
                <a:gd name="connsiteY27" fmla="*/ 96401 h 2051326"/>
                <a:gd name="connsiteX28" fmla="*/ 1361599 w 2118344"/>
                <a:gd name="connsiteY28" fmla="*/ 112167 h 2051326"/>
                <a:gd name="connsiteX29" fmla="*/ 1314303 w 2118344"/>
                <a:gd name="connsiteY29" fmla="*/ 206760 h 2051326"/>
                <a:gd name="connsiteX30" fmla="*/ 1267006 w 2118344"/>
                <a:gd name="connsiteY30" fmla="*/ 159463 h 2051326"/>
                <a:gd name="connsiteX31" fmla="*/ 1251241 w 2118344"/>
                <a:gd name="connsiteY31" fmla="*/ 112167 h 2051326"/>
                <a:gd name="connsiteX32" fmla="*/ 1203944 w 2118344"/>
                <a:gd name="connsiteY32" fmla="*/ 96401 h 2051326"/>
                <a:gd name="connsiteX33" fmla="*/ 951696 w 2118344"/>
                <a:gd name="connsiteY33" fmla="*/ 112167 h 2051326"/>
                <a:gd name="connsiteX34" fmla="*/ 967461 w 2118344"/>
                <a:gd name="connsiteY34" fmla="*/ 159463 h 2051326"/>
                <a:gd name="connsiteX35" fmla="*/ 920165 w 2118344"/>
                <a:gd name="connsiteY35" fmla="*/ 175229 h 2051326"/>
                <a:gd name="connsiteX36" fmla="*/ 589089 w 2118344"/>
                <a:gd name="connsiteY36" fmla="*/ 190994 h 2051326"/>
                <a:gd name="connsiteX37" fmla="*/ 557558 w 2118344"/>
                <a:gd name="connsiteY37" fmla="*/ 222526 h 2051326"/>
                <a:gd name="connsiteX38" fmla="*/ 557558 w 2118344"/>
                <a:gd name="connsiteY38" fmla="*/ 427477 h 2051326"/>
                <a:gd name="connsiteX39" fmla="*/ 494496 w 2118344"/>
                <a:gd name="connsiteY39" fmla="*/ 443243 h 2051326"/>
                <a:gd name="connsiteX40" fmla="*/ 447199 w 2118344"/>
                <a:gd name="connsiteY40" fmla="*/ 459008 h 2051326"/>
                <a:gd name="connsiteX41" fmla="*/ 399903 w 2118344"/>
                <a:gd name="connsiteY41" fmla="*/ 490539 h 2051326"/>
                <a:gd name="connsiteX42" fmla="*/ 368372 w 2118344"/>
                <a:gd name="connsiteY42" fmla="*/ 585132 h 2051326"/>
                <a:gd name="connsiteX43" fmla="*/ 336841 w 2118344"/>
                <a:gd name="connsiteY43" fmla="*/ 679726 h 2051326"/>
                <a:gd name="connsiteX44" fmla="*/ 305310 w 2118344"/>
                <a:gd name="connsiteY44" fmla="*/ 727022 h 2051326"/>
                <a:gd name="connsiteX45" fmla="*/ 273779 w 2118344"/>
                <a:gd name="connsiteY45" fmla="*/ 821615 h 2051326"/>
                <a:gd name="connsiteX46" fmla="*/ 242248 w 2118344"/>
                <a:gd name="connsiteY46" fmla="*/ 916208 h 2051326"/>
                <a:gd name="connsiteX47" fmla="*/ 226482 w 2118344"/>
                <a:gd name="connsiteY47" fmla="*/ 963505 h 2051326"/>
                <a:gd name="connsiteX48" fmla="*/ 194951 w 2118344"/>
                <a:gd name="connsiteY48" fmla="*/ 1010801 h 2051326"/>
                <a:gd name="connsiteX49" fmla="*/ 179186 w 2118344"/>
                <a:gd name="connsiteY49" fmla="*/ 1073863 h 2051326"/>
                <a:gd name="connsiteX50" fmla="*/ 163420 w 2118344"/>
                <a:gd name="connsiteY50" fmla="*/ 1121160 h 2051326"/>
                <a:gd name="connsiteX51" fmla="*/ 147655 w 2118344"/>
                <a:gd name="connsiteY51" fmla="*/ 1199988 h 2051326"/>
                <a:gd name="connsiteX52" fmla="*/ 131889 w 2118344"/>
                <a:gd name="connsiteY52" fmla="*/ 1483767 h 2051326"/>
                <a:gd name="connsiteX53" fmla="*/ 116124 w 2118344"/>
                <a:gd name="connsiteY53" fmla="*/ 1546829 h 2051326"/>
                <a:gd name="connsiteX54" fmla="*/ 68827 w 2118344"/>
                <a:gd name="connsiteY54" fmla="*/ 1578360 h 2051326"/>
                <a:gd name="connsiteX55" fmla="*/ 37296 w 2118344"/>
                <a:gd name="connsiteY55" fmla="*/ 1625657 h 2051326"/>
                <a:gd name="connsiteX56" fmla="*/ 37296 w 2118344"/>
                <a:gd name="connsiteY56" fmla="*/ 1877905 h 2051326"/>
                <a:gd name="connsiteX57" fmla="*/ 84593 w 2118344"/>
                <a:gd name="connsiteY57" fmla="*/ 1909436 h 2051326"/>
                <a:gd name="connsiteX58" fmla="*/ 84593 w 2118344"/>
                <a:gd name="connsiteY58" fmla="*/ 2051326 h 205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2118344" h="2051326">
                  <a:moveTo>
                    <a:pt x="21530" y="1988263"/>
                  </a:moveTo>
                  <a:cubicBezTo>
                    <a:pt x="78636" y="2026334"/>
                    <a:pt x="78459" y="2035560"/>
                    <a:pt x="163420" y="2035560"/>
                  </a:cubicBezTo>
                  <a:lnTo>
                    <a:pt x="2007986" y="2019794"/>
                  </a:lnTo>
                  <a:cubicBezTo>
                    <a:pt x="2023751" y="2004029"/>
                    <a:pt x="2044220" y="1991856"/>
                    <a:pt x="2055282" y="1972498"/>
                  </a:cubicBezTo>
                  <a:cubicBezTo>
                    <a:pt x="2066032" y="1953685"/>
                    <a:pt x="2065095" y="1930270"/>
                    <a:pt x="2071048" y="1909436"/>
                  </a:cubicBezTo>
                  <a:cubicBezTo>
                    <a:pt x="2087367" y="1852320"/>
                    <a:pt x="2083795" y="1866666"/>
                    <a:pt x="2118344" y="1814843"/>
                  </a:cubicBezTo>
                  <a:cubicBezTo>
                    <a:pt x="2113089" y="1683464"/>
                    <a:pt x="2115244" y="1551578"/>
                    <a:pt x="2102579" y="1420705"/>
                  </a:cubicBezTo>
                  <a:cubicBezTo>
                    <a:pt x="2099378" y="1387623"/>
                    <a:pt x="2081558" y="1357643"/>
                    <a:pt x="2071048" y="1326112"/>
                  </a:cubicBezTo>
                  <a:lnTo>
                    <a:pt x="2055282" y="1278815"/>
                  </a:lnTo>
                  <a:cubicBezTo>
                    <a:pt x="2044777" y="1131740"/>
                    <a:pt x="2078733" y="1095697"/>
                    <a:pt x="2007986" y="1010801"/>
                  </a:cubicBezTo>
                  <a:cubicBezTo>
                    <a:pt x="1993713" y="993673"/>
                    <a:pt x="1977817" y="977778"/>
                    <a:pt x="1960689" y="963505"/>
                  </a:cubicBezTo>
                  <a:cubicBezTo>
                    <a:pt x="1919324" y="929034"/>
                    <a:pt x="1912436" y="941210"/>
                    <a:pt x="1881861" y="900443"/>
                  </a:cubicBezTo>
                  <a:cubicBezTo>
                    <a:pt x="1859124" y="870127"/>
                    <a:pt x="1818799" y="805850"/>
                    <a:pt x="1818799" y="805850"/>
                  </a:cubicBezTo>
                  <a:cubicBezTo>
                    <a:pt x="1788108" y="713774"/>
                    <a:pt x="1827048" y="798332"/>
                    <a:pt x="1755737" y="727022"/>
                  </a:cubicBezTo>
                  <a:cubicBezTo>
                    <a:pt x="1693684" y="664970"/>
                    <a:pt x="1755079" y="694998"/>
                    <a:pt x="1692675" y="648194"/>
                  </a:cubicBezTo>
                  <a:cubicBezTo>
                    <a:pt x="1662359" y="625457"/>
                    <a:pt x="1629613" y="606153"/>
                    <a:pt x="1598082" y="585132"/>
                  </a:cubicBezTo>
                  <a:lnTo>
                    <a:pt x="1550786" y="553601"/>
                  </a:lnTo>
                  <a:lnTo>
                    <a:pt x="1456193" y="490539"/>
                  </a:lnTo>
                  <a:cubicBezTo>
                    <a:pt x="1445682" y="480029"/>
                    <a:pt x="1437407" y="466655"/>
                    <a:pt x="1424661" y="459008"/>
                  </a:cubicBezTo>
                  <a:cubicBezTo>
                    <a:pt x="1410411" y="450458"/>
                    <a:pt x="1393130" y="448498"/>
                    <a:pt x="1377365" y="443243"/>
                  </a:cubicBezTo>
                  <a:cubicBezTo>
                    <a:pt x="1265555" y="368704"/>
                    <a:pt x="1323393" y="421212"/>
                    <a:pt x="1550786" y="395946"/>
                  </a:cubicBezTo>
                  <a:cubicBezTo>
                    <a:pt x="1572321" y="393553"/>
                    <a:pt x="1592827" y="385436"/>
                    <a:pt x="1613848" y="380181"/>
                  </a:cubicBezTo>
                  <a:cubicBezTo>
                    <a:pt x="1629613" y="369671"/>
                    <a:pt x="1644197" y="357124"/>
                    <a:pt x="1661144" y="348650"/>
                  </a:cubicBezTo>
                  <a:cubicBezTo>
                    <a:pt x="1676008" y="341218"/>
                    <a:pt x="1694614" y="342102"/>
                    <a:pt x="1708441" y="332884"/>
                  </a:cubicBezTo>
                  <a:cubicBezTo>
                    <a:pt x="1731890" y="317251"/>
                    <a:pt x="1775022" y="265844"/>
                    <a:pt x="1787268" y="238291"/>
                  </a:cubicBezTo>
                  <a:cubicBezTo>
                    <a:pt x="1800767" y="207919"/>
                    <a:pt x="1818799" y="143698"/>
                    <a:pt x="1818799" y="143698"/>
                  </a:cubicBezTo>
                  <a:cubicBezTo>
                    <a:pt x="1808289" y="117422"/>
                    <a:pt x="1815019" y="70420"/>
                    <a:pt x="1787268" y="64870"/>
                  </a:cubicBezTo>
                  <a:cubicBezTo>
                    <a:pt x="1462919" y="0"/>
                    <a:pt x="1597572" y="64983"/>
                    <a:pt x="1456193" y="96401"/>
                  </a:cubicBezTo>
                  <a:cubicBezTo>
                    <a:pt x="1424988" y="103335"/>
                    <a:pt x="1393130" y="106912"/>
                    <a:pt x="1361599" y="112167"/>
                  </a:cubicBezTo>
                  <a:cubicBezTo>
                    <a:pt x="1357711" y="123830"/>
                    <a:pt x="1334678" y="206760"/>
                    <a:pt x="1314303" y="206760"/>
                  </a:cubicBezTo>
                  <a:cubicBezTo>
                    <a:pt x="1292007" y="206760"/>
                    <a:pt x="1282772" y="175229"/>
                    <a:pt x="1267006" y="159463"/>
                  </a:cubicBezTo>
                  <a:cubicBezTo>
                    <a:pt x="1261751" y="143698"/>
                    <a:pt x="1262992" y="123918"/>
                    <a:pt x="1251241" y="112167"/>
                  </a:cubicBezTo>
                  <a:cubicBezTo>
                    <a:pt x="1239490" y="100416"/>
                    <a:pt x="1220563" y="96401"/>
                    <a:pt x="1203944" y="96401"/>
                  </a:cubicBezTo>
                  <a:cubicBezTo>
                    <a:pt x="1119697" y="96401"/>
                    <a:pt x="1035779" y="106912"/>
                    <a:pt x="951696" y="112167"/>
                  </a:cubicBezTo>
                  <a:cubicBezTo>
                    <a:pt x="956951" y="127932"/>
                    <a:pt x="974893" y="144599"/>
                    <a:pt x="967461" y="159463"/>
                  </a:cubicBezTo>
                  <a:cubicBezTo>
                    <a:pt x="960029" y="174327"/>
                    <a:pt x="936726" y="173849"/>
                    <a:pt x="920165" y="175229"/>
                  </a:cubicBezTo>
                  <a:cubicBezTo>
                    <a:pt x="810063" y="184404"/>
                    <a:pt x="699448" y="185739"/>
                    <a:pt x="589089" y="190994"/>
                  </a:cubicBezTo>
                  <a:cubicBezTo>
                    <a:pt x="578579" y="201505"/>
                    <a:pt x="558904" y="207723"/>
                    <a:pt x="557558" y="222526"/>
                  </a:cubicBezTo>
                  <a:cubicBezTo>
                    <a:pt x="557391" y="224358"/>
                    <a:pt x="593210" y="391825"/>
                    <a:pt x="557558" y="427477"/>
                  </a:cubicBezTo>
                  <a:cubicBezTo>
                    <a:pt x="542237" y="442798"/>
                    <a:pt x="515330" y="437290"/>
                    <a:pt x="494496" y="443243"/>
                  </a:cubicBezTo>
                  <a:cubicBezTo>
                    <a:pt x="478517" y="447808"/>
                    <a:pt x="462965" y="453753"/>
                    <a:pt x="447199" y="459008"/>
                  </a:cubicBezTo>
                  <a:cubicBezTo>
                    <a:pt x="431434" y="469518"/>
                    <a:pt x="409945" y="474471"/>
                    <a:pt x="399903" y="490539"/>
                  </a:cubicBezTo>
                  <a:cubicBezTo>
                    <a:pt x="382288" y="518724"/>
                    <a:pt x="378882" y="553601"/>
                    <a:pt x="368372" y="585132"/>
                  </a:cubicBezTo>
                  <a:lnTo>
                    <a:pt x="336841" y="679726"/>
                  </a:lnTo>
                  <a:cubicBezTo>
                    <a:pt x="330849" y="697701"/>
                    <a:pt x="313005" y="709707"/>
                    <a:pt x="305310" y="727022"/>
                  </a:cubicBezTo>
                  <a:cubicBezTo>
                    <a:pt x="291811" y="757394"/>
                    <a:pt x="284289" y="790084"/>
                    <a:pt x="273779" y="821615"/>
                  </a:cubicBezTo>
                  <a:lnTo>
                    <a:pt x="242248" y="916208"/>
                  </a:lnTo>
                  <a:cubicBezTo>
                    <a:pt x="236993" y="931974"/>
                    <a:pt x="235700" y="949678"/>
                    <a:pt x="226482" y="963505"/>
                  </a:cubicBezTo>
                  <a:lnTo>
                    <a:pt x="194951" y="1010801"/>
                  </a:lnTo>
                  <a:cubicBezTo>
                    <a:pt x="189696" y="1031822"/>
                    <a:pt x="185139" y="1053029"/>
                    <a:pt x="179186" y="1073863"/>
                  </a:cubicBezTo>
                  <a:cubicBezTo>
                    <a:pt x="174621" y="1089842"/>
                    <a:pt x="167451" y="1105038"/>
                    <a:pt x="163420" y="1121160"/>
                  </a:cubicBezTo>
                  <a:cubicBezTo>
                    <a:pt x="156921" y="1147156"/>
                    <a:pt x="152910" y="1173712"/>
                    <a:pt x="147655" y="1199988"/>
                  </a:cubicBezTo>
                  <a:cubicBezTo>
                    <a:pt x="142400" y="1294581"/>
                    <a:pt x="140466" y="1389417"/>
                    <a:pt x="131889" y="1483767"/>
                  </a:cubicBezTo>
                  <a:cubicBezTo>
                    <a:pt x="129927" y="1505346"/>
                    <a:pt x="128143" y="1528800"/>
                    <a:pt x="116124" y="1546829"/>
                  </a:cubicBezTo>
                  <a:cubicBezTo>
                    <a:pt x="105614" y="1562595"/>
                    <a:pt x="84593" y="1567850"/>
                    <a:pt x="68827" y="1578360"/>
                  </a:cubicBezTo>
                  <a:cubicBezTo>
                    <a:pt x="58317" y="1594126"/>
                    <a:pt x="45770" y="1608710"/>
                    <a:pt x="37296" y="1625657"/>
                  </a:cubicBezTo>
                  <a:cubicBezTo>
                    <a:pt x="0" y="1700248"/>
                    <a:pt x="19683" y="1811859"/>
                    <a:pt x="37296" y="1877905"/>
                  </a:cubicBezTo>
                  <a:cubicBezTo>
                    <a:pt x="42178" y="1896213"/>
                    <a:pt x="79607" y="1891156"/>
                    <a:pt x="84593" y="1909436"/>
                  </a:cubicBezTo>
                  <a:cubicBezTo>
                    <a:pt x="97038" y="1955066"/>
                    <a:pt x="84593" y="2004029"/>
                    <a:pt x="84593" y="2051326"/>
                  </a:cubicBezTo>
                </a:path>
              </a:pathLst>
            </a:custGeom>
            <a:solidFill>
              <a:srgbClr val="FFCC99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1285852" y="3071810"/>
              <a:ext cx="1738188" cy="732604"/>
            </a:xfrm>
            <a:custGeom>
              <a:avLst/>
              <a:gdLst>
                <a:gd name="connsiteX0" fmla="*/ 0 w 1523874"/>
                <a:gd name="connsiteY0" fmla="*/ 94593 h 804042"/>
                <a:gd name="connsiteX1" fmla="*/ 1308537 w 1523874"/>
                <a:gd name="connsiteY1" fmla="*/ 78828 h 804042"/>
                <a:gd name="connsiteX2" fmla="*/ 1355834 w 1523874"/>
                <a:gd name="connsiteY2" fmla="*/ 31531 h 804042"/>
                <a:gd name="connsiteX3" fmla="*/ 1450427 w 1523874"/>
                <a:gd name="connsiteY3" fmla="*/ 0 h 804042"/>
                <a:gd name="connsiteX4" fmla="*/ 1497724 w 1523874"/>
                <a:gd name="connsiteY4" fmla="*/ 31531 h 804042"/>
                <a:gd name="connsiteX5" fmla="*/ 1434662 w 1523874"/>
                <a:gd name="connsiteY5" fmla="*/ 189186 h 804042"/>
                <a:gd name="connsiteX6" fmla="*/ 1150882 w 1523874"/>
                <a:gd name="connsiteY6" fmla="*/ 173421 h 804042"/>
                <a:gd name="connsiteX7" fmla="*/ 1056289 w 1523874"/>
                <a:gd name="connsiteY7" fmla="*/ 110359 h 804042"/>
                <a:gd name="connsiteX8" fmla="*/ 961696 w 1523874"/>
                <a:gd name="connsiteY8" fmla="*/ 141890 h 804042"/>
                <a:gd name="connsiteX9" fmla="*/ 1008993 w 1523874"/>
                <a:gd name="connsiteY9" fmla="*/ 394138 h 804042"/>
                <a:gd name="connsiteX10" fmla="*/ 1024758 w 1523874"/>
                <a:gd name="connsiteY10" fmla="*/ 630621 h 804042"/>
                <a:gd name="connsiteX11" fmla="*/ 1072055 w 1523874"/>
                <a:gd name="connsiteY11" fmla="*/ 725214 h 804042"/>
                <a:gd name="connsiteX12" fmla="*/ 1072055 w 1523874"/>
                <a:gd name="connsiteY12" fmla="*/ 804042 h 80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23874" h="804042">
                  <a:moveTo>
                    <a:pt x="0" y="94593"/>
                  </a:moveTo>
                  <a:lnTo>
                    <a:pt x="1308537" y="78828"/>
                  </a:lnTo>
                  <a:cubicBezTo>
                    <a:pt x="1330809" y="77792"/>
                    <a:pt x="1336344" y="42359"/>
                    <a:pt x="1355834" y="31531"/>
                  </a:cubicBezTo>
                  <a:cubicBezTo>
                    <a:pt x="1384888" y="15390"/>
                    <a:pt x="1450427" y="0"/>
                    <a:pt x="1450427" y="0"/>
                  </a:cubicBezTo>
                  <a:cubicBezTo>
                    <a:pt x="1466193" y="10510"/>
                    <a:pt x="1494335" y="12889"/>
                    <a:pt x="1497724" y="31531"/>
                  </a:cubicBezTo>
                  <a:cubicBezTo>
                    <a:pt x="1523874" y="175354"/>
                    <a:pt x="1511826" y="163465"/>
                    <a:pt x="1434662" y="189186"/>
                  </a:cubicBezTo>
                  <a:cubicBezTo>
                    <a:pt x="1340069" y="183931"/>
                    <a:pt x="1243630" y="192743"/>
                    <a:pt x="1150882" y="173421"/>
                  </a:cubicBezTo>
                  <a:cubicBezTo>
                    <a:pt x="1113783" y="165692"/>
                    <a:pt x="1056289" y="110359"/>
                    <a:pt x="1056289" y="110359"/>
                  </a:cubicBezTo>
                  <a:lnTo>
                    <a:pt x="961696" y="141890"/>
                  </a:lnTo>
                  <a:cubicBezTo>
                    <a:pt x="853687" y="177893"/>
                    <a:pt x="974084" y="341774"/>
                    <a:pt x="1008993" y="394138"/>
                  </a:cubicBezTo>
                  <a:cubicBezTo>
                    <a:pt x="1014248" y="472966"/>
                    <a:pt x="1016034" y="552102"/>
                    <a:pt x="1024758" y="630621"/>
                  </a:cubicBezTo>
                  <a:cubicBezTo>
                    <a:pt x="1038275" y="752277"/>
                    <a:pt x="1040702" y="599801"/>
                    <a:pt x="1072055" y="725214"/>
                  </a:cubicBezTo>
                  <a:cubicBezTo>
                    <a:pt x="1078428" y="750705"/>
                    <a:pt x="1072055" y="777766"/>
                    <a:pt x="1072055" y="804042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2428860" y="3143248"/>
              <a:ext cx="331075" cy="599090"/>
            </a:xfrm>
            <a:custGeom>
              <a:avLst/>
              <a:gdLst>
                <a:gd name="connsiteX0" fmla="*/ 0 w 331075"/>
                <a:gd name="connsiteY0" fmla="*/ 0 h 599090"/>
                <a:gd name="connsiteX1" fmla="*/ 110358 w 331075"/>
                <a:gd name="connsiteY1" fmla="*/ 47296 h 599090"/>
                <a:gd name="connsiteX2" fmla="*/ 157655 w 331075"/>
                <a:gd name="connsiteY2" fmla="*/ 141890 h 599090"/>
                <a:gd name="connsiteX3" fmla="*/ 173420 w 331075"/>
                <a:gd name="connsiteY3" fmla="*/ 378372 h 599090"/>
                <a:gd name="connsiteX4" fmla="*/ 220717 w 331075"/>
                <a:gd name="connsiteY4" fmla="*/ 409903 h 599090"/>
                <a:gd name="connsiteX5" fmla="*/ 252248 w 331075"/>
                <a:gd name="connsiteY5" fmla="*/ 457200 h 599090"/>
                <a:gd name="connsiteX6" fmla="*/ 268013 w 331075"/>
                <a:gd name="connsiteY6" fmla="*/ 504496 h 599090"/>
                <a:gd name="connsiteX7" fmla="*/ 283779 w 331075"/>
                <a:gd name="connsiteY7" fmla="*/ 567559 h 599090"/>
                <a:gd name="connsiteX8" fmla="*/ 331075 w 331075"/>
                <a:gd name="connsiteY8" fmla="*/ 599090 h 59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1075" h="599090">
                  <a:moveTo>
                    <a:pt x="0" y="0"/>
                  </a:moveTo>
                  <a:cubicBezTo>
                    <a:pt x="32858" y="10952"/>
                    <a:pt x="84382" y="25649"/>
                    <a:pt x="110358" y="47296"/>
                  </a:cubicBezTo>
                  <a:cubicBezTo>
                    <a:pt x="138568" y="70805"/>
                    <a:pt x="146894" y="109609"/>
                    <a:pt x="157655" y="141890"/>
                  </a:cubicBezTo>
                  <a:cubicBezTo>
                    <a:pt x="162910" y="220717"/>
                    <a:pt x="155325" y="301470"/>
                    <a:pt x="173420" y="378372"/>
                  </a:cubicBezTo>
                  <a:cubicBezTo>
                    <a:pt x="177760" y="396816"/>
                    <a:pt x="207319" y="396505"/>
                    <a:pt x="220717" y="409903"/>
                  </a:cubicBezTo>
                  <a:cubicBezTo>
                    <a:pt x="234115" y="423301"/>
                    <a:pt x="241738" y="441434"/>
                    <a:pt x="252248" y="457200"/>
                  </a:cubicBezTo>
                  <a:cubicBezTo>
                    <a:pt x="257503" y="472965"/>
                    <a:pt x="263448" y="488517"/>
                    <a:pt x="268013" y="504496"/>
                  </a:cubicBezTo>
                  <a:cubicBezTo>
                    <a:pt x="273966" y="525330"/>
                    <a:pt x="271760" y="549530"/>
                    <a:pt x="283779" y="567559"/>
                  </a:cubicBezTo>
                  <a:cubicBezTo>
                    <a:pt x="294289" y="583324"/>
                    <a:pt x="331075" y="599090"/>
                    <a:pt x="331075" y="59909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00100" y="4071942"/>
              <a:ext cx="24288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atin typeface="Arial" pitchFamily="34" charset="0"/>
                  <a:cs typeface="Arial" pitchFamily="34" charset="0"/>
                </a:rPr>
                <a:t>45 кг</a:t>
              </a:r>
              <a:endParaRPr lang="ru-RU" sz="4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Нахождение числа по его проценту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29684" cy="438912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3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1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</a:t>
            </a:r>
          </a:p>
          <a:p>
            <a:pPr>
              <a:buNone/>
            </a:pPr>
            <a:r>
              <a:rPr lang="ru-RU" sz="128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Чтобы найти число по его проценту, следует: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800" b="1" dirty="0" smtClean="0">
                <a:latin typeface="Arial" pitchFamily="34" charset="0"/>
                <a:cs typeface="Arial" pitchFamily="34" charset="0"/>
              </a:rPr>
              <a:t>Проценты записать десятичной дробью;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2800" b="1" dirty="0" smtClean="0">
                <a:latin typeface="Arial" pitchFamily="34" charset="0"/>
                <a:cs typeface="Arial" pitchFamily="34" charset="0"/>
              </a:rPr>
              <a:t>Значение процентов разделить на эту дробь.</a:t>
            </a:r>
          </a:p>
          <a:p>
            <a:pPr>
              <a:buNone/>
            </a:pPr>
            <a:r>
              <a:rPr lang="ru-RU" sz="9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en-US" sz="28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>
              <a:buNone/>
            </a:pPr>
            <a:r>
              <a:rPr lang="ru-RU" sz="2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ru-RU" sz="2800" dirty="0"/>
          </a:p>
        </p:txBody>
      </p:sp>
      <p:graphicFrame>
        <p:nvGraphicFramePr>
          <p:cNvPr id="16" name="Объект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61" name="Формула" r:id="rId3" imgW="114120" imgH="215640" progId="Equation.3">
              <p:embed/>
            </p:oleObj>
          </a:graphicData>
        </a:graphic>
      </p:graphicFrame>
      <p:pic>
        <p:nvPicPr>
          <p:cNvPr id="5" name="Рисунок 4" descr="12350559582reA1P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28184" y="4725144"/>
            <a:ext cx="2915816" cy="2132856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3003"/>
                                      </p:to>
                                    </p:animClr>
                                    <p:animClr clrSpc="rgb">
                                      <p:cBhvr>
                                        <p:cTn id="17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3003"/>
                                      </p:to>
                                    </p:animClr>
                                    <p:set>
                                      <p:cBhvr>
                                        <p:cTn id="18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-571536" y="3929066"/>
            <a:ext cx="7666894" cy="1315982"/>
            <a:chOff x="-285643" y="4309932"/>
            <a:chExt cx="7666894" cy="1315982"/>
          </a:xfrm>
        </p:grpSpPr>
        <p:sp>
          <p:nvSpPr>
            <p:cNvPr id="5" name="Куб 4"/>
            <p:cNvSpPr/>
            <p:nvPr/>
          </p:nvSpPr>
          <p:spPr>
            <a:xfrm rot="1789777">
              <a:off x="52530" y="4309932"/>
              <a:ext cx="7328721" cy="571504"/>
            </a:xfrm>
            <a:prstGeom prst="cube">
              <a:avLst/>
            </a:prstGeom>
            <a:solidFill>
              <a:srgbClr val="FFFFCC"/>
            </a:solidFill>
            <a:ln w="28575"/>
            <a:scene3d>
              <a:camera prst="obliqueTopLeft"/>
              <a:lightRig rig="threePt" dir="t"/>
            </a:scene3d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Левая фигурная скобка 7"/>
            <p:cNvSpPr/>
            <p:nvPr/>
          </p:nvSpPr>
          <p:spPr>
            <a:xfrm rot="17983307">
              <a:off x="2845731" y="1637284"/>
              <a:ext cx="857256" cy="7120004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5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atin typeface="Arial" pitchFamily="34" charset="0"/>
                <a:cs typeface="Arial" pitchFamily="34" charset="0"/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8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Найти длину  бруска, если </a:t>
            </a:r>
            <a:b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8% его длины составляют 2,4 см</a:t>
            </a: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00364" y="1857364"/>
            <a:ext cx="6143636" cy="4434840"/>
          </a:xfrm>
        </p:spPr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8% =0,08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2,4:0,08=30(см)</a:t>
            </a:r>
          </a:p>
          <a:p>
            <a:pPr>
              <a:buNone/>
            </a:pPr>
            <a:endParaRPr lang="ru-RU" sz="36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		Ответ: длина всего 	бруска равна 30 см.</a:t>
            </a:r>
            <a:endParaRPr lang="ru-RU" sz="36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500034" y="1714488"/>
            <a:ext cx="2741212" cy="838876"/>
            <a:chOff x="830656" y="2071678"/>
            <a:chExt cx="2741212" cy="838876"/>
          </a:xfrm>
        </p:grpSpPr>
        <p:sp>
          <p:nvSpPr>
            <p:cNvPr id="6" name="Левая фигурная скобка 5"/>
            <p:cNvSpPr/>
            <p:nvPr/>
          </p:nvSpPr>
          <p:spPr>
            <a:xfrm rot="7297955">
              <a:off x="1161246" y="2079898"/>
              <a:ext cx="500066" cy="1161246"/>
            </a:xfrm>
            <a:prstGeom prst="leftBrac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85852" y="2071678"/>
              <a:ext cx="228601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latin typeface="Arial" pitchFamily="34" charset="0"/>
                  <a:cs typeface="Arial" pitchFamily="34" charset="0"/>
                </a:rPr>
                <a:t>2,4</a:t>
              </a: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3000" dirty="0" smtClean="0">
                  <a:latin typeface="Arial" pitchFamily="34" charset="0"/>
                  <a:cs typeface="Arial" pitchFamily="34" charset="0"/>
                </a:rPr>
                <a:t>см - 8%</a:t>
              </a:r>
              <a:endParaRPr lang="ru-RU" sz="3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428860" y="5214950"/>
            <a:ext cx="1428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6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/>
              <a:t>Нахождение процентного отношения двух чисел 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4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</a:t>
            </a:r>
          </a:p>
          <a:p>
            <a:pPr>
              <a:buNone/>
            </a:pPr>
            <a:r>
              <a:rPr lang="ru-RU" sz="4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600" b="1" dirty="0" smtClean="0">
                <a:solidFill>
                  <a:schemeClr val="accent3"/>
                </a:solidFill>
                <a:latin typeface="Arial" pitchFamily="34" charset="0"/>
                <a:cs typeface="Arial" pitchFamily="34" charset="0"/>
              </a:rPr>
              <a:t>Чтобы узнать, сколько процентов одно число составляет от второго, следует: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600" b="1" dirty="0" smtClean="0">
                <a:latin typeface="Arial" pitchFamily="34" charset="0"/>
                <a:cs typeface="Arial" pitchFamily="34" charset="0"/>
              </a:rPr>
              <a:t>первое число разделить на второе ;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600" b="1" dirty="0" smtClean="0">
                <a:latin typeface="Arial" pitchFamily="34" charset="0"/>
                <a:cs typeface="Arial" pitchFamily="34" charset="0"/>
              </a:rPr>
              <a:t>результат умножить на 100%.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2350559582reA1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4653136"/>
            <a:ext cx="2448272" cy="1944216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3003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3003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>Найти сколько процентов составляют 9г сахара в растворе массой 180г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857752" y="1928802"/>
            <a:ext cx="4038600" cy="443484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500034" y="2000240"/>
            <a:ext cx="4357718" cy="3714776"/>
            <a:chOff x="785786" y="3286124"/>
            <a:chExt cx="3929090" cy="2928958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785786" y="3286124"/>
              <a:ext cx="3929090" cy="2928958"/>
              <a:chOff x="785786" y="3286124"/>
              <a:chExt cx="3929090" cy="2928958"/>
            </a:xfrm>
          </p:grpSpPr>
          <p:sp>
            <p:nvSpPr>
              <p:cNvPr id="11" name="Цилиндр 10"/>
              <p:cNvSpPr/>
              <p:nvPr/>
            </p:nvSpPr>
            <p:spPr>
              <a:xfrm>
                <a:off x="828620" y="4102558"/>
                <a:ext cx="2928958" cy="2041086"/>
              </a:xfrm>
              <a:prstGeom prst="can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Цилиндр 9"/>
              <p:cNvSpPr/>
              <p:nvPr/>
            </p:nvSpPr>
            <p:spPr>
              <a:xfrm>
                <a:off x="828620" y="3286124"/>
                <a:ext cx="2928958" cy="1360724"/>
              </a:xfrm>
              <a:prstGeom prst="can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Месяц 13"/>
              <p:cNvSpPr/>
              <p:nvPr/>
            </p:nvSpPr>
            <p:spPr>
              <a:xfrm rot="10800000">
                <a:off x="3714744" y="3643314"/>
                <a:ext cx="1000132" cy="1928826"/>
              </a:xfrm>
              <a:prstGeom prst="moon">
                <a:avLst>
                  <a:gd name="adj" fmla="val 40542"/>
                </a:avLst>
              </a:prstGeom>
              <a:solidFill>
                <a:schemeClr val="bg2"/>
              </a:solidFill>
              <a:scene3d>
                <a:camera prst="orthographicFront">
                  <a:rot lat="0" lon="30000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785786" y="5715016"/>
                <a:ext cx="2928958" cy="500066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Куб 11"/>
              <p:cNvSpPr/>
              <p:nvPr/>
            </p:nvSpPr>
            <p:spPr>
              <a:xfrm>
                <a:off x="1785918" y="5214950"/>
                <a:ext cx="857256" cy="857256"/>
              </a:xfrm>
              <a:prstGeom prst="cub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FFFF"/>
                </a:solidFill>
              </a:ln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785918" y="5429264"/>
                <a:ext cx="10001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>
                    <a:latin typeface="Arial" pitchFamily="34" charset="0"/>
                    <a:cs typeface="Arial" pitchFamily="34" charset="0"/>
                  </a:rPr>
                  <a:t>9г</a:t>
                </a:r>
                <a:endParaRPr lang="ru-RU" sz="4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428728" y="4000504"/>
              <a:ext cx="221457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Arial" pitchFamily="34" charset="0"/>
                  <a:cs typeface="Arial" pitchFamily="34" charset="0"/>
                </a:rPr>
                <a:t>180г</a:t>
              </a:r>
              <a:endParaRPr lang="ru-RU" sz="4400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20" name="Содержимое 19"/>
          <p:cNvGraphicFramePr>
            <a:graphicFrameLocks noChangeAspect="1"/>
          </p:cNvGraphicFramePr>
          <p:nvPr>
            <p:ph sz="half" idx="2"/>
          </p:nvPr>
        </p:nvGraphicFramePr>
        <p:xfrm>
          <a:off x="4714875" y="1881188"/>
          <a:ext cx="4003675" cy="1379537"/>
        </p:xfrm>
        <a:graphic>
          <a:graphicData uri="http://schemas.openxmlformats.org/presentationml/2006/ole">
            <p:oleObj spid="_x0000_s4098" name="Формула" r:id="rId3" imgW="1143000" imgH="393480" progId="Equation.3">
              <p:embed/>
            </p:oleObj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786314" y="3929066"/>
            <a:ext cx="4143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Ответ: 9г сахара составляют 5% раствора.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Увеличение на </a:t>
            </a:r>
            <a:r>
              <a:rPr lang="ru-RU" dirty="0" err="1" smtClean="0"/>
              <a:t>р%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600" dirty="0" smtClean="0"/>
              <a:t>Чтобы увеличить положительное число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 на </a:t>
            </a:r>
            <a:r>
              <a:rPr lang="ru-RU" sz="3600" dirty="0" err="1" smtClean="0">
                <a:solidFill>
                  <a:srgbClr val="FF0000"/>
                </a:solidFill>
              </a:rPr>
              <a:t>р%</a:t>
            </a:r>
            <a:r>
              <a:rPr lang="ru-RU" sz="3600" dirty="0" smtClean="0"/>
              <a:t>, следует</a:t>
            </a:r>
            <a:r>
              <a:rPr lang="ru-RU" sz="3200" dirty="0" smtClean="0"/>
              <a:t>: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3600" dirty="0" smtClean="0"/>
              <a:t>умножить число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 на коэффициент увеличения 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     к = (1+0,01р)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2350559582reA1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4208" y="4653136"/>
            <a:ext cx="2699792" cy="2204864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 spd="med" advTm="9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3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Увеличение на </a:t>
            </a:r>
            <a:r>
              <a:rPr lang="ru-RU" dirty="0" err="1" smtClean="0"/>
              <a:t>р%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Банковский вклад, не тронутый в течение года ,в конце этого года увеличивается на 10%.Сколько будет денег в конце года, если первоначальный вклад 8400рублей?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2800" dirty="0" smtClean="0"/>
              <a:t>РЕШЕНИЕ:</a:t>
            </a:r>
          </a:p>
          <a:p>
            <a:pPr algn="ctr"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</a:rPr>
              <a:t>к = (1+0,01*10) = 1,1</a:t>
            </a:r>
          </a:p>
          <a:p>
            <a:pPr>
              <a:buNone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8400*1,1 =9240(руб.)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Ответ: 9240 руб.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All Users.WINDOWS\Документы\Мои рисунки\Образцы рисунков\Рим\images[1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424910"/>
            <a:ext cx="1475656" cy="1433089"/>
          </a:xfrm>
          <a:prstGeom prst="rect">
            <a:avLst/>
          </a:prstGeom>
          <a:noFill/>
        </p:spPr>
      </p:pic>
      <p:pic>
        <p:nvPicPr>
          <p:cNvPr id="6" name="Picture 2" descr="C:\Documents and Settings\All Users.WINDOWS\Документы\Мои рисунки\Образцы рисунков\Рим\images[1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6820" y="1"/>
            <a:ext cx="1677180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Уменьшение на </a:t>
            </a:r>
            <a:r>
              <a:rPr lang="ru-RU" dirty="0" err="1" smtClean="0"/>
              <a:t>р%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Чтобы уменьшить положительное число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 на </a:t>
            </a:r>
            <a:r>
              <a:rPr lang="ru-RU" sz="3600" dirty="0" err="1" smtClean="0">
                <a:solidFill>
                  <a:srgbClr val="FF0000"/>
                </a:solidFill>
              </a:rPr>
              <a:t>р%</a:t>
            </a:r>
            <a:r>
              <a:rPr lang="ru-RU" sz="3600" dirty="0" smtClean="0"/>
              <a:t>, следует:</a:t>
            </a:r>
          </a:p>
          <a:p>
            <a:pPr>
              <a:buNone/>
            </a:pPr>
            <a:r>
              <a:rPr lang="ru-RU" sz="3600" dirty="0" smtClean="0"/>
              <a:t>умножить число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dirty="0" smtClean="0"/>
              <a:t> на коэффициент уменьшения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к = (1- 0,01*</a:t>
            </a:r>
            <a:r>
              <a:rPr lang="ru-RU" sz="4800" dirty="0" err="1" smtClean="0">
                <a:solidFill>
                  <a:srgbClr val="FF0000"/>
                </a:solidFill>
              </a:rPr>
              <a:t>р</a:t>
            </a:r>
            <a:r>
              <a:rPr lang="ru-RU" sz="4800" dirty="0" smtClean="0">
                <a:solidFill>
                  <a:srgbClr val="FF0000"/>
                </a:solidFill>
              </a:rPr>
              <a:t>)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All Users.WINDOWS\Документы\Мои рисунки\Образцы рисунков\Рим\images[1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725603"/>
            <a:ext cx="2195736" cy="213239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Уменьшение на </a:t>
            </a:r>
            <a:r>
              <a:rPr lang="ru-RU" dirty="0" err="1" smtClean="0"/>
              <a:t>р%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Налог на доходы составляет 13% от заработной платы. Заработная плата Марии Ивановны равна 9000 рублей. Сколько рублей она получит после вычета налога на доходы?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к=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(1-0,01*13) = 0,87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9000* 0,87 = 7830(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935480"/>
            <a:ext cx="8472518" cy="4389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Материал из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Википедии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— свободной энциклопедии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http//www.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wikipedia.ru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Глейзер Г.И. История математики в школе: пособие для учителей. – М.: Просвещение, 1981.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Большая энциклопедия Кирилла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Мефодия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(CD-диск)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www.KM.ru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http://historic.ru/books/item/ </a:t>
            </a:r>
          </a:p>
          <a:p>
            <a:pPr lvl="0"/>
            <a:r>
              <a:rPr lang="ru-RU" dirty="0" smtClean="0">
                <a:latin typeface="Arial" pitchFamily="34" charset="0"/>
                <a:cs typeface="Arial" pitchFamily="34" charset="0"/>
              </a:rPr>
              <a:t>http://slovari.yandex.ru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http://school-sector.relarn.ru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8" descr="Кошечк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437112"/>
            <a:ext cx="136048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643050"/>
            <a:ext cx="864399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ИСТОРИЯ ПРОЦЕНТА И ЕГО ПРАКТИЧЕСКОЕ ПРИМЕНЕНИЕ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71942"/>
            <a:ext cx="8496944" cy="2237378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</a:t>
            </a:r>
          </a:p>
          <a:p>
            <a:pPr algn="l"/>
            <a:r>
              <a:rPr lang="ru-RU" dirty="0" smtClean="0"/>
              <a:t>     </a:t>
            </a:r>
            <a:r>
              <a:rPr lang="en-US" dirty="0" smtClean="0"/>
              <a:t> </a:t>
            </a:r>
            <a:r>
              <a:rPr lang="ru-RU" dirty="0" smtClean="0"/>
              <a:t>Выполнила  студентка 111 группы Моровова Марина</a:t>
            </a:r>
          </a:p>
          <a:p>
            <a:pPr algn="l"/>
            <a:r>
              <a:rPr lang="en-US" dirty="0" smtClean="0"/>
              <a:t>  </a:t>
            </a:r>
            <a:r>
              <a:rPr lang="ru-RU" dirty="0" smtClean="0"/>
              <a:t>    Руководитель</a:t>
            </a:r>
            <a:r>
              <a:rPr lang="en-US" dirty="0" smtClean="0"/>
              <a:t> –</a:t>
            </a:r>
            <a:r>
              <a:rPr lang="ru-RU" dirty="0" smtClean="0"/>
              <a:t>Безрукова Елена Васильевна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Цели: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3096344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600" dirty="0" smtClean="0"/>
              <a:t>  </a:t>
            </a:r>
            <a:r>
              <a:rPr lang="ru-RU" sz="3900" dirty="0" smtClean="0"/>
              <a:t>Научиться использовать знания о процентах не только на уроках математики, но и в повседневной жизни. </a:t>
            </a:r>
          </a:p>
          <a:p>
            <a:pPr>
              <a:buNone/>
            </a:pPr>
            <a:r>
              <a:rPr lang="ru-RU" sz="3900" dirty="0" smtClean="0"/>
              <a:t>  Понять как история доказывает     появление процентов.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2350559582reA1P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332656"/>
            <a:ext cx="3024336" cy="2304256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45B06"/>
                </a:solidFill>
                <a:latin typeface="Arial" pitchFamily="34" charset="0"/>
                <a:cs typeface="Arial" pitchFamily="34" charset="0"/>
              </a:rPr>
              <a:t>Задачи</a:t>
            </a:r>
            <a:endParaRPr lang="ru-RU" b="1" dirty="0">
              <a:solidFill>
                <a:srgbClr val="F45B0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84632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Изучить историю происхождения процента; </a:t>
            </a:r>
          </a:p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Рассмотреть различные задачи на проценты </a:t>
            </a:r>
            <a:endParaRPr lang="ru-RU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Разработать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алгоритмы вычисления процентов основных задач</a:t>
            </a:r>
            <a:endParaRPr lang="ru-RU" sz="3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48590" indent="-514350">
              <a:spcBef>
                <a:spcPts val="0"/>
              </a:spcBef>
              <a:buFont typeface="Wingdings" pitchFamily="2" charset="2"/>
              <a:buChar char="Ø"/>
            </a:pPr>
            <a:r>
              <a:rPr lang="ru-RU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Определить сферу практического применения процента.</a:t>
            </a:r>
            <a:endParaRPr lang="ru-RU" sz="2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Значение слова процент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Слово «процент» имеет латинское происхождение: «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pro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centum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», что означает в переводе «на сто», то есть </a:t>
            </a:r>
          </a:p>
          <a:p>
            <a:pPr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44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процентом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называется сотая часть числа.</a:t>
            </a:r>
          </a:p>
          <a:p>
            <a:pPr algn="ctr"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   1/100 = 1%</a:t>
            </a:r>
          </a:p>
          <a:p>
            <a:pPr>
              <a:buNone/>
            </a:pPr>
            <a:r>
              <a:rPr lang="ru-RU" sz="4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2350559582reA1P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4293096"/>
            <a:ext cx="2843808" cy="2304256"/>
          </a:xfrm>
          <a:prstGeom prst="rect">
            <a:avLst/>
          </a:prstGeom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Индия</a:t>
            </a:r>
            <a:endParaRPr lang="ru-RU" dirty="0"/>
          </a:p>
        </p:txBody>
      </p:sp>
      <p:pic>
        <p:nvPicPr>
          <p:cNvPr id="7" name="Содержимое 6" descr="India0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285992"/>
            <a:ext cx="4038600" cy="272641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429124" y="1643050"/>
            <a:ext cx="4429156" cy="4711875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Проценты были известны ещё в Индии в V веке. И это очевидно, так как именно в Индии с давних пор счет велся в десятичной системе счисления. Индийские математики вычисляли проценты, применяя так называемое тройное правило, то есть пользуясь пропорцией.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Древний Рим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00496" y="1643050"/>
            <a:ext cx="4686304" cy="471187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Проценты были особенно распространены в Древнем Риме. Римляне называли процентами деньги, которые платил должник заимодавцу за каждую сотню. Римляне брали с должника лихву (т. е. деньги сверх того, что дали в долг). При этом говорили: «На каждые 100 сестерциев долга заплатить 16 сестерциев лихвы.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9" descr="images 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2952328" cy="2208434"/>
          </a:xfrm>
          <a:prstGeom prst="rect">
            <a:avLst/>
          </a:prstGeom>
        </p:spPr>
      </p:pic>
      <p:pic>
        <p:nvPicPr>
          <p:cNvPr id="7170" name="Picture 2" descr="http://t1.gstatic.com/images?q=tbn:ANd9GcTqDukGnHDDNG1hpMmLVPUY40UYWj1Ojtq2EYVQSJDD9aC155GG3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717032"/>
            <a:ext cx="3790468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Европа</a:t>
            </a:r>
            <a:endParaRPr lang="ru-RU" dirty="0"/>
          </a:p>
        </p:txBody>
      </p:sp>
      <p:pic>
        <p:nvPicPr>
          <p:cNvPr id="5" name="Picture 14" descr="Стевин Симон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2000240"/>
            <a:ext cx="2714644" cy="329635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1643050"/>
            <a:ext cx="5429288" cy="4857784"/>
          </a:xfrm>
        </p:spPr>
        <p:txBody>
          <a:bodyPr>
            <a:noAutofit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По-видимому, процент возник в Европе вместе с ростовщичеством.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Есть мнение, что понятие «процент» ввел бельгийский ученый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Симон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Стевин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В 1584 г. он опубликовал таблицы процентов.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2506</TotalTime>
  <Words>824</Words>
  <Application>Microsoft Office PowerPoint</Application>
  <PresentationFormat>Экран (4:3)</PresentationFormat>
  <Paragraphs>164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Поток</vt:lpstr>
      <vt:lpstr>Формула</vt:lpstr>
      <vt:lpstr>ГБОУ СПО ААТ</vt:lpstr>
      <vt:lpstr>Проект</vt:lpstr>
      <vt:lpstr>ИСТОРИЯ ПРОЦЕНТА И ЕГО ПРАКТИЧЕСКОЕ ПРИМЕНЕНИЕ</vt:lpstr>
      <vt:lpstr>Цели:</vt:lpstr>
      <vt:lpstr>Задачи</vt:lpstr>
      <vt:lpstr>Значение слова процент</vt:lpstr>
      <vt:lpstr>Индия</vt:lpstr>
      <vt:lpstr>Древний Рим</vt:lpstr>
      <vt:lpstr>Европа</vt:lpstr>
      <vt:lpstr>Россия</vt:lpstr>
      <vt:lpstr>История знака</vt:lpstr>
      <vt:lpstr>Другое мнение</vt:lpstr>
      <vt:lpstr>Проценты -это  Международный язык</vt:lpstr>
      <vt:lpstr>Где встречаются проценты</vt:lpstr>
      <vt:lpstr>Слайд 15</vt:lpstr>
      <vt:lpstr>Как понимают значение слова процент</vt:lpstr>
      <vt:lpstr>Вывод:</vt:lpstr>
      <vt:lpstr>Основные задачи на проценты</vt:lpstr>
      <vt:lpstr>Нахождение процента от числа</vt:lpstr>
      <vt:lpstr> Найти 20% от 45 кг пшеницы </vt:lpstr>
      <vt:lpstr>Нахождение числа по его проценту </vt:lpstr>
      <vt:lpstr>                Найти длину  бруска, если  8% его длины составляют 2,4 см, </vt:lpstr>
      <vt:lpstr>Нахождение процентного отношения двух чисел </vt:lpstr>
      <vt:lpstr>   Найти сколько процентов составляют 9г сахара в растворе массой 180г</vt:lpstr>
      <vt:lpstr>Увеличение на р%</vt:lpstr>
      <vt:lpstr>Увеличение на р%</vt:lpstr>
      <vt:lpstr>Уменьшение на р%</vt:lpstr>
      <vt:lpstr>Уменьшение на р%</vt:lpstr>
      <vt:lpstr>Источники информации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ПРОЦЕНТОВ</dc:title>
  <dc:creator>user</dc:creator>
  <cp:lastModifiedBy>Albina</cp:lastModifiedBy>
  <cp:revision>193</cp:revision>
  <dcterms:created xsi:type="dcterms:W3CDTF">2011-04-09T08:18:26Z</dcterms:created>
  <dcterms:modified xsi:type="dcterms:W3CDTF">2013-03-03T08:34:04Z</dcterms:modified>
</cp:coreProperties>
</file>