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35"/>
  </p:notesMasterIdLst>
  <p:sldIdLst>
    <p:sldId id="256" r:id="rId2"/>
    <p:sldId id="265" r:id="rId3"/>
    <p:sldId id="292" r:id="rId4"/>
    <p:sldId id="279" r:id="rId5"/>
    <p:sldId id="293" r:id="rId6"/>
    <p:sldId id="266" r:id="rId7"/>
    <p:sldId id="262" r:id="rId8"/>
    <p:sldId id="263" r:id="rId9"/>
    <p:sldId id="264" r:id="rId10"/>
    <p:sldId id="280" r:id="rId11"/>
    <p:sldId id="281" r:id="rId12"/>
    <p:sldId id="283" r:id="rId13"/>
    <p:sldId id="284" r:id="rId14"/>
    <p:sldId id="285" r:id="rId15"/>
    <p:sldId id="286" r:id="rId16"/>
    <p:sldId id="287" r:id="rId17"/>
    <p:sldId id="288" r:id="rId18"/>
    <p:sldId id="290" r:id="rId19"/>
    <p:sldId id="289" r:id="rId20"/>
    <p:sldId id="291" r:id="rId21"/>
    <p:sldId id="277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03" r:id="rId32"/>
    <p:sldId id="304" r:id="rId33"/>
    <p:sldId id="278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34" autoAdjust="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1998EEE-71EB-4ADC-BA5A-9E17FB59DBF2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27E5B5F-974A-4369-8971-A98A9232C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7AAF02-7135-4D4C-A5B7-C16CEC0CE407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8A6A09-9D18-42E8-8E09-636CDB86F9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EA194-ACFF-4A28-B4DC-9E4431DBA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C84FA-6CE8-41F4-8432-1786538D4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602B2-2FE3-4FE3-A219-C80F8FD208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8D456-34EB-4B4A-A49D-83BCDA467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54B48-0FE4-44D9-89A9-6EECC72966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B88C4-6D7D-41F1-84D2-C176652EEA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C9E25-A4BE-4593-BE7D-3DA6957DE8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A6F58-4415-43B8-AC78-2C71074BC0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6D602-48D6-4D6D-8E24-984FCF4AEB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85A57-5B5C-425F-8901-7328028D4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7ACB3-AD5A-4D7F-9228-DE09529F0B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F00146E-44B0-4C03-9CFE-09E6C01D9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916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916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4106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4916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164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16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166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167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168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16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17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171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132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133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4917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17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17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49177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178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17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4137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4918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18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183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184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18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18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18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18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4107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4919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19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108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4109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9194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4112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49196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197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60" y="320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198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70" y="170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199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200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9" y="885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201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794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202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203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9" y="130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49204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  <p:sldLayoutId id="2147483859" r:id="rId12"/>
  </p:sldLayoutIdLst>
  <p:transition>
    <p:newsfla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&#1055;&#1086;&#1083;&#1100;&#1079;&#1086;&#1074;&#1072;&#1090;&#1077;&#1083;&#1100;\&#1056;&#1072;&#1073;&#1086;&#1095;&#1080;&#1081;%20&#1089;&#1090;&#1086;&#1083;\&#1042;&#1077;&#1088;&#1096;&#1080;&#1085;&#1080;&#1085;&#1072;,%20&#1057;&#1084;&#1080;&#1088;&#1085;&#1086;&#1074;&#1072;\&#1055;&#1088;&#1086;&#1094;&#1077;&#1085;&#1090;&#1099;\12.avi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&#1055;&#1086;&#1083;&#1100;&#1079;&#1086;&#1074;&#1072;&#1090;&#1077;&#1083;&#1100;\&#1056;&#1072;&#1073;&#1086;&#1095;&#1080;&#1081;%20&#1089;&#1090;&#1086;&#1083;\&#1042;&#1077;&#1088;&#1096;&#1080;&#1085;&#1080;&#1085;&#1072;,%20&#1057;&#1084;&#1080;&#1088;&#1085;&#1086;&#1074;&#1072;\&#1055;&#1088;&#1086;&#1094;&#1077;&#1085;&#1090;&#1099;\12.avi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928813"/>
            <a:ext cx="8748713" cy="2089150"/>
          </a:xfrm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z="5400" dirty="0" smtClean="0"/>
              <a:t>Проценты в нашей жизни</a:t>
            </a:r>
          </a:p>
        </p:txBody>
      </p:sp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1928813" y="214313"/>
            <a:ext cx="67865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 smtClean="0"/>
              <a:t>ГБОУ СПО АРДАТОВСКИЙ АГРАРНЫЙ ТЕХНИКУМ</a:t>
            </a:r>
            <a:endParaRPr lang="ru-RU" sz="2000" b="1" dirty="0"/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0" y="5572125"/>
            <a:ext cx="61436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/>
              <a:t>Работа </a:t>
            </a:r>
            <a:r>
              <a:rPr lang="ru-RU" sz="2000" b="1" dirty="0" smtClean="0"/>
              <a:t>студентки 111 группы Прохоровой Дарьи</a:t>
            </a:r>
            <a:endParaRPr lang="ru-RU" sz="2000" b="1" dirty="0"/>
          </a:p>
          <a:p>
            <a:pPr algn="ctr"/>
            <a:r>
              <a:rPr lang="ru-RU" sz="2000" b="1" dirty="0"/>
              <a:t>Учитель математики </a:t>
            </a:r>
            <a:r>
              <a:rPr lang="ru-RU" sz="2000" b="1" dirty="0" smtClean="0"/>
              <a:t>Безрукова Е.В.</a:t>
            </a:r>
            <a:endParaRPr lang="ru-RU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5686400" cy="1600200"/>
          </a:xfrm>
        </p:spPr>
        <p:txBody>
          <a:bodyPr/>
          <a:lstStyle/>
          <a:p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 задачами на проценты встречаются люди разных профессий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660232" y="3068960"/>
            <a:ext cx="2304256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агроном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51520" y="2996952"/>
            <a:ext cx="2304256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фермер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4437112"/>
            <a:ext cx="2304256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повар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259632" y="1916832"/>
            <a:ext cx="2376264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2"/>
                </a:solidFill>
              </a:rPr>
              <a:t>Фарма</a:t>
            </a:r>
            <a:endParaRPr lang="ru-RU" dirty="0" smtClean="0">
              <a:solidFill>
                <a:schemeClr val="tx2"/>
              </a:solidFill>
            </a:endParaRPr>
          </a:p>
          <a:p>
            <a:pPr algn="ctr"/>
            <a:r>
              <a:rPr lang="ru-RU" dirty="0" err="1" smtClean="0">
                <a:solidFill>
                  <a:schemeClr val="tx2"/>
                </a:solidFill>
              </a:rPr>
              <a:t>цевт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707904" y="1628800"/>
            <a:ext cx="230425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бухгалтер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051720" y="5229200"/>
            <a:ext cx="237626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статист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516216" y="4437112"/>
            <a:ext cx="2232248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товаровед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012160" y="1988840"/>
            <a:ext cx="2160240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продавец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12" name="12.avi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725589" y="3068960"/>
            <a:ext cx="2242288" cy="1800200"/>
          </a:xfrm>
        </p:spPr>
      </p:pic>
      <p:sp>
        <p:nvSpPr>
          <p:cNvPr id="14" name="Овал 13"/>
          <p:cNvSpPr/>
          <p:nvPr/>
        </p:nvSpPr>
        <p:spPr>
          <a:xfrm>
            <a:off x="4499992" y="5373216"/>
            <a:ext cx="2448272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Работники банка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000"/>
                            </p:stCondLst>
                            <p:childTnLst>
                              <p:par>
                                <p:cTn id="43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0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1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>
                <p:cTn id="6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684312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Задача бухгалтера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685800" y="980728"/>
            <a:ext cx="7696200" cy="4505672"/>
          </a:xfrm>
        </p:spPr>
        <p:txBody>
          <a:bodyPr/>
          <a:lstStyle/>
          <a:p>
            <a:pPr algn="l" eaLnBrk="1" hangingPunct="1">
              <a:lnSpc>
                <a:spcPct val="95000"/>
              </a:lnSpc>
              <a:spcBef>
                <a:spcPct val="0"/>
              </a:spcBef>
              <a:defRPr/>
            </a:pPr>
            <a:r>
              <a:rPr lang="en-US" sz="2000" b="1" dirty="0" err="1" smtClean="0">
                <a:solidFill>
                  <a:srgbClr val="002060"/>
                </a:solidFill>
              </a:rPr>
              <a:t>Ежемесячно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от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зарплаты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работников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 ООО «Транс - ЛК» </a:t>
            </a:r>
            <a:r>
              <a:rPr lang="en-US" sz="2000" b="1" dirty="0" err="1" smtClean="0">
                <a:solidFill>
                  <a:srgbClr val="002060"/>
                </a:solidFill>
              </a:rPr>
              <a:t>отчисляется</a:t>
            </a:r>
            <a:r>
              <a:rPr lang="ru-RU" sz="2000" b="1" dirty="0" smtClean="0">
                <a:solidFill>
                  <a:srgbClr val="002060"/>
                </a:solidFill>
              </a:rPr>
              <a:t> В</a:t>
            </a:r>
            <a:r>
              <a:rPr lang="en-US" sz="2000" b="1" dirty="0" smtClean="0">
                <a:solidFill>
                  <a:srgbClr val="002060"/>
                </a:solidFill>
              </a:rPr>
              <a:t>:</a:t>
            </a:r>
          </a:p>
          <a:p>
            <a:pPr marL="457200" indent="-457200" algn="l" eaLnBrk="1" hangingPunct="1">
              <a:lnSpc>
                <a:spcPct val="95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000" b="1" dirty="0" err="1" smtClean="0">
                <a:solidFill>
                  <a:srgbClr val="C00000"/>
                </a:solidFill>
              </a:rPr>
              <a:t>Пенсионный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фонд</a:t>
            </a:r>
            <a:r>
              <a:rPr lang="en-US" sz="2000" b="1" dirty="0" smtClean="0">
                <a:solidFill>
                  <a:srgbClr val="C00000"/>
                </a:solidFill>
              </a:rPr>
              <a:t> - 15,8 %;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 marL="457200" indent="-457200" algn="l" eaLnBrk="1" hangingPunct="1">
              <a:lnSpc>
                <a:spcPct val="95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000" b="1" dirty="0" err="1" smtClean="0">
                <a:solidFill>
                  <a:srgbClr val="C00000"/>
                </a:solidFill>
              </a:rPr>
              <a:t>фонд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социального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страхования</a:t>
            </a:r>
            <a:r>
              <a:rPr lang="en-US" sz="2000" b="1" dirty="0" smtClean="0">
                <a:solidFill>
                  <a:srgbClr val="C00000"/>
                </a:solidFill>
              </a:rPr>
              <a:t> – 1,9%;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 marL="457200" indent="-457200" algn="l" eaLnBrk="1" hangingPunct="1">
              <a:lnSpc>
                <a:spcPct val="95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000" b="1" dirty="0" err="1" smtClean="0">
                <a:solidFill>
                  <a:srgbClr val="C00000"/>
                </a:solidFill>
              </a:rPr>
              <a:t>фонд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соц</a:t>
            </a:r>
            <a:r>
              <a:rPr lang="en-US" sz="2000" b="1" dirty="0" smtClean="0">
                <a:solidFill>
                  <a:srgbClr val="C00000"/>
                </a:solidFill>
              </a:rPr>
              <a:t>. </a:t>
            </a:r>
            <a:r>
              <a:rPr lang="en-US" sz="2000" b="1" dirty="0" err="1" smtClean="0">
                <a:solidFill>
                  <a:srgbClr val="C00000"/>
                </a:solidFill>
              </a:rPr>
              <a:t>страхования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от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несчастных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случаев</a:t>
            </a:r>
            <a:r>
              <a:rPr lang="en-US" sz="2000" b="1" dirty="0" smtClean="0">
                <a:solidFill>
                  <a:srgbClr val="C00000"/>
                </a:solidFill>
              </a:rPr>
              <a:t> – 0,6%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 marL="457200" indent="-457200" algn="l" eaLnBrk="1" hangingPunct="1">
              <a:lnSpc>
                <a:spcPct val="95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000" b="1" dirty="0" err="1" smtClean="0">
                <a:solidFill>
                  <a:srgbClr val="C00000"/>
                </a:solidFill>
              </a:rPr>
              <a:t>фонд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федерального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медицинского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страхования</a:t>
            </a:r>
            <a:r>
              <a:rPr lang="en-US" sz="2000" b="1" dirty="0" smtClean="0">
                <a:solidFill>
                  <a:srgbClr val="C00000"/>
                </a:solidFill>
              </a:rPr>
              <a:t> - 1,2%; 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 marL="457200" indent="-457200" algn="l" eaLnBrk="1" hangingPunct="1">
              <a:lnSpc>
                <a:spcPct val="95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000" b="1" dirty="0" err="1" smtClean="0">
                <a:solidFill>
                  <a:srgbClr val="C00000"/>
                </a:solidFill>
              </a:rPr>
              <a:t>фонд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регионального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медицинского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страхования</a:t>
            </a:r>
            <a:r>
              <a:rPr lang="en-US" sz="2000" b="1" dirty="0" smtClean="0">
                <a:solidFill>
                  <a:srgbClr val="C00000"/>
                </a:solidFill>
              </a:rPr>
              <a:t> - 1,1%.</a:t>
            </a:r>
          </a:p>
          <a:p>
            <a:pPr>
              <a:lnSpc>
                <a:spcPct val="95000"/>
              </a:lnSpc>
            </a:pPr>
            <a:r>
              <a:rPr lang="en-US" sz="2800" b="1" dirty="0" err="1" smtClean="0">
                <a:solidFill>
                  <a:srgbClr val="002060"/>
                </a:solidFill>
              </a:rPr>
              <a:t>Среднемесячное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</a:rPr>
              <a:t>начисление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</a:rPr>
              <a:t>зарплаты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</a:rPr>
              <a:t>оператора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</a:rPr>
              <a:t>машинн</a:t>
            </a:r>
            <a:r>
              <a:rPr lang="ru-RU" sz="2800" b="1" dirty="0" err="1" smtClean="0">
                <a:solidFill>
                  <a:srgbClr val="002060"/>
                </a:solidFill>
              </a:rPr>
              <a:t>ых</a:t>
            </a:r>
            <a:r>
              <a:rPr lang="ru-RU" sz="2800" b="1" dirty="0" smtClean="0">
                <a:solidFill>
                  <a:srgbClr val="002060"/>
                </a:solidFill>
              </a:rPr>
              <a:t> установок </a:t>
            </a:r>
            <a:r>
              <a:rPr lang="en-US" sz="2800" b="1" dirty="0" smtClean="0">
                <a:solidFill>
                  <a:srgbClr val="002060"/>
                </a:solidFill>
              </a:rPr>
              <a:t>ООО «</a:t>
            </a:r>
            <a:r>
              <a:rPr lang="ru-RU" sz="2800" b="1" dirty="0" smtClean="0">
                <a:solidFill>
                  <a:srgbClr val="002060"/>
                </a:solidFill>
              </a:rPr>
              <a:t>Транс – ЛК»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</a:rPr>
              <a:t>составляет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 17 </a:t>
            </a:r>
            <a:r>
              <a:rPr lang="en-US" sz="2800" b="1" dirty="0" smtClean="0">
                <a:solidFill>
                  <a:srgbClr val="002060"/>
                </a:solidFill>
              </a:rPr>
              <a:t>930 </a:t>
            </a:r>
            <a:r>
              <a:rPr lang="en-US" sz="2800" b="1" dirty="0" err="1" smtClean="0">
                <a:solidFill>
                  <a:srgbClr val="002060"/>
                </a:solidFill>
              </a:rPr>
              <a:t>рублей</a:t>
            </a:r>
            <a:r>
              <a:rPr lang="en-US" sz="2800" b="1" dirty="0" smtClean="0">
                <a:solidFill>
                  <a:srgbClr val="002060"/>
                </a:solidFill>
              </a:rPr>
              <a:t>. </a:t>
            </a:r>
          </a:p>
          <a:p>
            <a:pPr>
              <a:lnSpc>
                <a:spcPct val="95000"/>
              </a:lnSpc>
            </a:pPr>
            <a:r>
              <a:rPr lang="en-US" sz="2800" b="1" dirty="0" err="1" smtClean="0">
                <a:solidFill>
                  <a:srgbClr val="003300"/>
                </a:solidFill>
              </a:rPr>
              <a:t>Задание</a:t>
            </a:r>
            <a:r>
              <a:rPr lang="en-US" sz="2800" b="1" dirty="0" smtClean="0">
                <a:solidFill>
                  <a:srgbClr val="003300"/>
                </a:solidFill>
              </a:rPr>
              <a:t>:</a:t>
            </a:r>
            <a:r>
              <a:rPr lang="en-US" sz="2800" b="1" dirty="0" smtClean="0">
                <a:solidFill>
                  <a:srgbClr val="000000"/>
                </a:solidFill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</a:rPr>
              <a:t>Учитывая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</a:rPr>
              <a:t>все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</a:rPr>
              <a:t>отчисления</a:t>
            </a:r>
            <a:r>
              <a:rPr lang="ru-RU" sz="2800" b="1" dirty="0" smtClean="0">
                <a:solidFill>
                  <a:srgbClr val="C00000"/>
                </a:solidFill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</a:rPr>
              <a:t>найдите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</a:rPr>
              <a:t>сумму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</a:rPr>
              <a:t>причитающейся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оператору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</a:rPr>
              <a:t>зарплаты</a:t>
            </a:r>
            <a:r>
              <a:rPr lang="en-US" sz="2800" b="1" dirty="0" smtClean="0">
                <a:solidFill>
                  <a:srgbClr val="C00000"/>
                </a:solidFill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684312"/>
          </a:xfrm>
        </p:spPr>
        <p:txBody>
          <a:bodyPr/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764703"/>
            <a:ext cx="6192688" cy="5618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</a:pPr>
            <a:r>
              <a:rPr lang="en-US" b="1" dirty="0" err="1" smtClean="0">
                <a:solidFill>
                  <a:srgbClr val="800080"/>
                </a:solidFill>
              </a:rPr>
              <a:t>Найдем</a:t>
            </a:r>
            <a:r>
              <a:rPr lang="en-US" b="1" dirty="0" smtClean="0">
                <a:solidFill>
                  <a:srgbClr val="800080"/>
                </a:solidFill>
              </a:rPr>
              <a:t> </a:t>
            </a:r>
            <a:r>
              <a:rPr lang="en-US" b="1" dirty="0" err="1" smtClean="0">
                <a:solidFill>
                  <a:srgbClr val="800080"/>
                </a:solidFill>
              </a:rPr>
              <a:t>отчисления</a:t>
            </a:r>
            <a:r>
              <a:rPr lang="en-US" b="1" dirty="0" smtClean="0">
                <a:solidFill>
                  <a:srgbClr val="800080"/>
                </a:solidFill>
              </a:rPr>
              <a:t> </a:t>
            </a:r>
            <a:r>
              <a:rPr lang="en-US" b="1" dirty="0" err="1" smtClean="0">
                <a:solidFill>
                  <a:srgbClr val="800080"/>
                </a:solidFill>
              </a:rPr>
              <a:t>по</a:t>
            </a:r>
            <a:r>
              <a:rPr lang="en-US" b="1" dirty="0" smtClean="0">
                <a:solidFill>
                  <a:srgbClr val="800080"/>
                </a:solidFill>
              </a:rPr>
              <a:t> </a:t>
            </a:r>
            <a:r>
              <a:rPr lang="en-US" b="1" dirty="0" err="1" smtClean="0">
                <a:solidFill>
                  <a:srgbClr val="800080"/>
                </a:solidFill>
              </a:rPr>
              <a:t>каждой</a:t>
            </a:r>
            <a:r>
              <a:rPr lang="en-US" b="1" dirty="0" smtClean="0">
                <a:solidFill>
                  <a:srgbClr val="800080"/>
                </a:solidFill>
              </a:rPr>
              <a:t> </a:t>
            </a:r>
            <a:r>
              <a:rPr lang="en-US" b="1" dirty="0" err="1" smtClean="0">
                <a:solidFill>
                  <a:srgbClr val="800080"/>
                </a:solidFill>
              </a:rPr>
              <a:t>статье</a:t>
            </a:r>
            <a:endParaRPr lang="en-US" dirty="0" smtClean="0"/>
          </a:p>
          <a:p>
            <a:pPr>
              <a:lnSpc>
                <a:spcPct val="95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1) 15,8%=0,158</a:t>
            </a:r>
          </a:p>
          <a:p>
            <a:pPr>
              <a:lnSpc>
                <a:spcPct val="95000"/>
              </a:lnSpc>
            </a:pPr>
            <a:r>
              <a:rPr lang="ru-RU" b="1" dirty="0" smtClean="0">
                <a:solidFill>
                  <a:srgbClr val="C00000"/>
                </a:solidFill>
              </a:rPr>
              <a:t>17 </a:t>
            </a:r>
            <a:r>
              <a:rPr lang="en-US" b="1" dirty="0" smtClean="0">
                <a:solidFill>
                  <a:srgbClr val="C00000"/>
                </a:solidFill>
              </a:rPr>
              <a:t>930руб · 0,158</a:t>
            </a:r>
            <a:r>
              <a:rPr lang="ru-RU" b="1" dirty="0" smtClean="0">
                <a:solidFill>
                  <a:srgbClr val="C00000"/>
                </a:solidFill>
              </a:rPr>
              <a:t> = 2832</a:t>
            </a:r>
            <a:r>
              <a:rPr lang="en-US" b="1" dirty="0" smtClean="0">
                <a:solidFill>
                  <a:srgbClr val="C00000"/>
                </a:solidFill>
              </a:rPr>
              <a:t>, 94руб – </a:t>
            </a:r>
            <a:r>
              <a:rPr lang="en-US" b="1" dirty="0" smtClean="0">
                <a:solidFill>
                  <a:srgbClr val="002060"/>
                </a:solidFill>
              </a:rPr>
              <a:t>в </a:t>
            </a:r>
            <a:r>
              <a:rPr lang="en-US" b="1" dirty="0" err="1" smtClean="0">
                <a:solidFill>
                  <a:srgbClr val="002060"/>
                </a:solidFill>
              </a:rPr>
              <a:t>Пенсионный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фонд</a:t>
            </a:r>
            <a:r>
              <a:rPr lang="en-US" b="1" dirty="0" smtClean="0">
                <a:solidFill>
                  <a:srgbClr val="C00000"/>
                </a:solidFill>
              </a:rPr>
              <a:t>;</a:t>
            </a:r>
          </a:p>
          <a:p>
            <a:pPr>
              <a:lnSpc>
                <a:spcPct val="95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2) 1,9% = 0,019</a:t>
            </a:r>
          </a:p>
          <a:p>
            <a:pPr>
              <a:lnSpc>
                <a:spcPct val="95000"/>
              </a:lnSpc>
            </a:pPr>
            <a:r>
              <a:rPr lang="ru-RU" b="1" dirty="0" smtClean="0">
                <a:solidFill>
                  <a:srgbClr val="C00000"/>
                </a:solidFill>
              </a:rPr>
              <a:t>17 </a:t>
            </a:r>
            <a:r>
              <a:rPr lang="en-US" b="1" dirty="0" smtClean="0">
                <a:solidFill>
                  <a:srgbClr val="C00000"/>
                </a:solidFill>
              </a:rPr>
              <a:t>930руб · 0,019 = </a:t>
            </a:r>
            <a:r>
              <a:rPr lang="ru-RU" b="1" dirty="0" smtClean="0">
                <a:solidFill>
                  <a:srgbClr val="C00000"/>
                </a:solidFill>
              </a:rPr>
              <a:t>340</a:t>
            </a:r>
            <a:r>
              <a:rPr lang="en-US" b="1" dirty="0" smtClean="0">
                <a:solidFill>
                  <a:srgbClr val="C00000"/>
                </a:solidFill>
              </a:rPr>
              <a:t>,67руб – </a:t>
            </a:r>
            <a:r>
              <a:rPr lang="en-US" b="1" dirty="0" smtClean="0">
                <a:solidFill>
                  <a:srgbClr val="002060"/>
                </a:solidFill>
              </a:rPr>
              <a:t>в </a:t>
            </a:r>
            <a:r>
              <a:rPr lang="en-US" b="1" dirty="0" err="1" smtClean="0">
                <a:solidFill>
                  <a:srgbClr val="002060"/>
                </a:solidFill>
              </a:rPr>
              <a:t>фонд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соц</a:t>
            </a:r>
            <a:r>
              <a:rPr lang="ru-RU" b="1" dirty="0" err="1" smtClean="0">
                <a:solidFill>
                  <a:srgbClr val="002060"/>
                </a:solidFill>
              </a:rPr>
              <a:t>иального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страх</a:t>
            </a:r>
            <a:r>
              <a:rPr lang="ru-RU" b="1" dirty="0" err="1" smtClean="0">
                <a:solidFill>
                  <a:srgbClr val="002060"/>
                </a:solidFill>
              </a:rPr>
              <a:t>ования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lnSpc>
                <a:spcPct val="95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3) 0,6% = 0,006</a:t>
            </a:r>
          </a:p>
          <a:p>
            <a:pPr>
              <a:lnSpc>
                <a:spcPct val="95000"/>
              </a:lnSpc>
            </a:pPr>
            <a:r>
              <a:rPr lang="ru-RU" b="1" dirty="0" smtClean="0">
                <a:solidFill>
                  <a:srgbClr val="C00000"/>
                </a:solidFill>
              </a:rPr>
              <a:t>17 </a:t>
            </a:r>
            <a:r>
              <a:rPr lang="en-US" b="1" dirty="0" smtClean="0">
                <a:solidFill>
                  <a:srgbClr val="C00000"/>
                </a:solidFill>
              </a:rPr>
              <a:t>930руб · 0,006 = 1</a:t>
            </a:r>
            <a:r>
              <a:rPr lang="ru-RU" b="1" dirty="0" smtClean="0">
                <a:solidFill>
                  <a:srgbClr val="C00000"/>
                </a:solidFill>
              </a:rPr>
              <a:t>0</a:t>
            </a:r>
            <a:r>
              <a:rPr lang="en-US" b="1" dirty="0" smtClean="0">
                <a:solidFill>
                  <a:srgbClr val="C00000"/>
                </a:solidFill>
              </a:rPr>
              <a:t>7,58руб – </a:t>
            </a:r>
            <a:r>
              <a:rPr lang="en-US" b="1" dirty="0" smtClean="0">
                <a:solidFill>
                  <a:srgbClr val="002060"/>
                </a:solidFill>
              </a:rPr>
              <a:t>в </a:t>
            </a:r>
            <a:r>
              <a:rPr lang="en-US" b="1" dirty="0" err="1" smtClean="0">
                <a:solidFill>
                  <a:srgbClr val="002060"/>
                </a:solidFill>
              </a:rPr>
              <a:t>фонд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соц</a:t>
            </a:r>
            <a:r>
              <a:rPr lang="ru-RU" b="1" dirty="0" err="1" smtClean="0">
                <a:solidFill>
                  <a:srgbClr val="002060"/>
                </a:solidFill>
              </a:rPr>
              <a:t>иального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страх</a:t>
            </a:r>
            <a:r>
              <a:rPr lang="ru-RU" b="1" dirty="0" err="1" smtClean="0">
                <a:solidFill>
                  <a:srgbClr val="002060"/>
                </a:solidFill>
              </a:rPr>
              <a:t>ования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от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несчастных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случаев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lnSpc>
                <a:spcPct val="95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4) 1,2% = 0,012</a:t>
            </a:r>
          </a:p>
          <a:p>
            <a:pPr>
              <a:lnSpc>
                <a:spcPct val="95000"/>
              </a:lnSpc>
            </a:pPr>
            <a:r>
              <a:rPr lang="ru-RU" b="1" dirty="0" smtClean="0">
                <a:solidFill>
                  <a:srgbClr val="C00000"/>
                </a:solidFill>
              </a:rPr>
              <a:t>17 </a:t>
            </a:r>
            <a:r>
              <a:rPr lang="en-US" b="1" dirty="0" smtClean="0">
                <a:solidFill>
                  <a:srgbClr val="C00000"/>
                </a:solidFill>
              </a:rPr>
              <a:t>930руб · 0,012 = </a:t>
            </a:r>
            <a:r>
              <a:rPr lang="ru-RU" b="1" dirty="0" smtClean="0">
                <a:solidFill>
                  <a:srgbClr val="C00000"/>
                </a:solidFill>
              </a:rPr>
              <a:t>21</a:t>
            </a:r>
            <a:r>
              <a:rPr lang="en-US" b="1" dirty="0" smtClean="0">
                <a:solidFill>
                  <a:srgbClr val="C00000"/>
                </a:solidFill>
              </a:rPr>
              <a:t>5,16руб – </a:t>
            </a:r>
            <a:r>
              <a:rPr lang="en-US" b="1" dirty="0" smtClean="0">
                <a:solidFill>
                  <a:srgbClr val="002060"/>
                </a:solidFill>
              </a:rPr>
              <a:t>в </a:t>
            </a:r>
            <a:r>
              <a:rPr lang="en-US" b="1" dirty="0" err="1" smtClean="0">
                <a:solidFill>
                  <a:srgbClr val="002060"/>
                </a:solidFill>
              </a:rPr>
              <a:t>фонд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федерального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мед</a:t>
            </a:r>
            <a:r>
              <a:rPr lang="ru-RU" b="1" dirty="0" err="1" smtClean="0">
                <a:solidFill>
                  <a:srgbClr val="002060"/>
                </a:solidFill>
              </a:rPr>
              <a:t>ицинского</a:t>
            </a:r>
            <a:r>
              <a:rPr lang="ru-RU" b="1" dirty="0" smtClean="0">
                <a:solidFill>
                  <a:srgbClr val="002060"/>
                </a:solidFill>
              </a:rPr>
              <a:t>  </a:t>
            </a:r>
            <a:r>
              <a:rPr lang="en-US" b="1" dirty="0" err="1" smtClean="0">
                <a:solidFill>
                  <a:srgbClr val="002060"/>
                </a:solidFill>
              </a:rPr>
              <a:t>страх</a:t>
            </a:r>
            <a:r>
              <a:rPr lang="ru-RU" b="1" dirty="0" err="1" smtClean="0">
                <a:solidFill>
                  <a:srgbClr val="002060"/>
                </a:solidFill>
              </a:rPr>
              <a:t>ования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lnSpc>
                <a:spcPct val="95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5) 1,1%=0,011</a:t>
            </a:r>
          </a:p>
          <a:p>
            <a:pPr>
              <a:lnSpc>
                <a:spcPct val="95000"/>
              </a:lnSpc>
            </a:pPr>
            <a:r>
              <a:rPr lang="ru-RU" b="1" dirty="0" smtClean="0">
                <a:solidFill>
                  <a:srgbClr val="C00000"/>
                </a:solidFill>
              </a:rPr>
              <a:t>17 </a:t>
            </a:r>
            <a:r>
              <a:rPr lang="en-US" b="1" dirty="0" smtClean="0">
                <a:solidFill>
                  <a:srgbClr val="C00000"/>
                </a:solidFill>
              </a:rPr>
              <a:t>930руб · 0,011 = </a:t>
            </a:r>
            <a:r>
              <a:rPr lang="ru-RU" b="1" dirty="0" smtClean="0">
                <a:solidFill>
                  <a:srgbClr val="C00000"/>
                </a:solidFill>
              </a:rPr>
              <a:t>197</a:t>
            </a:r>
            <a:r>
              <a:rPr lang="en-US" b="1" dirty="0" smtClean="0">
                <a:solidFill>
                  <a:srgbClr val="C00000"/>
                </a:solidFill>
              </a:rPr>
              <a:t>,2</a:t>
            </a:r>
            <a:r>
              <a:rPr lang="ru-RU" b="1" dirty="0" smtClean="0">
                <a:solidFill>
                  <a:srgbClr val="C00000"/>
                </a:solidFill>
              </a:rPr>
              <a:t>3</a:t>
            </a:r>
            <a:r>
              <a:rPr lang="en-US" b="1" dirty="0" err="1" smtClean="0">
                <a:solidFill>
                  <a:srgbClr val="C00000"/>
                </a:solidFill>
              </a:rPr>
              <a:t>руб</a:t>
            </a:r>
            <a:r>
              <a:rPr lang="en-US" b="1" dirty="0" smtClean="0">
                <a:solidFill>
                  <a:srgbClr val="C00000"/>
                </a:solidFill>
              </a:rPr>
              <a:t> – </a:t>
            </a:r>
            <a:r>
              <a:rPr lang="en-US" b="1" dirty="0" smtClean="0">
                <a:solidFill>
                  <a:srgbClr val="002060"/>
                </a:solidFill>
              </a:rPr>
              <a:t>в </a:t>
            </a:r>
            <a:r>
              <a:rPr lang="en-US" b="1" dirty="0" err="1" smtClean="0">
                <a:solidFill>
                  <a:srgbClr val="002060"/>
                </a:solidFill>
              </a:rPr>
              <a:t>фонд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регионального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ме</a:t>
            </a:r>
            <a:r>
              <a:rPr lang="ru-RU" b="1" dirty="0" err="1" smtClean="0">
                <a:solidFill>
                  <a:srgbClr val="002060"/>
                </a:solidFill>
              </a:rPr>
              <a:t>дицинского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страх</a:t>
            </a:r>
            <a:r>
              <a:rPr lang="ru-RU" b="1" dirty="0" err="1" smtClean="0">
                <a:solidFill>
                  <a:srgbClr val="002060"/>
                </a:solidFill>
              </a:rPr>
              <a:t>ования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lnSpc>
                <a:spcPct val="95000"/>
              </a:lnSpc>
            </a:pPr>
            <a:endParaRPr lang="en-US" b="1" dirty="0" smtClean="0">
              <a:solidFill>
                <a:srgbClr val="002060"/>
              </a:solidFill>
            </a:endParaRPr>
          </a:p>
          <a:p>
            <a:pPr>
              <a:lnSpc>
                <a:spcPct val="95000"/>
              </a:lnSpc>
            </a:pPr>
            <a:r>
              <a:rPr lang="en-US" b="1" dirty="0" err="1" smtClean="0">
                <a:solidFill>
                  <a:srgbClr val="800080"/>
                </a:solidFill>
              </a:rPr>
              <a:t>Найдем</a:t>
            </a:r>
            <a:r>
              <a:rPr lang="en-US" b="1" dirty="0" smtClean="0">
                <a:solidFill>
                  <a:srgbClr val="800080"/>
                </a:solidFill>
              </a:rPr>
              <a:t> </a:t>
            </a:r>
            <a:r>
              <a:rPr lang="en-US" b="1" dirty="0" err="1" smtClean="0">
                <a:solidFill>
                  <a:srgbClr val="800080"/>
                </a:solidFill>
              </a:rPr>
              <a:t>сумму</a:t>
            </a:r>
            <a:r>
              <a:rPr lang="en-US" b="1" dirty="0" smtClean="0">
                <a:solidFill>
                  <a:srgbClr val="800080"/>
                </a:solidFill>
              </a:rPr>
              <a:t>, </a:t>
            </a:r>
            <a:r>
              <a:rPr lang="en-US" b="1" dirty="0" err="1" smtClean="0">
                <a:solidFill>
                  <a:srgbClr val="800080"/>
                </a:solidFill>
              </a:rPr>
              <a:t>причитающуюся</a:t>
            </a:r>
            <a:r>
              <a:rPr lang="en-US" b="1" dirty="0" smtClean="0">
                <a:solidFill>
                  <a:srgbClr val="800080"/>
                </a:solidFill>
              </a:rPr>
              <a:t> </a:t>
            </a:r>
            <a:r>
              <a:rPr lang="ru-RU" b="1" dirty="0" smtClean="0">
                <a:solidFill>
                  <a:srgbClr val="800080"/>
                </a:solidFill>
              </a:rPr>
              <a:t>оператору машинных установок </a:t>
            </a:r>
            <a:r>
              <a:rPr lang="en-US" b="1" dirty="0" smtClean="0">
                <a:solidFill>
                  <a:srgbClr val="800080"/>
                </a:solidFill>
              </a:rPr>
              <a:t> </a:t>
            </a:r>
            <a:r>
              <a:rPr lang="en-US" b="1" dirty="0" err="1" smtClean="0">
                <a:solidFill>
                  <a:srgbClr val="800080"/>
                </a:solidFill>
              </a:rPr>
              <a:t>после</a:t>
            </a:r>
            <a:r>
              <a:rPr lang="en-US" b="1" dirty="0" smtClean="0">
                <a:solidFill>
                  <a:srgbClr val="800080"/>
                </a:solidFill>
              </a:rPr>
              <a:t> </a:t>
            </a:r>
            <a:r>
              <a:rPr lang="en-US" b="1" dirty="0" err="1" smtClean="0">
                <a:solidFill>
                  <a:srgbClr val="800080"/>
                </a:solidFill>
              </a:rPr>
              <a:t>отчисления</a:t>
            </a:r>
            <a:endParaRPr lang="en-US" dirty="0" smtClean="0"/>
          </a:p>
          <a:p>
            <a:pPr>
              <a:lnSpc>
                <a:spcPct val="95000"/>
              </a:lnSpc>
            </a:pPr>
            <a:r>
              <a:rPr lang="ru-RU" dirty="0" smtClean="0">
                <a:solidFill>
                  <a:srgbClr val="000000"/>
                </a:solidFill>
              </a:rPr>
              <a:t>17 </a:t>
            </a:r>
            <a:r>
              <a:rPr lang="en-US" dirty="0" smtClean="0">
                <a:solidFill>
                  <a:srgbClr val="000000"/>
                </a:solidFill>
              </a:rPr>
              <a:t>930 – (</a:t>
            </a:r>
            <a:r>
              <a:rPr lang="ru-RU" dirty="0" smtClean="0">
                <a:solidFill>
                  <a:srgbClr val="000000"/>
                </a:solidFill>
              </a:rPr>
              <a:t>2832</a:t>
            </a:r>
            <a:r>
              <a:rPr lang="en-US" dirty="0" smtClean="0">
                <a:solidFill>
                  <a:srgbClr val="000000"/>
                </a:solidFill>
              </a:rPr>
              <a:t>,94 + </a:t>
            </a:r>
            <a:r>
              <a:rPr lang="ru-RU" dirty="0" smtClean="0">
                <a:solidFill>
                  <a:srgbClr val="000000"/>
                </a:solidFill>
              </a:rPr>
              <a:t>340</a:t>
            </a:r>
            <a:r>
              <a:rPr lang="en-US" dirty="0" smtClean="0">
                <a:solidFill>
                  <a:srgbClr val="000000"/>
                </a:solidFill>
              </a:rPr>
              <a:t>,67 + 1</a:t>
            </a:r>
            <a:r>
              <a:rPr lang="ru-RU" dirty="0" smtClean="0">
                <a:solidFill>
                  <a:srgbClr val="000000"/>
                </a:solidFill>
              </a:rPr>
              <a:t>0</a:t>
            </a:r>
            <a:r>
              <a:rPr lang="en-US" dirty="0" smtClean="0">
                <a:solidFill>
                  <a:srgbClr val="000000"/>
                </a:solidFill>
              </a:rPr>
              <a:t>7,58 +</a:t>
            </a:r>
            <a:r>
              <a:rPr lang="ru-RU" dirty="0" smtClean="0">
                <a:solidFill>
                  <a:srgbClr val="000000"/>
                </a:solidFill>
              </a:rPr>
              <a:t>21</a:t>
            </a:r>
            <a:r>
              <a:rPr lang="en-US" dirty="0" smtClean="0">
                <a:solidFill>
                  <a:srgbClr val="000000"/>
                </a:solidFill>
              </a:rPr>
              <a:t>5,16 +</a:t>
            </a:r>
            <a:r>
              <a:rPr lang="ru-RU" dirty="0" smtClean="0">
                <a:solidFill>
                  <a:srgbClr val="000000"/>
                </a:solidFill>
              </a:rPr>
              <a:t>197,</a:t>
            </a:r>
            <a:r>
              <a:rPr lang="en-US" dirty="0" smtClean="0">
                <a:solidFill>
                  <a:srgbClr val="000000"/>
                </a:solidFill>
              </a:rPr>
              <a:t>2</a:t>
            </a:r>
            <a:r>
              <a:rPr lang="ru-RU" dirty="0" smtClean="0">
                <a:solidFill>
                  <a:srgbClr val="000000"/>
                </a:solidFill>
              </a:rPr>
              <a:t>3</a:t>
            </a:r>
            <a:r>
              <a:rPr lang="en-US" dirty="0" smtClean="0">
                <a:solidFill>
                  <a:srgbClr val="000000"/>
                </a:solidFill>
              </a:rPr>
              <a:t>) = </a:t>
            </a:r>
            <a:r>
              <a:rPr lang="ru-RU" dirty="0" smtClean="0">
                <a:solidFill>
                  <a:srgbClr val="000000"/>
                </a:solidFill>
              </a:rPr>
              <a:t>17 930 -3693</a:t>
            </a:r>
            <a:r>
              <a:rPr lang="en-US" dirty="0" smtClean="0">
                <a:solidFill>
                  <a:srgbClr val="000000"/>
                </a:solidFill>
              </a:rPr>
              <a:t>,</a:t>
            </a:r>
            <a:r>
              <a:rPr lang="ru-RU" dirty="0" smtClean="0">
                <a:solidFill>
                  <a:srgbClr val="000000"/>
                </a:solidFill>
              </a:rPr>
              <a:t>58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=14236, 42 </a:t>
            </a: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en-US" dirty="0" err="1" smtClean="0">
                <a:solidFill>
                  <a:srgbClr val="000000"/>
                </a:solidFill>
              </a:rPr>
              <a:t>руб</a:t>
            </a:r>
            <a:r>
              <a:rPr lang="en-US" dirty="0" smtClean="0">
                <a:solidFill>
                  <a:srgbClr val="000000"/>
                </a:solidFill>
              </a:rPr>
              <a:t>.)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51520" y="764704"/>
            <a:ext cx="7848872" cy="532859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684312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Задачи агронома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861048"/>
            <a:ext cx="4608512" cy="244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95536" y="908720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 колхозе в уборке урожая участвовало 10 комбайнов и было намолочено 52000 </a:t>
            </a:r>
            <a:r>
              <a:rPr lang="ru-RU" sz="2400" b="1" dirty="0" err="1" smtClean="0"/>
              <a:t>ц</a:t>
            </a:r>
            <a:r>
              <a:rPr lang="ru-RU" sz="2400" b="1" dirty="0" smtClean="0"/>
              <a:t> зерна. 1комбайн «Вектор» намолотил – 13000 </a:t>
            </a:r>
            <a:r>
              <a:rPr lang="ru-RU" sz="2400" b="1" dirty="0" err="1" smtClean="0"/>
              <a:t>ц</a:t>
            </a:r>
            <a:r>
              <a:rPr lang="ru-RU" sz="2400" b="1" dirty="0" smtClean="0"/>
              <a:t> зерна, 2комбайна «Дон  1500» намолотили 10000ц зерна. Остальное количество зерна было намолочено 7комбайнами «Нива».  Какой % от общего количества занимают комбайны «Вектор», «Дон» и «Нива»?</a:t>
            </a:r>
            <a:endParaRPr lang="ru-RU" sz="2400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82832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Задачи фермера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4" descr="20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4213472"/>
            <a:ext cx="1587376" cy="2060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908720"/>
            <a:ext cx="64624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i="1" dirty="0" smtClean="0">
                <a:latin typeface="+mn-lt"/>
                <a:cs typeface="Times New Roman" pitchFamily="18" charset="0"/>
              </a:rPr>
              <a:t>1.На 15 га пашни посеяно 2,7 т  пшеницы. Сколько зерна потребуется</a:t>
            </a:r>
            <a:r>
              <a:rPr lang="en-US" sz="3200" b="1" i="1" dirty="0" smtClean="0">
                <a:latin typeface="+mn-lt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+mn-lt"/>
                <a:cs typeface="Times New Roman" pitchFamily="18" charset="0"/>
              </a:rPr>
              <a:t>для засева 1030 га  пашни?</a:t>
            </a:r>
          </a:p>
          <a:p>
            <a:pPr>
              <a:defRPr/>
            </a:pPr>
            <a:r>
              <a:rPr lang="ru-RU" sz="3200" b="1" i="1" dirty="0" smtClean="0">
                <a:latin typeface="+mn-lt"/>
                <a:cs typeface="Times New Roman" pitchFamily="18" charset="0"/>
              </a:rPr>
              <a:t>2.Вчера продали 180 кг овощей, а </a:t>
            </a:r>
          </a:p>
          <a:p>
            <a:pPr>
              <a:defRPr/>
            </a:pPr>
            <a:r>
              <a:rPr lang="ru-RU" sz="3200" b="1" i="1" dirty="0" smtClean="0">
                <a:latin typeface="+mn-lt"/>
                <a:cs typeface="Times New Roman" pitchFamily="18" charset="0"/>
              </a:rPr>
              <a:t>сегодня- на  20% меньше, чем вчера.</a:t>
            </a:r>
          </a:p>
          <a:p>
            <a:pPr>
              <a:defRPr/>
            </a:pPr>
            <a:r>
              <a:rPr lang="ru-RU" sz="3200" b="1" i="1" dirty="0" smtClean="0">
                <a:latin typeface="+mn-lt"/>
                <a:cs typeface="Times New Roman" pitchFamily="18" charset="0"/>
              </a:rPr>
              <a:t>Сколько килограммов овощей продали за эти два дня?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75632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Задача повара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628800"/>
            <a:ext cx="2880327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99592" y="3573016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 smtClean="0">
                <a:latin typeface="+mn-lt"/>
                <a:cs typeface="Times New Roman" pitchFamily="18" charset="0"/>
              </a:rPr>
              <a:t>Мясо теряет при варке 35% своего веса. Сколько надо взять сырого мяса, чтобы получилось 520 г варённого?</a:t>
            </a:r>
          </a:p>
        </p:txBody>
      </p:sp>
      <p:pic>
        <p:nvPicPr>
          <p:cNvPr id="7" name="Picture 4" descr="G:\Только проценты\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91509">
            <a:off x="972067" y="1258254"/>
            <a:ext cx="2125334" cy="17457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20000"/>
                <a:lumOff val="8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75632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Задача фармацевта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266429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347864" y="2636912"/>
            <a:ext cx="48245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i="1" dirty="0" smtClean="0">
                <a:latin typeface="+mn-lt"/>
                <a:cs typeface="Times New Roman" pitchFamily="18" charset="0"/>
              </a:rPr>
              <a:t>Липовый цвет теряет 74% своего веса при сушке. Сколько получится сухого липового цвета из 300кг свежего?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684312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Задача товароведа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8026" y="1628800"/>
            <a:ext cx="2031361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987824" y="980728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 smtClean="0">
                <a:latin typeface="+mn-lt"/>
                <a:cs typeface="Times New Roman" pitchFamily="18" charset="0"/>
              </a:rPr>
              <a:t>Цена товара повысилась на 50%, а затем снизилась на 25%. Как изменилась цена:</a:t>
            </a:r>
          </a:p>
          <a:p>
            <a:pPr>
              <a:defRPr/>
            </a:pPr>
            <a:r>
              <a:rPr lang="ru-RU" sz="3200" b="1" i="1" dirty="0" smtClean="0">
                <a:latin typeface="+mn-lt"/>
                <a:cs typeface="Times New Roman" pitchFamily="18" charset="0"/>
              </a:rPr>
              <a:t>А) повысилась на25%; б)снизилась на 25%; в)повысилась на 12,5%?</a:t>
            </a:r>
            <a:endParaRPr lang="ru-RU" sz="3200" b="1" i="1" dirty="0">
              <a:latin typeface="+mn-lt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756320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Задача статиста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212976"/>
            <a:ext cx="2433476" cy="3036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24744"/>
            <a:ext cx="1944216" cy="2351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419872" y="980728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i="1" dirty="0" smtClean="0">
                <a:latin typeface="+mn-lt"/>
                <a:cs typeface="Times New Roman" pitchFamily="18" charset="0"/>
              </a:rPr>
              <a:t>Найти концентрацию раствора, если на 3 л воды всыпали 30 г соли</a:t>
            </a:r>
            <a:endParaRPr lang="ru-RU" sz="3200" dirty="0">
              <a:latin typeface="+mn-lt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68431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Задача продавца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052736"/>
            <a:ext cx="381642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5000"/>
              </a:lnSpc>
            </a:pPr>
            <a:r>
              <a:rPr lang="ru-RU" sz="3200" b="1" dirty="0" smtClean="0">
                <a:solidFill>
                  <a:srgbClr val="0070C0"/>
                </a:solidFill>
              </a:rPr>
              <a:t>На сколько % увеличился товарооборот от продажи мебели, если в 2010 году мебели было продано на 5 млн.рублей, а в 2011 году на 8 млн. рублей.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264086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2286000" y="500063"/>
            <a:ext cx="45720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Современная жизнь делает задачи на проценты актуальными, так как сфера практического приложения процентных расчетов расширяется. Везде – в газетах, по радио и телевидению, в транспорте и на работе обсуждаются повышение цен, зарплат, пенсии, рост стоимости акций, снижение покупательской способности населения и т/п. Добавим сюда объявления банков, привлекающих деньги населения на различных условиях, об изменении процента банковского кредита и пр. Все это требует умение производить процентные расчеты.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188368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Задачи работников банка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340768"/>
            <a:ext cx="7696200" cy="4145632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Начисление процентов на вклады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73000 руб. положили в банк под 9% годовых. Какую прибыль получит вкладчик через месяц?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Расчет процентов по кредитам:</a:t>
            </a:r>
          </a:p>
          <a:p>
            <a:pPr>
              <a:buNone/>
            </a:pPr>
            <a:r>
              <a:rPr lang="ru-RU" dirty="0" smtClean="0"/>
              <a:t>Взяли кредит 300000 руб. в банке с годовой процентной ставкой 17%. Какой процент заплатит заёмщик за первый платёжный месяц? 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116360"/>
          </a:xfrm>
        </p:spPr>
        <p:txBody>
          <a:bodyPr/>
          <a:lstStyle/>
          <a:p>
            <a:r>
              <a:rPr lang="ru-RU" dirty="0" smtClean="0"/>
              <a:t>И так вывод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145632"/>
          </a:xfrm>
        </p:spPr>
        <p:txBody>
          <a:bodyPr/>
          <a:lstStyle/>
          <a:p>
            <a:r>
              <a:rPr lang="ru-RU" b="1" dirty="0" smtClean="0"/>
              <a:t>Нам нужны проценты.</a:t>
            </a:r>
          </a:p>
          <a:p>
            <a:r>
              <a:rPr lang="ru-RU" b="1" dirty="0" smtClean="0"/>
              <a:t>В любом случае нам они понадобятся : и в сельскохозяйственных делах, и в магазине, и в техникуме, и в будущей профессиональной деятельности и т.д…</a:t>
            </a:r>
          </a:p>
          <a:p>
            <a:r>
              <a:rPr lang="ru-RU" b="1" dirty="0" smtClean="0"/>
              <a:t>Нам необходимо уметь решать задачи на проценты!!!</a:t>
            </a: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</p:txBody>
      </p:sp>
      <p:pic>
        <p:nvPicPr>
          <p:cNvPr id="2051" name="Picture 3" descr="C:\Documents and Settings\ирина\Мои документы\Мариффка\Картиффки\Маринусик\картинки\Photo1\j01779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51016">
            <a:off x="5192956" y="5293612"/>
            <a:ext cx="1429665" cy="953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548408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Основные задачи на проценты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Лента лицом вверх 3"/>
          <p:cNvSpPr/>
          <p:nvPr/>
        </p:nvSpPr>
        <p:spPr>
          <a:xfrm>
            <a:off x="683568" y="1916832"/>
            <a:ext cx="8064896" cy="612648"/>
          </a:xfrm>
          <a:prstGeom prst="ribbon2">
            <a:avLst>
              <a:gd name="adj1" fmla="val 16667"/>
              <a:gd name="adj2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B050"/>
                </a:solidFill>
              </a:rPr>
              <a:t>Нахождение процента от числа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5" name="Лента лицом вверх 4"/>
          <p:cNvSpPr/>
          <p:nvPr/>
        </p:nvSpPr>
        <p:spPr>
          <a:xfrm>
            <a:off x="683568" y="3284984"/>
            <a:ext cx="8064896" cy="612648"/>
          </a:xfrm>
          <a:prstGeom prst="ribbon2">
            <a:avLst>
              <a:gd name="adj1" fmla="val 16667"/>
              <a:gd name="adj2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B050"/>
                </a:solidFill>
              </a:rPr>
              <a:t>Нахождение числа по его процентам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6" name="Лента лицом вверх 5"/>
          <p:cNvSpPr/>
          <p:nvPr/>
        </p:nvSpPr>
        <p:spPr>
          <a:xfrm>
            <a:off x="755576" y="4581128"/>
            <a:ext cx="7920880" cy="828672"/>
          </a:xfrm>
          <a:prstGeom prst="ribbon2">
            <a:avLst>
              <a:gd name="adj1" fmla="val 10679"/>
              <a:gd name="adj2" fmla="val 706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B050"/>
                </a:solidFill>
              </a:rPr>
              <a:t>Нахождение процентного отношения двух чисел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6872932" cy="1412776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 Нахождение процента от числа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2"/>
                </a:solidFill>
              </a:rPr>
              <a:t>АЛГОРИТМ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cs typeface="Arial" pitchFamily="34" charset="0"/>
              </a:rPr>
              <a:t>Чтобы найти процент от числа, следует</a:t>
            </a:r>
            <a:r>
              <a:rPr lang="ru-RU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Проценты записать десятичной дробью;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число умножить на эту десятичную дробь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99"/>
                </a:solidFill>
              </a:rPr>
              <a:t>Найти 26% от 300 кг липового цвета.</a:t>
            </a:r>
            <a:endParaRPr lang="ru-RU" dirty="0">
              <a:solidFill>
                <a:srgbClr val="000099"/>
              </a:solidFill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03580" y="1844825"/>
            <a:ext cx="2688299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3707904" y="1828800"/>
            <a:ext cx="5112568" cy="3832448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/>
              <a:t>26% = 0,26</a:t>
            </a:r>
          </a:p>
          <a:p>
            <a:pPr>
              <a:buNone/>
            </a:pPr>
            <a:r>
              <a:rPr lang="ru-RU" sz="3600" b="1" dirty="0" smtClean="0"/>
              <a:t>300*0,26 = 78(кг)</a:t>
            </a:r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Ответ: 26% от 300кг    липового цвета равны 78 кг.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259632" y="3501008"/>
            <a:ext cx="18982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300 кг.</a:t>
            </a:r>
            <a:endParaRPr lang="ru-RU" sz="40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Нахождение числа по его процентам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2"/>
                </a:solidFill>
              </a:rPr>
              <a:t>АЛГОРИТМ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cs typeface="Arial" pitchFamily="34" charset="0"/>
              </a:rPr>
              <a:t>Чтобы найти число по его процентам, следует: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cs typeface="Arial" pitchFamily="34" charset="0"/>
              </a:rPr>
              <a:t>Проценты записать десятичной дробью;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cs typeface="Arial" pitchFamily="34" charset="0"/>
              </a:rPr>
              <a:t>Значение процентов разделить на эту дробь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sz="96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ru-RU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980456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0099"/>
                </a:solidFill>
                <a:cs typeface="Times New Roman" pitchFamily="18" charset="0"/>
              </a:rPr>
              <a:t>Мясо теряет при варке 35% своего веса. Сколько надо взять сырого мяса, чтобы получилось 525 г варённого?</a:t>
            </a:r>
            <a:r>
              <a:rPr lang="ru-RU" sz="2400" b="1" i="1" dirty="0" smtClean="0">
                <a:cs typeface="Times New Roman" pitchFamily="18" charset="0"/>
              </a:rPr>
              <a:t/>
            </a:r>
            <a:br>
              <a:rPr lang="ru-RU" sz="2400" b="1" i="1" dirty="0" smtClean="0"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35% = 0,35</a:t>
            </a:r>
          </a:p>
          <a:p>
            <a:pPr>
              <a:buNone/>
            </a:pPr>
            <a:r>
              <a:rPr lang="ru-RU" b="1" dirty="0" smtClean="0"/>
              <a:t>525:0,35 =1500(г)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Ответ: нужно взять 1500 г. сырого мяса. </a:t>
            </a:r>
            <a:endParaRPr lang="ru-RU" b="1" dirty="0"/>
          </a:p>
        </p:txBody>
      </p:sp>
      <p:pic>
        <p:nvPicPr>
          <p:cNvPr id="7" name="Picture 4" descr="G:\Только проценты\5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691509">
            <a:off x="1122162" y="2096976"/>
            <a:ext cx="2195987" cy="19960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20000"/>
                <a:lumOff val="8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763688" y="2564904"/>
            <a:ext cx="5757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?</a:t>
            </a:r>
            <a:endParaRPr lang="ru-RU" sz="5400" b="1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4581128"/>
            <a:ext cx="2520280" cy="2016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483768" y="5013176"/>
            <a:ext cx="1250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525 г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B050"/>
                </a:solidFill>
              </a:rPr>
              <a:t>Нахождение процентного отношения двух чисел 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tx2"/>
                </a:solidFill>
                <a:cs typeface="Arial" pitchFamily="34" charset="0"/>
              </a:rPr>
              <a:t>АЛГОРИТМ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cs typeface="Arial" pitchFamily="34" charset="0"/>
              </a:rPr>
              <a:t>Чтобы узнать, сколько процентов одно число составляет от второго, следует: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cs typeface="Arial" pitchFamily="34" charset="0"/>
              </a:rPr>
              <a:t>первое число разделить на второе ;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cs typeface="Arial" pitchFamily="34" charset="0"/>
              </a:rPr>
              <a:t>результат умножить на 100%.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0"/>
            <a:ext cx="6870700" cy="2348880"/>
          </a:xfrm>
        </p:spPr>
        <p:txBody>
          <a:bodyPr/>
          <a:lstStyle/>
          <a:p>
            <a:r>
              <a:rPr lang="ru-RU" sz="3200" b="1" i="1" dirty="0" smtClean="0">
                <a:cs typeface="Times New Roman" pitchFamily="18" charset="0"/>
              </a:rPr>
              <a:t/>
            </a:r>
            <a:br>
              <a:rPr lang="ru-RU" sz="3200" b="1" i="1" dirty="0" smtClean="0">
                <a:cs typeface="Times New Roman" pitchFamily="18" charset="0"/>
              </a:rPr>
            </a:br>
            <a:r>
              <a:rPr lang="ru-RU" sz="3200" b="1" i="1" dirty="0" smtClean="0">
                <a:cs typeface="Times New Roman" pitchFamily="18" charset="0"/>
              </a:rPr>
              <a:t/>
            </a:r>
            <a:br>
              <a:rPr lang="ru-RU" sz="3200" b="1" i="1" dirty="0" smtClean="0">
                <a:cs typeface="Times New Roman" pitchFamily="18" charset="0"/>
              </a:rPr>
            </a:br>
            <a:r>
              <a:rPr lang="ru-RU" sz="3200" b="1" i="1" dirty="0" smtClean="0">
                <a:cs typeface="Times New Roman" pitchFamily="18" charset="0"/>
              </a:rPr>
              <a:t/>
            </a:r>
            <a:br>
              <a:rPr lang="ru-RU" sz="3200" b="1" i="1" dirty="0" smtClean="0"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0099"/>
                </a:solidFill>
                <a:cs typeface="Times New Roman" pitchFamily="18" charset="0"/>
              </a:rPr>
              <a:t>Найти концентрацию раствора, если на 3000 г воды всыпали 30 г соли.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4066356" cy="365760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30:3000 = 0,01</a:t>
            </a:r>
          </a:p>
          <a:p>
            <a:pPr>
              <a:buNone/>
            </a:pPr>
            <a:r>
              <a:rPr lang="ru-RU" b="1" dirty="0" smtClean="0"/>
              <a:t>0,01*100% =1%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Ответ: концентрация раствора равна 1%.</a:t>
            </a:r>
            <a:endParaRPr lang="ru-RU" b="1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972" y="2378103"/>
            <a:ext cx="2447948" cy="277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044352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Увеличение на </a:t>
            </a:r>
            <a:r>
              <a:rPr lang="ru-RU" dirty="0" err="1" smtClean="0">
                <a:solidFill>
                  <a:schemeClr val="tx2"/>
                </a:solidFill>
              </a:rPr>
              <a:t>р%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340768"/>
            <a:ext cx="7696200" cy="41456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Чтобы увеличить положительное число 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 на </a:t>
            </a:r>
            <a:r>
              <a:rPr lang="ru-RU" dirty="0" err="1" smtClean="0">
                <a:solidFill>
                  <a:srgbClr val="FF0000"/>
                </a:solidFill>
              </a:rPr>
              <a:t>р%</a:t>
            </a:r>
            <a:r>
              <a:rPr lang="ru-RU" dirty="0" smtClean="0"/>
              <a:t>, следует</a:t>
            </a:r>
            <a:r>
              <a:rPr lang="ru-RU" sz="2800" dirty="0" smtClean="0"/>
              <a:t>:</a:t>
            </a:r>
          </a:p>
          <a:p>
            <a:pPr>
              <a:buNone/>
            </a:pPr>
            <a:r>
              <a:rPr lang="ru-RU" dirty="0" smtClean="0"/>
              <a:t>   умножить число 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 на коэффициент увеличения 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     к = (1+0,01р)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548680"/>
            <a:ext cx="6400800" cy="621556"/>
          </a:xfrm>
        </p:spPr>
        <p:txBody>
          <a:bodyPr/>
          <a:lstStyle/>
          <a:p>
            <a:r>
              <a:rPr lang="ru-RU" dirty="0" smtClean="0"/>
              <a:t>Проект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8352928" cy="3569816"/>
          </a:xfrm>
        </p:spPr>
        <p:txBody>
          <a:bodyPr/>
          <a:lstStyle/>
          <a:p>
            <a:r>
              <a:rPr lang="ru-RU" sz="4000" b="1" dirty="0" smtClean="0">
                <a:solidFill>
                  <a:srgbClr val="2A0AEC"/>
                </a:solidFill>
              </a:rPr>
              <a:t>Проценты в нашей жизни. 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Проблемы :</a:t>
            </a:r>
          </a:p>
          <a:p>
            <a:pPr algn="l"/>
            <a:r>
              <a:rPr lang="ru-RU" sz="3200" b="1" dirty="0" smtClean="0">
                <a:solidFill>
                  <a:srgbClr val="0584A7"/>
                </a:solidFill>
              </a:rPr>
              <a:t>1.Решение задач на вычисление процентов людей разных профессий .</a:t>
            </a:r>
          </a:p>
          <a:p>
            <a:pPr algn="l"/>
            <a:r>
              <a:rPr lang="ru-RU" sz="3200" b="1" dirty="0" smtClean="0">
                <a:solidFill>
                  <a:srgbClr val="0584A7"/>
                </a:solidFill>
              </a:rPr>
              <a:t>2. Алгоритмы решения задач на проценты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</a:rPr>
              <a:t>  73000 руб. положили в банк под 9% годовых. Сколько рублей на счету у вкладчика будет через год?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4138364" cy="3657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РЕШЕНИЕ: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К =(1+ 0,01*9) = 1,09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73000*</a:t>
            </a:r>
            <a:r>
              <a:rPr lang="ru-RU" dirty="0" smtClean="0">
                <a:solidFill>
                  <a:schemeClr val="tx2"/>
                </a:solidFill>
              </a:rPr>
              <a:t>1,09</a:t>
            </a:r>
            <a:r>
              <a:rPr lang="ru-RU" dirty="0" smtClean="0"/>
              <a:t> =79570(р.)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Ответ: 79570 руб.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88640"/>
            <a:ext cx="7200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chemeClr val="tx2"/>
                </a:solidFill>
              </a:rPr>
              <a:t>Увеличение на </a:t>
            </a:r>
            <a:r>
              <a:rPr lang="ru-RU" sz="4400" dirty="0" err="1" smtClean="0">
                <a:solidFill>
                  <a:schemeClr val="tx2"/>
                </a:solidFill>
              </a:rPr>
              <a:t>р%</a:t>
            </a:r>
            <a:endParaRPr lang="ru-RU" sz="4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188368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Уменьшение на </a:t>
            </a:r>
            <a:r>
              <a:rPr lang="ru-RU" dirty="0" err="1" smtClean="0">
                <a:solidFill>
                  <a:schemeClr val="tx2"/>
                </a:solidFill>
              </a:rPr>
              <a:t>р%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Чтобы уменьшить положительное число 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 на </a:t>
            </a:r>
            <a:r>
              <a:rPr lang="ru-RU" dirty="0" err="1" smtClean="0">
                <a:solidFill>
                  <a:srgbClr val="FF0000"/>
                </a:solidFill>
              </a:rPr>
              <a:t>р%</a:t>
            </a:r>
            <a:r>
              <a:rPr lang="ru-RU" dirty="0" smtClean="0"/>
              <a:t>, следует:</a:t>
            </a:r>
          </a:p>
          <a:p>
            <a:pPr>
              <a:buNone/>
            </a:pPr>
            <a:r>
              <a:rPr lang="ru-RU" dirty="0" smtClean="0"/>
              <a:t>умножить число 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 на коэффициент уменьшения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к = (1- 0,01*</a:t>
            </a:r>
            <a:r>
              <a:rPr lang="ru-RU" sz="4400" dirty="0" err="1" smtClean="0">
                <a:solidFill>
                  <a:srgbClr val="FF0000"/>
                </a:solidFill>
              </a:rPr>
              <a:t>р</a:t>
            </a:r>
            <a:r>
              <a:rPr lang="ru-RU" sz="4400" dirty="0" smtClean="0">
                <a:solidFill>
                  <a:srgbClr val="FF0000"/>
                </a:solidFill>
              </a:rPr>
              <a:t>)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116360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Уменьшение на </a:t>
            </a:r>
            <a:r>
              <a:rPr lang="ru-RU" dirty="0" err="1" smtClean="0">
                <a:solidFill>
                  <a:schemeClr val="tx2"/>
                </a:solidFill>
              </a:rPr>
              <a:t>р%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000099"/>
                </a:solidFill>
              </a:rPr>
              <a:t>Цена на электрический чайник снизилась на 15%. Сколько стоит чайник, если его первоначальная цена 750 рублей? </a:t>
            </a:r>
            <a:endParaRPr lang="ru-RU" b="1" dirty="0">
              <a:solidFill>
                <a:srgbClr val="000099"/>
              </a:solidFill>
            </a:endParaRP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276872"/>
            <a:ext cx="252028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499992" y="1484784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К =(1-0,15)=0,85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0032" y="3573016"/>
            <a:ext cx="3464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F0"/>
                </a:solidFill>
              </a:rPr>
              <a:t>750*0,85 =637,5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4048" y="5733256"/>
            <a:ext cx="35670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 637,5 руб.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42938" y="857250"/>
            <a:ext cx="71437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eaLnBrk="0" hangingPunct="0">
              <a:tabLst>
                <a:tab pos="342900" algn="l"/>
              </a:tabLst>
            </a:pPr>
            <a:r>
              <a:rPr lang="ru-RU" sz="1400" b="1">
                <a:cs typeface="Times New Roman" pitchFamily="18" charset="0"/>
              </a:rPr>
              <a:t>Список литературы:</a:t>
            </a:r>
            <a:br>
              <a:rPr lang="ru-RU" sz="1400" b="1">
                <a:cs typeface="Times New Roman" pitchFamily="18" charset="0"/>
              </a:rPr>
            </a:br>
            <a:r>
              <a:rPr lang="ru-RU" sz="1400" b="1">
                <a:cs typeface="Times New Roman" pitchFamily="18" charset="0"/>
              </a:rPr>
              <a:t/>
            </a:r>
            <a:br>
              <a:rPr lang="ru-RU" sz="1400" b="1">
                <a:cs typeface="Times New Roman" pitchFamily="18" charset="0"/>
              </a:rPr>
            </a:br>
            <a:endParaRPr lang="ru-RU" sz="1100"/>
          </a:p>
          <a:p>
            <a:pPr indent="342900" eaLnBrk="0" hangingPunct="0">
              <a:buFontTx/>
              <a:buChar char="•"/>
              <a:tabLst>
                <a:tab pos="342900" algn="l"/>
              </a:tabLst>
            </a:pPr>
            <a:r>
              <a:rPr lang="ru-RU" sz="1400">
                <a:cs typeface="Times New Roman" pitchFamily="18" charset="0"/>
              </a:rPr>
              <a:t>Энциклопедия для детей.Т.11. Математика/ Главный ред. М.Д. Аксенова. – М.: Аванта+, 1998.</a:t>
            </a:r>
            <a:endParaRPr lang="ru-RU" sz="1100"/>
          </a:p>
          <a:p>
            <a:pPr indent="342900" eaLnBrk="0" hangingPunct="0">
              <a:buFontTx/>
              <a:buChar char="•"/>
              <a:tabLst>
                <a:tab pos="342900" algn="l"/>
              </a:tabLst>
            </a:pPr>
            <a:r>
              <a:rPr lang="ru-RU" sz="1400">
                <a:cs typeface="Times New Roman" pitchFamily="18" charset="0"/>
              </a:rPr>
              <a:t>Савицкая Е.В., Серегина С.Ф. Уроки экономики в школе. – М.: Вита-Пресс, 1999.</a:t>
            </a:r>
            <a:endParaRPr lang="ru-RU" sz="1100"/>
          </a:p>
          <a:p>
            <a:pPr indent="342900" eaLnBrk="0" hangingPunct="0">
              <a:buFontTx/>
              <a:buChar char="•"/>
              <a:tabLst>
                <a:tab pos="342900" algn="l"/>
              </a:tabLst>
            </a:pPr>
            <a:r>
              <a:rPr lang="ru-RU" sz="1400">
                <a:cs typeface="Times New Roman" pitchFamily="18" charset="0"/>
              </a:rPr>
              <a:t>А.В. Спивак Математический праздник. Ч.1  - М.: Бюро Квантум, 2000 (Приложение к журналу «Квант», №2/2000).</a:t>
            </a:r>
            <a:endParaRPr lang="ru-RU" sz="1100"/>
          </a:p>
          <a:p>
            <a:pPr indent="342900" eaLnBrk="0" hangingPunct="0">
              <a:buFontTx/>
              <a:buChar char="•"/>
              <a:tabLst>
                <a:tab pos="342900" algn="l"/>
              </a:tabLst>
            </a:pPr>
            <a:r>
              <a:rPr lang="ru-RU" sz="1400">
                <a:cs typeface="Times New Roman" pitchFamily="18" charset="0"/>
              </a:rPr>
              <a:t>Захарова А.Е. Несколько задач «про цены ». //журнал «Математика в школе».-2002-№8.</a:t>
            </a:r>
            <a:endParaRPr lang="ru-RU" sz="1100"/>
          </a:p>
          <a:p>
            <a:pPr indent="342900" eaLnBrk="0" hangingPunct="0">
              <a:buFontTx/>
              <a:buChar char="•"/>
              <a:tabLst>
                <a:tab pos="342900" algn="l"/>
              </a:tabLst>
            </a:pPr>
            <a:r>
              <a:rPr lang="ru-RU" sz="1400">
                <a:cs typeface="Times New Roman" pitchFamily="18" charset="0"/>
              </a:rPr>
              <a:t>Седова Е.А. Проценты в </a:t>
            </a:r>
            <a:r>
              <a:rPr lang="en-US" sz="1400">
                <a:cs typeface="Times New Roman" pitchFamily="18" charset="0"/>
              </a:rPr>
              <a:t>X</a:t>
            </a:r>
            <a:r>
              <a:rPr lang="ru-RU" sz="1400">
                <a:cs typeface="Times New Roman" pitchFamily="18" charset="0"/>
              </a:rPr>
              <a:t> классе общеобразовательного направления. // журнал «Математика в школе».-1994-№4.</a:t>
            </a:r>
            <a:endParaRPr lang="ru-RU" sz="1100"/>
          </a:p>
          <a:p>
            <a:pPr indent="342900" eaLnBrk="0" hangingPunct="0">
              <a:buFontTx/>
              <a:buChar char="•"/>
              <a:tabLst>
                <a:tab pos="342900" algn="l"/>
              </a:tabLst>
            </a:pPr>
            <a:r>
              <a:rPr lang="ru-RU" sz="1400">
                <a:cs typeface="Times New Roman" pitchFamily="18" charset="0"/>
              </a:rPr>
              <a:t>Е.Т. Астахова и др. Арифметические задачи. Учебное пособие для проведения практикума по решению задач. – Красноярск: Изд-во КГПУ, 1995</a:t>
            </a:r>
            <a:endParaRPr lang="ru-RU" sz="1100"/>
          </a:p>
          <a:p>
            <a:pPr indent="342900" eaLnBrk="0" hangingPunct="0">
              <a:buFontTx/>
              <a:buChar char="•"/>
              <a:tabLst>
                <a:tab pos="342900" algn="l"/>
              </a:tabLst>
            </a:pPr>
            <a:r>
              <a:rPr lang="ru-RU" sz="1400">
                <a:cs typeface="Times New Roman" pitchFamily="18" charset="0"/>
              </a:rPr>
              <a:t>Балаян Э.Н. Как сдать ЕГЭ по математике на 100 баллов. – Ростов н/Д: изд-во «Феникс», 2004.</a:t>
            </a:r>
            <a:endParaRPr lang="en-US" sz="1400">
              <a:cs typeface="Times New Roman" pitchFamily="18" charset="0"/>
            </a:endParaRPr>
          </a:p>
          <a:p>
            <a:pPr indent="342900" eaLnBrk="0" hangingPunct="0">
              <a:buFontTx/>
              <a:buChar char="•"/>
              <a:tabLst>
                <a:tab pos="342900" algn="l"/>
              </a:tabLst>
            </a:pPr>
            <a:r>
              <a:rPr lang="ru-RU" sz="1400"/>
              <a:t>Дорофеев Г.В., Седова Е.А. «Процентные вычисления » Москва, «Дрофа», 2003 г.</a:t>
            </a:r>
          </a:p>
          <a:p>
            <a:pPr indent="342900" eaLnBrk="0" hangingPunct="0">
              <a:buFontTx/>
              <a:buChar char="•"/>
              <a:tabLst>
                <a:tab pos="342900" algn="l"/>
              </a:tabLst>
            </a:pPr>
            <a:endParaRPr lang="ru-RU" sz="1400"/>
          </a:p>
          <a:p>
            <a:pPr indent="342900" eaLnBrk="0" hangingPunct="0">
              <a:tabLst>
                <a:tab pos="342900" algn="l"/>
              </a:tabLst>
            </a:pPr>
            <a:endParaRPr lang="ru-RU" sz="140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828328"/>
          </a:xfrm>
        </p:spPr>
        <p:txBody>
          <a:bodyPr/>
          <a:lstStyle/>
          <a:p>
            <a:r>
              <a:rPr lang="ru-RU" dirty="0" smtClean="0"/>
              <a:t>Цели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124744"/>
            <a:ext cx="7696200" cy="4824536"/>
          </a:xfrm>
        </p:spPr>
        <p:txBody>
          <a:bodyPr/>
          <a:lstStyle/>
          <a:p>
            <a:pPr marL="0" lvl="0" indent="342900" algn="just">
              <a:spcBef>
                <a:spcPct val="0"/>
              </a:spcBef>
              <a:buFont typeface="Wingdings" pitchFamily="2" charset="2"/>
              <a:buChar char="Ø"/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Выяснить, как часто люди в жизни сталкиваются с процентами.</a:t>
            </a:r>
            <a:endParaRPr lang="ru-RU" dirty="0" smtClean="0">
              <a:cs typeface="Times New Roman" pitchFamily="18" charset="0"/>
            </a:endParaRPr>
          </a:p>
          <a:p>
            <a:pPr marL="0" indent="342900" algn="just">
              <a:spcBef>
                <a:spcPct val="0"/>
              </a:spcBef>
              <a:buFont typeface="Wingdings" pitchFamily="2" charset="2"/>
              <a:buChar char="Ø"/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 Р</a:t>
            </a:r>
            <a:r>
              <a:rPr lang="ru-RU" dirty="0" smtClean="0">
                <a:cs typeface="Times New Roman" pitchFamily="18" charset="0"/>
              </a:rPr>
              <a:t>ассмотреть общий подход к решению задач на проценты, которые встречаются в экономике, торговле, в банковском деле и других сферах деятельности человека.</a:t>
            </a:r>
          </a:p>
          <a:p>
            <a:pPr marL="0" indent="342900" algn="just">
              <a:spcBef>
                <a:spcPct val="0"/>
              </a:spcBef>
              <a:buFont typeface="Wingdings" pitchFamily="2" charset="2"/>
              <a:buChar char="Ø"/>
            </a:pPr>
            <a:r>
              <a:rPr lang="ru-RU" dirty="0" smtClean="0">
                <a:cs typeface="Times New Roman" pitchFamily="18" charset="0"/>
              </a:rPr>
              <a:t>Научиться применять знания о процентах в повседневной жизни.</a:t>
            </a:r>
          </a:p>
          <a:p>
            <a:pPr marL="0" indent="342900" algn="just">
              <a:spcBef>
                <a:spcPct val="0"/>
              </a:spcBef>
              <a:buFont typeface="Wingdings" pitchFamily="2" charset="2"/>
              <a:buChar char="Ø"/>
            </a:pPr>
            <a:endParaRPr lang="ru-RU" dirty="0" smtClean="0">
              <a:cs typeface="Times New Roman" pitchFamily="18" charset="0"/>
            </a:endParaRPr>
          </a:p>
          <a:p>
            <a:pPr marL="0" indent="342900" algn="just">
              <a:spcBef>
                <a:spcPct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756320"/>
          </a:xfrm>
        </p:spPr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124744"/>
            <a:ext cx="7696200" cy="3960440"/>
          </a:xfrm>
        </p:spPr>
        <p:txBody>
          <a:bodyPr/>
          <a:lstStyle/>
          <a:p>
            <a:pPr marL="514350" indent="-514350"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>
                <a:cs typeface="Arial" pitchFamily="34" charset="0"/>
              </a:rPr>
              <a:t>Выяснить, какие задачи на вычисление процентов встречаются людям разных профессий;</a:t>
            </a:r>
          </a:p>
          <a:p>
            <a:pPr marL="514350" indent="-514350"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>
                <a:cs typeface="Arial" pitchFamily="34" charset="0"/>
              </a:rPr>
              <a:t>Рассмотреть различные задачи на проценты </a:t>
            </a:r>
            <a:r>
              <a:rPr lang="ru-RU" b="1" dirty="0" smtClean="0">
                <a:cs typeface="Arial" pitchFamily="34" charset="0"/>
              </a:rPr>
              <a:t>;</a:t>
            </a:r>
          </a:p>
          <a:p>
            <a:pPr marL="514350" indent="-514350"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>
                <a:cs typeface="Arial" pitchFamily="34" charset="0"/>
              </a:rPr>
              <a:t>Разработать</a:t>
            </a:r>
            <a:r>
              <a:rPr lang="ru-RU" b="1" dirty="0" smtClean="0">
                <a:cs typeface="Arial" pitchFamily="34" charset="0"/>
              </a:rPr>
              <a:t> </a:t>
            </a:r>
            <a:r>
              <a:rPr lang="ru-RU" dirty="0" smtClean="0">
                <a:cs typeface="Arial" pitchFamily="34" charset="0"/>
              </a:rPr>
              <a:t>алгоритмы вычисления процентов основных задач.</a:t>
            </a:r>
            <a:endParaRPr lang="ru-RU" sz="3600" dirty="0" smtClean="0"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458075" cy="1347788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tx2"/>
                </a:solidFill>
              </a:rPr>
              <a:t>Проценты в современной жизни</a:t>
            </a:r>
          </a:p>
        </p:txBody>
      </p:sp>
      <p:pic>
        <p:nvPicPr>
          <p:cNvPr id="6" name="12.avi">
            <a:hlinkClick r:id="" action="ppaction://media"/>
          </p:cNvPr>
          <p:cNvPicPr>
            <a:picLocks noGrp="1" noRot="1" noChangeAspect="1" noChangeArrowheads="1"/>
          </p:cNvPicPr>
          <p:nvPr>
            <p:ph sz="half"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571875" y="3286125"/>
            <a:ext cx="1928813" cy="1146175"/>
          </a:xfrm>
        </p:spPr>
      </p:pic>
      <p:grpSp>
        <p:nvGrpSpPr>
          <p:cNvPr id="2" name="Группа 28"/>
          <p:cNvGrpSpPr>
            <a:grpSpLocks/>
          </p:cNvGrpSpPr>
          <p:nvPr/>
        </p:nvGrpSpPr>
        <p:grpSpPr bwMode="auto">
          <a:xfrm>
            <a:off x="785813" y="2000250"/>
            <a:ext cx="2357437" cy="1085850"/>
            <a:chOff x="785786" y="2000240"/>
            <a:chExt cx="2357464" cy="1085068"/>
          </a:xfrm>
        </p:grpSpPr>
        <p:sp>
          <p:nvSpPr>
            <p:cNvPr id="21" name="Овал 20"/>
            <p:cNvSpPr/>
            <p:nvPr/>
          </p:nvSpPr>
          <p:spPr bwMode="auto">
            <a:xfrm>
              <a:off x="785786" y="2000240"/>
              <a:ext cx="2122511" cy="108506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219" name="Rectangle 1"/>
            <p:cNvSpPr>
              <a:spLocks noChangeArrowheads="1"/>
            </p:cNvSpPr>
            <p:nvPr/>
          </p:nvSpPr>
          <p:spPr bwMode="auto">
            <a:xfrm>
              <a:off x="1143000" y="2071688"/>
              <a:ext cx="2000250" cy="923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ru-RU" b="1" dirty="0">
                  <a:solidFill>
                    <a:srgbClr val="008000"/>
                  </a:solidFill>
                  <a:cs typeface="Times New Roman" pitchFamily="18" charset="0"/>
                </a:rPr>
                <a:t>Вычисление цен на распродаже</a:t>
              </a:r>
              <a:endParaRPr lang="ru-RU" sz="1600" dirty="0"/>
            </a:p>
          </p:txBody>
        </p:sp>
      </p:grpSp>
      <p:grpSp>
        <p:nvGrpSpPr>
          <p:cNvPr id="3" name="Группа 30"/>
          <p:cNvGrpSpPr>
            <a:grpSpLocks/>
          </p:cNvGrpSpPr>
          <p:nvPr/>
        </p:nvGrpSpPr>
        <p:grpSpPr bwMode="auto">
          <a:xfrm>
            <a:off x="0" y="3478213"/>
            <a:ext cx="2214563" cy="1087437"/>
            <a:chOff x="0" y="3478886"/>
            <a:chExt cx="2214532" cy="1086742"/>
          </a:xfrm>
        </p:grpSpPr>
        <p:sp>
          <p:nvSpPr>
            <p:cNvPr id="23" name="Овал 22"/>
            <p:cNvSpPr/>
            <p:nvPr/>
          </p:nvSpPr>
          <p:spPr bwMode="auto">
            <a:xfrm>
              <a:off x="0" y="3478886"/>
              <a:ext cx="2122458" cy="108674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217" name="Rectangle 2"/>
            <p:cNvSpPr>
              <a:spLocks noChangeArrowheads="1"/>
            </p:cNvSpPr>
            <p:nvPr/>
          </p:nvSpPr>
          <p:spPr bwMode="auto">
            <a:xfrm>
              <a:off x="285720" y="3500438"/>
              <a:ext cx="1928812" cy="101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ru-RU" sz="2000" b="1" dirty="0">
                  <a:solidFill>
                    <a:srgbClr val="008000"/>
                  </a:solidFill>
                  <a:cs typeface="Times New Roman" pitchFamily="18" charset="0"/>
                </a:rPr>
                <a:t>Подсчет голосов на выборах</a:t>
              </a:r>
              <a:endParaRPr lang="ru-RU" dirty="0"/>
            </a:p>
          </p:txBody>
        </p:sp>
      </p:grpSp>
      <p:grpSp>
        <p:nvGrpSpPr>
          <p:cNvPr id="5" name="Группа 31"/>
          <p:cNvGrpSpPr>
            <a:grpSpLocks/>
          </p:cNvGrpSpPr>
          <p:nvPr/>
        </p:nvGrpSpPr>
        <p:grpSpPr bwMode="auto">
          <a:xfrm>
            <a:off x="1123950" y="4922838"/>
            <a:ext cx="2662238" cy="1085850"/>
            <a:chOff x="1123309" y="4922294"/>
            <a:chExt cx="2662858" cy="1086742"/>
          </a:xfrm>
        </p:grpSpPr>
        <p:sp>
          <p:nvSpPr>
            <p:cNvPr id="25" name="Овал 24"/>
            <p:cNvSpPr/>
            <p:nvPr/>
          </p:nvSpPr>
          <p:spPr bwMode="auto">
            <a:xfrm>
              <a:off x="1123309" y="4922294"/>
              <a:ext cx="2121394" cy="108674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215" name="Rectangle 3"/>
            <p:cNvSpPr>
              <a:spLocks noChangeArrowheads="1"/>
            </p:cNvSpPr>
            <p:nvPr/>
          </p:nvSpPr>
          <p:spPr bwMode="auto">
            <a:xfrm>
              <a:off x="1571604" y="4929198"/>
              <a:ext cx="2214563" cy="101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ru-RU" sz="2000" b="1" dirty="0">
                  <a:solidFill>
                    <a:srgbClr val="008000"/>
                  </a:solidFill>
                  <a:cs typeface="Times New Roman" pitchFamily="18" charset="0"/>
                </a:rPr>
                <a:t>При начислении пени</a:t>
              </a:r>
              <a:endParaRPr lang="ru-RU" dirty="0"/>
            </a:p>
          </p:txBody>
        </p:sp>
      </p:grpSp>
      <p:grpSp>
        <p:nvGrpSpPr>
          <p:cNvPr id="7" name="Группа 33"/>
          <p:cNvGrpSpPr>
            <a:grpSpLocks/>
          </p:cNvGrpSpPr>
          <p:nvPr/>
        </p:nvGrpSpPr>
        <p:grpSpPr bwMode="auto">
          <a:xfrm>
            <a:off x="3357563" y="5572125"/>
            <a:ext cx="3143250" cy="1071563"/>
            <a:chOff x="3357554" y="5572140"/>
            <a:chExt cx="3143252" cy="1071571"/>
          </a:xfrm>
        </p:grpSpPr>
        <p:sp>
          <p:nvSpPr>
            <p:cNvPr id="26" name="Овал 25"/>
            <p:cNvSpPr/>
            <p:nvPr/>
          </p:nvSpPr>
          <p:spPr bwMode="auto">
            <a:xfrm>
              <a:off x="3357554" y="5572140"/>
              <a:ext cx="2786064" cy="107157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213" name="Rectangle 4"/>
            <p:cNvSpPr>
              <a:spLocks noChangeArrowheads="1"/>
            </p:cNvSpPr>
            <p:nvPr/>
          </p:nvSpPr>
          <p:spPr bwMode="auto">
            <a:xfrm>
              <a:off x="3643306" y="5643578"/>
              <a:ext cx="2857500" cy="923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ru-RU" b="1" dirty="0">
                  <a:solidFill>
                    <a:srgbClr val="008000"/>
                  </a:solidFill>
                  <a:cs typeface="Times New Roman" pitchFamily="18" charset="0"/>
                </a:rPr>
                <a:t>При вычислении процентных отношений веществ</a:t>
              </a:r>
              <a:endParaRPr lang="ru-RU" sz="1600" dirty="0"/>
            </a:p>
          </p:txBody>
        </p:sp>
      </p:grpSp>
      <p:grpSp>
        <p:nvGrpSpPr>
          <p:cNvPr id="8" name="Группа 32"/>
          <p:cNvGrpSpPr>
            <a:grpSpLocks/>
          </p:cNvGrpSpPr>
          <p:nvPr/>
        </p:nvGrpSpPr>
        <p:grpSpPr bwMode="auto">
          <a:xfrm>
            <a:off x="6143625" y="4922838"/>
            <a:ext cx="2428875" cy="1093787"/>
            <a:chOff x="6143636" y="4922294"/>
            <a:chExt cx="2428892" cy="1094342"/>
          </a:xfrm>
        </p:grpSpPr>
        <p:sp>
          <p:nvSpPr>
            <p:cNvPr id="24" name="Овал 23"/>
            <p:cNvSpPr/>
            <p:nvPr/>
          </p:nvSpPr>
          <p:spPr bwMode="auto">
            <a:xfrm>
              <a:off x="6143636" y="4922294"/>
              <a:ext cx="2203465" cy="108640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211" name="Rectangle 5"/>
            <p:cNvSpPr>
              <a:spLocks noChangeArrowheads="1"/>
            </p:cNvSpPr>
            <p:nvPr/>
          </p:nvSpPr>
          <p:spPr bwMode="auto">
            <a:xfrm>
              <a:off x="6357950" y="5000636"/>
              <a:ext cx="2214578" cy="101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ru-RU" sz="2000" b="1" dirty="0">
                  <a:solidFill>
                    <a:srgbClr val="008000"/>
                  </a:solidFill>
                  <a:cs typeface="Times New Roman" pitchFamily="18" charset="0"/>
                </a:rPr>
                <a:t>При подсчёте статистических</a:t>
              </a:r>
              <a:endParaRPr lang="en-US" sz="2000" b="1" dirty="0">
                <a:solidFill>
                  <a:srgbClr val="008000"/>
                </a:solidFill>
                <a:cs typeface="Times New Roman" pitchFamily="18" charset="0"/>
              </a:endParaRPr>
            </a:p>
            <a:p>
              <a:pPr eaLnBrk="0" hangingPunct="0"/>
              <a:r>
                <a:rPr lang="en-US" sz="2000" b="1" dirty="0">
                  <a:solidFill>
                    <a:srgbClr val="008000"/>
                  </a:solidFill>
                  <a:cs typeface="Times New Roman" pitchFamily="18" charset="0"/>
                </a:rPr>
                <a:t> </a:t>
              </a:r>
              <a:r>
                <a:rPr lang="ru-RU" sz="2000" b="1" dirty="0">
                  <a:solidFill>
                    <a:srgbClr val="008000"/>
                  </a:solidFill>
                  <a:cs typeface="Times New Roman" pitchFamily="18" charset="0"/>
                </a:rPr>
                <a:t> </a:t>
              </a:r>
              <a:r>
                <a:rPr lang="en-US" sz="2000" b="1" dirty="0">
                  <a:solidFill>
                    <a:srgbClr val="008000"/>
                  </a:solidFill>
                  <a:cs typeface="Times New Roman" pitchFamily="18" charset="0"/>
                </a:rPr>
                <a:t>  </a:t>
              </a:r>
              <a:r>
                <a:rPr lang="ru-RU" sz="2000" b="1" dirty="0">
                  <a:solidFill>
                    <a:srgbClr val="008000"/>
                  </a:solidFill>
                  <a:cs typeface="Times New Roman" pitchFamily="18" charset="0"/>
                </a:rPr>
                <a:t>данных</a:t>
              </a:r>
              <a:endParaRPr lang="ru-RU" dirty="0"/>
            </a:p>
          </p:txBody>
        </p:sp>
      </p:grpSp>
      <p:grpSp>
        <p:nvGrpSpPr>
          <p:cNvPr id="9" name="Группа 29"/>
          <p:cNvGrpSpPr>
            <a:grpSpLocks/>
          </p:cNvGrpSpPr>
          <p:nvPr/>
        </p:nvGrpSpPr>
        <p:grpSpPr bwMode="auto">
          <a:xfrm>
            <a:off x="6429375" y="3286125"/>
            <a:ext cx="2357438" cy="1087438"/>
            <a:chOff x="6736243" y="3309764"/>
            <a:chExt cx="2122007" cy="1086741"/>
          </a:xfrm>
        </p:grpSpPr>
        <p:sp>
          <p:nvSpPr>
            <p:cNvPr id="22" name="Овал 21"/>
            <p:cNvSpPr/>
            <p:nvPr/>
          </p:nvSpPr>
          <p:spPr bwMode="auto">
            <a:xfrm>
              <a:off x="6736243" y="3309764"/>
              <a:ext cx="2122007" cy="108674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209" name="Rectangle 6"/>
            <p:cNvSpPr>
              <a:spLocks noChangeArrowheads="1"/>
            </p:cNvSpPr>
            <p:nvPr/>
          </p:nvSpPr>
          <p:spPr bwMode="auto">
            <a:xfrm>
              <a:off x="7000892" y="3357562"/>
              <a:ext cx="1643062" cy="101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ru-RU" sz="2000" b="1" dirty="0">
                  <a:solidFill>
                    <a:srgbClr val="008000"/>
                  </a:solidFill>
                  <a:cs typeface="Times New Roman" pitchFamily="18" charset="0"/>
                </a:rPr>
                <a:t>При начислении зарплаты</a:t>
              </a:r>
              <a:endParaRPr lang="ru-RU" dirty="0"/>
            </a:p>
          </p:txBody>
        </p:sp>
      </p:grpSp>
      <p:grpSp>
        <p:nvGrpSpPr>
          <p:cNvPr id="10" name="Группа 27"/>
          <p:cNvGrpSpPr>
            <a:grpSpLocks/>
          </p:cNvGrpSpPr>
          <p:nvPr/>
        </p:nvGrpSpPr>
        <p:grpSpPr bwMode="auto">
          <a:xfrm>
            <a:off x="6327775" y="2036763"/>
            <a:ext cx="2816225" cy="1085850"/>
            <a:chOff x="6328095" y="2037155"/>
            <a:chExt cx="2815905" cy="1085068"/>
          </a:xfrm>
        </p:grpSpPr>
        <p:sp>
          <p:nvSpPr>
            <p:cNvPr id="20" name="Овал 19"/>
            <p:cNvSpPr/>
            <p:nvPr/>
          </p:nvSpPr>
          <p:spPr bwMode="auto">
            <a:xfrm>
              <a:off x="6328095" y="2037155"/>
              <a:ext cx="2122247" cy="108506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207" name="Rectangle 7"/>
            <p:cNvSpPr>
              <a:spLocks noChangeArrowheads="1"/>
            </p:cNvSpPr>
            <p:nvPr/>
          </p:nvSpPr>
          <p:spPr bwMode="auto">
            <a:xfrm>
              <a:off x="6715125" y="2071678"/>
              <a:ext cx="2428875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ru-RU" sz="2000" b="1" dirty="0">
                  <a:solidFill>
                    <a:srgbClr val="008000"/>
                  </a:solidFill>
                  <a:cs typeface="Times New Roman" pitchFamily="18" charset="0"/>
                </a:rPr>
                <a:t>При </a:t>
              </a:r>
              <a:endParaRPr lang="en-US" sz="2000" b="1" dirty="0">
                <a:solidFill>
                  <a:srgbClr val="008000"/>
                </a:solidFill>
                <a:cs typeface="Times New Roman" pitchFamily="18" charset="0"/>
              </a:endParaRPr>
            </a:p>
            <a:p>
              <a:pPr eaLnBrk="0" hangingPunct="0"/>
              <a:r>
                <a:rPr lang="ru-RU" sz="2000" b="1" dirty="0">
                  <a:solidFill>
                    <a:srgbClr val="008000"/>
                  </a:solidFill>
                  <a:cs typeface="Times New Roman" pitchFamily="18" charset="0"/>
                </a:rPr>
                <a:t>оформлении кредита</a:t>
              </a:r>
              <a:endParaRPr lang="ru-RU" dirty="0"/>
            </a:p>
          </p:txBody>
        </p:sp>
      </p:grpSp>
      <p:grpSp>
        <p:nvGrpSpPr>
          <p:cNvPr id="11" name="Группа 26"/>
          <p:cNvGrpSpPr>
            <a:grpSpLocks/>
          </p:cNvGrpSpPr>
          <p:nvPr/>
        </p:nvGrpSpPr>
        <p:grpSpPr bwMode="auto">
          <a:xfrm>
            <a:off x="3571875" y="1357313"/>
            <a:ext cx="2428875" cy="1087437"/>
            <a:chOff x="3572196" y="1357313"/>
            <a:chExt cx="2428564" cy="1086741"/>
          </a:xfrm>
        </p:grpSpPr>
        <p:sp>
          <p:nvSpPr>
            <p:cNvPr id="19" name="Овал 18"/>
            <p:cNvSpPr/>
            <p:nvPr/>
          </p:nvSpPr>
          <p:spPr bwMode="auto">
            <a:xfrm>
              <a:off x="3572196" y="1357313"/>
              <a:ext cx="2122216" cy="108674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205" name="Прямоугольник 33"/>
            <p:cNvSpPr>
              <a:spLocks noChangeArrowheads="1"/>
            </p:cNvSpPr>
            <p:nvPr/>
          </p:nvSpPr>
          <p:spPr bwMode="auto">
            <a:xfrm>
              <a:off x="3714744" y="1428736"/>
              <a:ext cx="2286016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 dirty="0">
                  <a:solidFill>
                    <a:srgbClr val="008000"/>
                  </a:solidFill>
                  <a:cs typeface="Times New Roman" pitchFamily="18" charset="0"/>
                </a:rPr>
                <a:t>При расчёте тарифов за коммунальные </a:t>
              </a:r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3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49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14313"/>
            <a:ext cx="7100887" cy="642937"/>
          </a:xfrm>
        </p:spPr>
        <p:txBody>
          <a:bodyPr/>
          <a:lstStyle/>
          <a:p>
            <a:pPr>
              <a:defRPr/>
            </a:pPr>
            <a:r>
              <a:rPr lang="ru-RU" sz="5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Результаты опроса</a:t>
            </a:r>
          </a:p>
        </p:txBody>
      </p:sp>
      <p:sp>
        <p:nvSpPr>
          <p:cNvPr id="102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899592" y="2786064"/>
          <a:ext cx="7546616" cy="3277722"/>
        </p:xfrm>
        <a:graphic>
          <a:graphicData uri="http://schemas.openxmlformats.org/presentationml/2006/ole">
            <p:oleObj spid="_x0000_s1026" name="Диаграмма" r:id="rId3" imgW="3771900" imgH="1638300" progId="MSGraph.Chart.8">
              <p:embed/>
            </p:oleObj>
          </a:graphicData>
        </a:graphic>
      </p:graphicFrame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857250" y="1214438"/>
            <a:ext cx="71437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800">
                <a:cs typeface="Times New Roman" pitchFamily="18" charset="0"/>
              </a:rPr>
              <a:t>Считаете ли вы необходимым в современной жизни умение выполнять процентные вычисления?</a:t>
            </a:r>
            <a:endParaRPr lang="ru-RU" sz="360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8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OleChart spid="21505" grpId="0"/>
      <p:bldP spid="2150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14313"/>
            <a:ext cx="7100887" cy="642937"/>
          </a:xfrm>
        </p:spPr>
        <p:txBody>
          <a:bodyPr/>
          <a:lstStyle/>
          <a:p>
            <a:pPr>
              <a:defRPr/>
            </a:pPr>
            <a:r>
              <a:rPr lang="ru-RU" sz="5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Результаты опроса</a:t>
            </a:r>
          </a:p>
        </p:txBody>
      </p: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857250" y="1214438"/>
            <a:ext cx="71437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/>
              <a:t>Вам часто приходится выполнять процентные вычисления в жизненных ситуациях?</a:t>
            </a:r>
          </a:p>
        </p:txBody>
      </p:sp>
      <p:sp>
        <p:nvSpPr>
          <p:cNvPr id="205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1907704" y="2714626"/>
          <a:ext cx="6200996" cy="3403800"/>
        </p:xfrm>
        <a:graphic>
          <a:graphicData uri="http://schemas.openxmlformats.org/presentationml/2006/ole">
            <p:oleObj spid="_x0000_s2050" name="Диаграмма" r:id="rId3" imgW="4581449" imgH="2514600" progId="MSGraph.Chart.8">
              <p:embed/>
            </p:oleObj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2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507" grpId="0"/>
      <p:bldOleChart spid="348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14313"/>
            <a:ext cx="7100887" cy="642937"/>
          </a:xfrm>
        </p:spPr>
        <p:txBody>
          <a:bodyPr/>
          <a:lstStyle/>
          <a:p>
            <a:pPr>
              <a:defRPr/>
            </a:pPr>
            <a:r>
              <a:rPr lang="ru-RU" sz="5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Результаты опроса</a:t>
            </a:r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857250" y="1214438"/>
            <a:ext cx="71437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/>
              <a:t>Можете ли вы без посторонней помощи справиться с выполнением процентных вычислений?</a:t>
            </a:r>
          </a:p>
        </p:txBody>
      </p:sp>
      <p:sp>
        <p:nvSpPr>
          <p:cNvPr id="307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755576" y="1772817"/>
          <a:ext cx="7903095" cy="4378506"/>
        </p:xfrm>
        <a:graphic>
          <a:graphicData uri="http://schemas.openxmlformats.org/presentationml/2006/ole">
            <p:oleObj spid="_x0000_s3074" name="Диаграмма" r:id="rId3" imgW="4934102" imgH="2733751" progId="MSGraph.Chart.8">
              <p:embed/>
            </p:oleObj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46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507" grpId="0"/>
      <p:bldOleChart spid="35843" grpId="0"/>
    </p:bld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967</TotalTime>
  <Words>1118</Words>
  <Application>Microsoft Office PowerPoint</Application>
  <PresentationFormat>Экран (4:3)</PresentationFormat>
  <Paragraphs>170</Paragraphs>
  <Slides>33</Slides>
  <Notes>1</Notes>
  <HiddenSlides>0</HiddenSlides>
  <MMClips>2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5" baseType="lpstr">
      <vt:lpstr>Пастель</vt:lpstr>
      <vt:lpstr>Диаграмма</vt:lpstr>
      <vt:lpstr>Проценты в нашей жизни</vt:lpstr>
      <vt:lpstr>Слайд 2</vt:lpstr>
      <vt:lpstr>Проект</vt:lpstr>
      <vt:lpstr>Цели</vt:lpstr>
      <vt:lpstr>Задачи:</vt:lpstr>
      <vt:lpstr>Проценты в современной жизни</vt:lpstr>
      <vt:lpstr>Результаты опроса</vt:lpstr>
      <vt:lpstr>Результаты опроса</vt:lpstr>
      <vt:lpstr>Результаты опроса</vt:lpstr>
      <vt:lpstr>С задачами на проценты встречаются люди разных профессий</vt:lpstr>
      <vt:lpstr>Задача бухгалтера</vt:lpstr>
      <vt:lpstr>Решение:</vt:lpstr>
      <vt:lpstr>Задачи агронома</vt:lpstr>
      <vt:lpstr>Задачи фермера</vt:lpstr>
      <vt:lpstr>Задача повара</vt:lpstr>
      <vt:lpstr>Задача фармацевта</vt:lpstr>
      <vt:lpstr>Задача товароведа</vt:lpstr>
      <vt:lpstr>Задача статиста</vt:lpstr>
      <vt:lpstr>Задача продавца</vt:lpstr>
      <vt:lpstr>Задачи работников банка</vt:lpstr>
      <vt:lpstr>И так вывод</vt:lpstr>
      <vt:lpstr>Основные задачи на проценты</vt:lpstr>
      <vt:lpstr>  Нахождение процента от числа</vt:lpstr>
      <vt:lpstr>Найти 26% от 300 кг липового цвета.</vt:lpstr>
      <vt:lpstr>Нахождение числа по его процентам</vt:lpstr>
      <vt:lpstr>Мясо теряет при варке 35% своего веса. Сколько надо взять сырого мяса, чтобы получилось 525 г варённого? </vt:lpstr>
      <vt:lpstr>Нахождение процентного отношения двух чисел </vt:lpstr>
      <vt:lpstr>   Найти концентрацию раствора, если на 3000 г воды всыпали 30 г соли. </vt:lpstr>
      <vt:lpstr>Увеличение на р%</vt:lpstr>
      <vt:lpstr> </vt:lpstr>
      <vt:lpstr>Уменьшение на р%</vt:lpstr>
      <vt:lpstr>Уменьшение на р%</vt:lpstr>
      <vt:lpstr>Слайд 33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возникновения процентов</dc:title>
  <dc:creator>1</dc:creator>
  <cp:lastModifiedBy>Albina</cp:lastModifiedBy>
  <cp:revision>100</cp:revision>
  <dcterms:created xsi:type="dcterms:W3CDTF">2009-01-11T14:22:37Z</dcterms:created>
  <dcterms:modified xsi:type="dcterms:W3CDTF">2013-03-03T09:18:35Z</dcterms:modified>
</cp:coreProperties>
</file>