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670"/>
              </a:spcBef>
              <a:spcAft>
                <a:spcPts val="1000"/>
              </a:spcAft>
              <a:tabLst>
                <a:tab pos="1423670" algn="l"/>
              </a:tabLst>
            </a:pPr>
            <a:r>
              <a:rPr lang="ru-RU" sz="1800" b="1" spc="-20" dirty="0" smtClean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1800" b="1" spc="-20" dirty="0" smtClean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1800" b="1" spc="-20" dirty="0" smtClean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1800" b="1" spc="-20" dirty="0" smtClean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1800" b="1" spc="-2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Автор и составитель учитель русского языка и литературы Давыдова Л. С</a:t>
            </a:r>
            <a:r>
              <a:rPr lang="ru-RU" sz="1800" b="1" spc="-2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.</a:t>
            </a:r>
            <a:r>
              <a:rPr lang="ru-RU" sz="4400" b="1" spc="-2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ru-RU" sz="4400" b="1" spc="-2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2800" b="1" spc="-20" dirty="0" smtClean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«Я </a:t>
            </a:r>
            <a:r>
              <a:rPr lang="ru-RU" sz="2800" b="1" spc="-2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ВАС ЛЮБИЛ...»</a:t>
            </a:r>
            <a:r>
              <a:rPr lang="ru-RU" sz="28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800" b="1" spc="-2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(по любовной лирике А. С. Пушкина) Литературно-музыкальный вечер для учащихся 9-11 классов</a:t>
            </a:r>
            <a:r>
              <a:rPr lang="ru-RU" dirty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solidFill>
                  <a:srgbClr val="FFFF00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3350132"/>
            <a:ext cx="3384376" cy="33569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100" y="3356992"/>
            <a:ext cx="3528392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9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45224"/>
            <a:ext cx="8229600" cy="12192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spc="16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4-й</a:t>
            </a:r>
            <a:r>
              <a:rPr lang="ru-RU" sz="16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 ведущий. Образованная, хорошенькая, грациозная маленькая женщина смело и изящно ездила верхом, стреляла метко из лука, ловко танцевала все модные тогда танцы. Голос ее был хорошо поставлен, и она часто пела соло, в трио и хоре. </a:t>
            </a:r>
            <a:r>
              <a:rPr lang="ru-RU" sz="1600" spc="-2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Анна Алексеевна хорошо владела кистью, рисовала и лепила, </a:t>
            </a:r>
            <a:r>
              <a:rPr lang="ru-RU" sz="1600" spc="-25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любила декламировать и сочинять театральные пьесы, шарады и </a:t>
            </a:r>
            <a:r>
              <a:rPr lang="ru-RU" sz="1600" spc="4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шуточные стихи.</a:t>
            </a:r>
            <a:r>
              <a:rPr lang="ru-RU" sz="16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Живостью своего характера и веселостью она придавала до­</a:t>
            </a:r>
            <a:r>
              <a:rPr lang="ru-RU" sz="1600" spc="-1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му Олениных еще больше привлекательности. Она была, по </a:t>
            </a:r>
            <a:r>
              <a:rPr lang="ru-RU" sz="1600" spc="-2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словам </a:t>
            </a:r>
            <a:r>
              <a:rPr lang="ru-RU" sz="1600" spc="-20" dirty="0" err="1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Гнедича</a:t>
            </a:r>
            <a:r>
              <a:rPr lang="ru-RU" sz="1600" spc="-2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, «и гордостью семьи, и </a:t>
            </a:r>
            <a:r>
              <a:rPr lang="ru-RU" sz="1600" spc="-20" dirty="0" err="1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радостию</a:t>
            </a:r>
            <a:r>
              <a:rPr lang="ru-RU" sz="1600" spc="-2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 света». Как </a:t>
            </a:r>
            <a:r>
              <a:rPr lang="ru-RU" sz="1600" spc="-15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многие девушки того времени, она имела альбомы (многие из </a:t>
            </a:r>
            <a:r>
              <a:rPr lang="ru-RU" sz="1600" spc="-20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них, к несчастью, утеряны), которые стали быстро заполняться </a:t>
            </a:r>
            <a:r>
              <a:rPr lang="ru-RU" sz="1600" spc="-25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рисунками и стихами, как только юное «сокровище» дома Оле­ниных появилось в свете. Этот момент ее расцвета отметил </a:t>
            </a:r>
            <a:r>
              <a:rPr lang="ru-RU" sz="1600" spc="-25" dirty="0" err="1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Гне-</a:t>
            </a:r>
            <a:r>
              <a:rPr lang="ru-RU" sz="1600" spc="-35" dirty="0" err="1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дич</a:t>
            </a:r>
            <a:r>
              <a:rPr lang="ru-RU" sz="1600" spc="-35" dirty="0">
                <a:solidFill>
                  <a:schemeClr val="bg1"/>
                </a:solidFill>
                <a:effectLst/>
                <a:latin typeface="Calibri"/>
                <a:ea typeface="Times New Roman"/>
                <a:cs typeface="Times New Roman"/>
              </a:rPr>
              <a:t>, знавший ее со дня рождения. Он записал в девичий альбом...</a:t>
            </a:r>
            <a:r>
              <a:rPr lang="ru-RU" sz="16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43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8424936" cy="576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550"/>
              </a:spcBef>
              <a:spcAft>
                <a:spcPts val="0"/>
              </a:spcAft>
              <a:tabLst>
                <a:tab pos="723900" algn="l"/>
              </a:tabLst>
            </a:pPr>
            <a:r>
              <a:rPr lang="ru-RU" sz="1400" spc="1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	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2261870" algn="l"/>
              </a:tabLst>
            </a:pPr>
            <a:r>
              <a:rPr lang="ru-RU" sz="1400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Жила-была...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	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нет, пора прошла,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были вы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Анеточкой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-малюткой,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вас я забавлял иль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сказкою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иль шуткой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Дни детства протекли;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расцвели;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не </a:t>
            </a:r>
            <a:r>
              <a:rPr lang="ru-RU" sz="14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Анеточка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вы - барышня </a:t>
            </a:r>
            <a:r>
              <a:rPr lang="ru-RU" sz="14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Анета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сказкой, истиной пора ваш ум питать.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Внимайте ж голосу питомца муз, поэта,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 будет истину вещать: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очень умная и милая,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Анета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!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О, будьте ею навсегда!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Блистайте, как теперь, наследственным богатством,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сердца добротой, и разума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приятством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если я когда,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страны далекие заброшенный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судьбою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Опять предстану вам, старик седой с клюкою,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Пускай найду вас тем, чем ныне нахожу: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гордостью семьи, и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радостию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света.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Пускай и старец я,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Увидев вас, скажу: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40"/>
              </a:lnSpc>
              <a:spcAft>
                <a:spcPts val="100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«Ах, здравствуй, умная и милая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Анета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!»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4464496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72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042" y="297373"/>
            <a:ext cx="8424936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algn="just">
              <a:lnSpc>
                <a:spcPts val="1440"/>
              </a:lnSpc>
              <a:spcBef>
                <a:spcPts val="530"/>
              </a:spcBef>
              <a:spcAft>
                <a:spcPts val="1000"/>
              </a:spcAft>
            </a:pPr>
            <a:r>
              <a:rPr lang="ru-RU" sz="1600" spc="1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ведущий. Рассматривая с удовольствием новые ав­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тографы в своем альбоме, читая все лестные для себя строки,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она еще не знала, что скоро появятся там стихи, которые обес­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смертят ее имя.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25 мая 1827 года, накануне дня своего рождения, поэт воз­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вратился из ссылки в Петербург. «Все мужчины и женщины старались оказывать ему внимание, которое всегда питают к ге­нию, - записала в своем дневнике Анна Оленина. - Одни делали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это ради мод, другие </a:t>
            </a:r>
            <a:r>
              <a:rPr lang="ru-RU" sz="1600" spc="-35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■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»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чтобы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иметь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прелестные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стихи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и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Calibri"/>
              </a:rPr>
              <a:t>приоб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рести благодаря этому репутацию, иные, наконец, вследствие нежного почтения к гению...»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40"/>
              </a:lnSpc>
              <a:spcBef>
                <a:spcPts val="505"/>
              </a:spcBef>
              <a:spcAft>
                <a:spcPts val="100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Видимо, и сама пишущая эти строки очень хотела иметь в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своем альбоме как можно больше «прелестных стихов» гени­ального Пушкина. И он это чувствовал, написав ей с долей гру­</a:t>
            </a:r>
            <a:r>
              <a:rPr lang="ru-RU" sz="16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сти</a:t>
            </a:r>
            <a:r>
              <a:rPr lang="ru-RU" sz="1600" spc="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...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Чтец.      Увы! Язык любви болтливый,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Язык неполный и простой, Своею прозой нерадивой Тебе докучен, ангел мой. Но сладок уху милой девы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Честолюбивый Аполлон. Ей милы мерные напевы,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Ей сладок рифмы гордый звон.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Тебя страшит любви признанье,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Письмо любви ты разорвешь, Но стихотворное посланье. С улыбкой нежною прочтешь...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40"/>
              </a:lnSpc>
              <a:spcBef>
                <a:spcPts val="50"/>
              </a:spcBef>
              <a:spcAft>
                <a:spcPts val="1000"/>
              </a:spcAft>
            </a:pPr>
            <a:r>
              <a:rPr lang="ru-RU" sz="1600" spc="18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Весна 1828 года была еще временем на­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дежд для Пушкина, мечтавшего сделать Оленину своей женой. Он посвящает ей множество стихотворений, каждое из которых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могло бы обессмертить девушку. В стихотворении к английско­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му живописцу Джорджу Дау - создателю портретной галереи героев 1812 года в Зимнем дворце - Пушкин советует: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8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135" y="-20472"/>
            <a:ext cx="9010361" cy="702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spc="-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 </a:t>
            </a:r>
            <a:r>
              <a:rPr lang="en-US" sz="1400" spc="-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DAWE</a:t>
            </a:r>
            <a:r>
              <a:rPr lang="ru-RU" sz="1400" spc="-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</a:t>
            </a:r>
            <a:r>
              <a:rPr lang="en-US" sz="1400" spc="-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ESQ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Рисуй Олениной черты.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жару сердечных вдохновений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Лишь юности и красоты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Поклонником быть должен гений.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1828 г.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spc="17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О своей внешности Оленина была доволь­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высокого мнения, особенно охотно говорит она о своих кра­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сивых глазах и маленьких ножках. Интересно, что она отмечает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своих записках особенно то, что воспето Пушкиным, невольно попадая под влияние его поэзии.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ct val="115000"/>
              </a:lnSpc>
              <a:spcAft>
                <a:spcPts val="0"/>
              </a:spcAft>
            </a:pPr>
            <a:r>
              <a:rPr lang="ru-RU" sz="1400" spc="17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Роман продолжался все лето: в первых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числах июня Пушкин услышал у Олениных привезенную мело­</a:t>
            </a:r>
            <a:r>
              <a:rPr lang="ru-RU" sz="14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дию. Анна Алексеевна, как показалось Пушкину, прекрасно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спела ее. Тогда, 12 июня, было создано изумительное стихотво­рение «Не пой, красавица, при мне</a:t>
            </a: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».</a:t>
            </a:r>
            <a:r>
              <a:rPr lang="ru-RU" sz="1400" dirty="0">
                <a:latin typeface="Calibri"/>
                <a:ea typeface="Times New Roman"/>
                <a:cs typeface="Times New Roman"/>
              </a:rPr>
              <a:t> 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078865" algn="l"/>
              </a:tabLst>
            </a:pPr>
            <a:r>
              <a:rPr lang="ru-RU" sz="1400" spc="1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	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078865" algn="l"/>
              </a:tabLs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пой, красавица, при мне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Ты песен Грузии печальной: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Напоминают мне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оне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Другую жизнь и берег дальний.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402080">
              <a:lnSpc>
                <a:spcPct val="115000"/>
              </a:lnSpc>
              <a:spcAft>
                <a:spcPts val="0"/>
              </a:spcAft>
            </a:pPr>
            <a:r>
              <a:rPr lang="ru-RU" sz="1400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Увы! напоминают мне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402080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Твои жестокие напевы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степь, и ночь - и при луне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Черты далекой, бедной девы!..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призрак милый, роковой,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Тебя увидев, забываю;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ты поешь - и предо мной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Его я вновь воображаю.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пой, красавица, при мне Ты песен Грузии печальной: Напоминают мне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оне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Другую жизнь и берег дальний.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i="1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1828 г.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4572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1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7" y="26150"/>
            <a:ext cx="9144000" cy="6799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5240" algn="just">
              <a:lnSpc>
                <a:spcPct val="11500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spc="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 ведущий. Прошел ровно год после возвращения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Пушкина в Петербург. Его жизнь внешне выглядела вполне бла­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гополучной. Сердечное влечение поэта было связано с желани­ем найти нравственную опору, встретить у своей избранницы ответное чувство. Думая об Олениной как о будущей жене, он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мечтал о том, что она заполнит его жизнь, поможет снести «кле­вету» и «гоненья». Иными словами, он наделял ее в своем вооб­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ражении теми чертами возвышенной женственности и самоот­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верженности, которые так ярко проявились в женах декабристов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поразили всю Россию готовностью разделить их ссылку в Си</a:t>
            </a: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бирь. Не случайно в стихах </a:t>
            </a:r>
            <a:r>
              <a:rPr lang="ru-RU" sz="1400" spc="-1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оленинского</a:t>
            </a: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цикла все отчетливее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начинают звучать мотивы нежности, сердечного участия, ду­шевной щедрости и доброты. Эти оттенки проступают даже в </a:t>
            </a:r>
            <a:r>
              <a:rPr lang="ru-RU" sz="1400" spc="-3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мадригальских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стихах «Ты и Вы» - ими Пушкин откликнулся на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случайную обмолвку Анет, которая обратилась к нему на «ты»: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      </a:t>
            </a:r>
            <a:r>
              <a:rPr lang="ru-RU" sz="1400" spc="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Пустое </a:t>
            </a:r>
            <a:r>
              <a:rPr lang="ru-RU" sz="1400" i="1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</a:t>
            </a:r>
            <a:r>
              <a:rPr lang="ru-RU" sz="14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сердечным </a:t>
            </a:r>
            <a:r>
              <a:rPr lang="ru-RU" sz="1400" i="1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ты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Она,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обмолвясь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заменила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все счастливые мечты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душе влюбленной возбудила.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Пред ней задумчиво стою,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Свести очей с нее нет силы;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говорю ей: как </a:t>
            </a:r>
            <a:r>
              <a:rPr lang="ru-RU" sz="1400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милы!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</a:t>
            </a:r>
            <a:r>
              <a:rPr lang="ru-RU" sz="1400" spc="-3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мыслию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: как </a:t>
            </a:r>
            <a:r>
              <a:rPr lang="ru-RU" sz="1400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тебя 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люблю!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i="1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1828 г.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400" spc="10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ведущий. Вскоре Пушкин делает предложение Анет.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мать девушки решительно и резко ему отказала. Вмешались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политические причины: началось следствие по «</a:t>
            </a:r>
            <a:r>
              <a:rPr lang="ru-RU" sz="14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Гаврилиаде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Пушкина, и отец Олениной был в числе разбирающих это дело: </a:t>
            </a:r>
            <a:r>
              <a:rPr lang="ru-RU" sz="14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опять оказался поднадзорным и вынужден был уехать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из Петербурга. Уезжая, поэт увозит с собою и воспоминания о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той, которая вдохновляла его и чей образ был для него путевод­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ной звездой в трудные и напряженные месяцы весны и лета ухо­дящего года. Чувство к Олениной впитало живые радости и тре­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воги, надежды и разочарования, одухотворило холодный и мрач­</a:t>
            </a:r>
            <a:r>
              <a:rPr lang="ru-RU" sz="14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ный облик парадной столицы Российской империи. Прощаясь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городом, он простился и со своей «петербургской любовью».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51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78907"/>
            <a:ext cx="8856984" cy="5083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6350" algn="just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i="1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До исполнения стихотворения звучит «Июнь» из «Времен </a:t>
            </a:r>
            <a:r>
              <a:rPr lang="ru-RU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года» П. И. Чайковского.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     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Город пышный, город бедный,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Дух неволи, стройный вид,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Свод небес зелено-бледный,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Скука, холод и гранит -</a:t>
            </a:r>
            <a:r>
              <a:rPr lang="ru-RU" spc="-30" baseline="300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      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Все же мне вас жаль немножко,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Потому что здесь порой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Ходит маленькая ножка,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29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Вьется локон золотой.  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1828 г.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890" algn="just">
              <a:lnSpc>
                <a:spcPts val="1440"/>
              </a:lnSpc>
              <a:spcBef>
                <a:spcPts val="430"/>
              </a:spcBef>
              <a:spcAft>
                <a:spcPts val="1000"/>
              </a:spcAft>
            </a:pPr>
            <a:r>
              <a:rPr lang="ru-RU" spc="17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«Прощаясь, Пушкин мне сказал, что он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должен уехать в свое имение, если, впрочем, у него хватит духу, прибавил он с чувством», - не забыла записать в свой дневник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Оленина. После этого в дневнике он не был упомянут ни разу.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перестал посещать дом Олениных. Вскоре после отъез­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да поэта Анет уехала в Москву навестить сестру и там снова встретилась на балах с Пушкиным и получила в альбом бесцен­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ный его автограф - прощальные стихи...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242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18415" algn="just">
              <a:lnSpc>
                <a:spcPts val="1415"/>
              </a:lnSpc>
              <a:spcBef>
                <a:spcPts val="335"/>
              </a:spcBef>
              <a:spcAft>
                <a:spcPts val="1000"/>
              </a:spcAft>
            </a:pPr>
            <a:r>
              <a:rPr lang="ru-RU" sz="1800" i="1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До чтения стихотворения звучит «Март» из «Времен года» </a:t>
            </a:r>
            <a:r>
              <a:rPr lang="ru-RU" sz="1800" i="1" spc="-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П. И. Чайковского.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2248" y="1124744"/>
            <a:ext cx="8478223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90"/>
              </a:lnSpc>
              <a:spcBef>
                <a:spcPts val="290"/>
              </a:spcBef>
              <a:spcAft>
                <a:spcPts val="0"/>
              </a:spcAft>
              <a:tabLst>
                <a:tab pos="1657350" algn="l"/>
              </a:tabLst>
            </a:pP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 	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90"/>
              </a:lnSpc>
              <a:spcBef>
                <a:spcPts val="29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вас любил: любовь еще, быть может,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Aft>
                <a:spcPts val="0"/>
              </a:spcAft>
            </a:pP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душе моей угасла не совсем;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Aft>
                <a:spcPts val="0"/>
              </a:spcAft>
            </a:pPr>
            <a:r>
              <a:rPr lang="ru-RU" i="1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пусть она вас больше не тревожит;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не хочу печалить вас ничем.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вас любил безмолвно, безнадежно,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 робостью, то ревностью томим;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25"/>
              </a:spcBef>
              <a:spcAft>
                <a:spcPts val="0"/>
              </a:spcAft>
            </a:pPr>
            <a:r>
              <a:rPr lang="ru-RU" i="1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вас любил так искренне, так нежно,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дай вам бог любимой быть другим.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92244"/>
            <a:ext cx="8712968" cy="49362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40"/>
              </a:lnSpc>
              <a:spcBef>
                <a:spcPts val="505"/>
              </a:spcBef>
              <a:spcAft>
                <a:spcPts val="1000"/>
              </a:spcAft>
            </a:pPr>
            <a:r>
              <a:rPr lang="ru-RU" sz="1600" spc="19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Дом Олениных. Он был обозначен еще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одной яркой встречей в жизни Пушкина. Там, в 1819 году, он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впервые увидел Анну Петровну Керн, и уже тогда двадцатилет­</a:t>
            </a: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ний Пушкин обратил на нее внимание. При первой встрече он был робок, а в последующие дни то шумен и весел, то грустен,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 дерзок. «Когда же он решался быть любезным, - вспоминает Керн, - то ничто не могло сравниться с блеском, остротою и ув­леченностью его речи...»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чрезвычайно восхищался, когда она пела на стихи Козлова: «Ночь весенняя дышала светло-южною красой...» Он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даже написал своему другу Плетневу П.: «Скажи от меня Козло­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ву, что недавно наш край посетила одна прелесть, которая </a:t>
            </a:r>
            <a:r>
              <a:rPr lang="ru-RU" sz="16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не­</a:t>
            </a:r>
            <a:r>
              <a:rPr lang="ru-RU" sz="1600" spc="-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бесно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поет его «Венецианскую ночь». Жаль, что он не увидит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ее, но пусть вообразит себе красоту и задушевность, по крайней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мере, дай бог ему ее слышать».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890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r>
              <a:rPr lang="ru-RU" sz="16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июне 1825 года Анна Петровна поехала в гости к своей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тетке Прасковье Александровне Осиповой в </a:t>
            </a:r>
            <a:r>
              <a:rPr lang="ru-RU" sz="16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Тригорское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со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страстным желанием снова увидеть Пушкина. Вдохновило ее на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поездку письмо кузины Анет Вульф: «...ты произвела глубокое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впечатление на Пушкина при первой встрече с ним у Олениных,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 все говорит, она была слишком блестяща». А в другом пись­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ме приписка рукою самого поэта-изгнанника: «Видение пронес­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лось мимо нас, мы видели его и никогда опять не увидим</a:t>
            </a:r>
            <a:r>
              <a:rPr lang="ru-RU" sz="1600" spc="-2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».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endParaRPr lang="en-US" sz="1600" spc="-2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marR="8890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r>
              <a:rPr lang="ru-RU" sz="1600" spc="-2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встреча состоялась, и она взволновала обоих. «Мы сиде­ли за обедом, - пишет А. П. Керн в своих воспоминаниях. - Как вдруг вошел Пушкин с большой толстой палкой в руках... Те­тушка, подле которой я сидела, мне его представила, он очень низко поклонился, но не сказал ни слова; робость была видна в 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его движениях. Я тоже не нашлась, что ему сказать, и мы не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скоро ознакомились и заговорили».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40"/>
              </a:lnSpc>
              <a:spcBef>
                <a:spcPts val="505"/>
              </a:spcBef>
              <a:spcAft>
                <a:spcPts val="1000"/>
              </a:spcAft>
            </a:pPr>
            <a:r>
              <a:rPr lang="ru-RU" sz="1600" spc="1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Встреча с Керн в годы Михайловского за­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точения, в «печальной деревенской глуши», произвела, по при­</a:t>
            </a:r>
            <a:r>
              <a:rPr lang="ru-RU" sz="16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знанию Пушкина, «впечатление глубокое и мучительное».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66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484784"/>
            <a:ext cx="5076056" cy="38766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208912" cy="4144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algn="just">
              <a:lnSpc>
                <a:spcPts val="1440"/>
              </a:lnSpc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Шли годы. Бурь порыв мятежный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Рассеял прежние мечты,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я забыл твой голос нежный,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Aft>
                <a:spcPts val="0"/>
              </a:spcAft>
            </a:pP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Твои небесные черты.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глуши, во мраке заточенья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Тянулись тихо дни мои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Без божества, без вдохновенья,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Без слез, без жизни, без любви.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40"/>
              </a:lnSpc>
              <a:spcBef>
                <a:spcPts val="430"/>
              </a:spcBef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Душе настало пробужденье: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вот опять явилась ты,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мимолетное виденье,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430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гений чистой красоты.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65"/>
              </a:lnSpc>
              <a:spcBef>
                <a:spcPts val="410"/>
              </a:spcBef>
              <a:spcAft>
                <a:spcPts val="0"/>
              </a:spcAft>
              <a:tabLst>
                <a:tab pos="3745865" algn="l"/>
              </a:tabLs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сердце бьется в упоенье,</a:t>
            </a:r>
            <a:b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для него воскресли вновь</a:t>
            </a:r>
            <a:b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божество, и вдохновенье,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65"/>
              </a:lnSpc>
              <a:spcBef>
                <a:spcPts val="410"/>
              </a:spcBef>
              <a:spcAft>
                <a:spcPts val="0"/>
              </a:spcAft>
              <a:tabLst>
                <a:tab pos="3745865" algn="l"/>
              </a:tabLs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жизнь, и слезы, и любовь.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45"/>
              </a:spcBef>
              <a:spcAft>
                <a:spcPts val="0"/>
              </a:spcAft>
            </a:pPr>
            <a:r>
              <a:rPr lang="ru-RU" sz="1600" i="1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1825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4458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04664"/>
            <a:ext cx="8712968" cy="583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1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z="1600" spc="1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Анна Петровна уехала. Вернее сказать, ее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постаралась поскорее увезти П. А. Осипова. Пушкин писал ей из </a:t>
            </a: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Михайловского. В письмах этих он выражал «и жизнь, и слезы,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любовь».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890" algn="just">
              <a:lnSpc>
                <a:spcPts val="1440"/>
              </a:lnSpc>
              <a:spcBef>
                <a:spcPts val="120"/>
              </a:spcBef>
              <a:spcAft>
                <a:spcPts val="1000"/>
              </a:spcAft>
            </a:pP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Из них видно, как точно он понимал характер Анны Керн.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Она была дитя своего века. Единственной «свободой», единст­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венным выходом, скрашивающим жизнь с нелюбимым и старым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мужем, было чувственное увлечение. Пушкин это хорошо по­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нимал и дал Керн характеристику в письме к П. А. Осиповой: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5240" algn="just">
              <a:lnSpc>
                <a:spcPts val="1440"/>
              </a:lnSpc>
              <a:spcBef>
                <a:spcPts val="25"/>
              </a:spcBef>
              <a:spcAft>
                <a:spcPts val="1000"/>
              </a:spcAft>
            </a:pP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«Хотите ли вы знать, что за женщина госпожа Керн? У нее гибкий ум, она понимает все; огорчается легко и так же легко 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утешается, робка в приемах обращения и смела - в поступках;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она чрезвычайно привлекательна». Зная, что это письмо уви­дит и Анна Петровна, Пушкин писал: «Простите, божественная.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бешусь, и я у ваших ног».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1590" algn="just">
              <a:lnSpc>
                <a:spcPts val="1440"/>
              </a:lnSpc>
              <a:spcAft>
                <a:spcPts val="1000"/>
              </a:spcAft>
            </a:pPr>
            <a:r>
              <a:rPr lang="ru-RU" sz="1600" spc="1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Он приглашает ее срочно бросить мужа и </a:t>
            </a: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приехать в </a:t>
            </a:r>
            <a:r>
              <a:rPr lang="ru-RU" sz="1600" spc="-1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Михаиловское</a:t>
            </a: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чтобы увидеть всю родню. «А глав­ное, дайте мне надежду вновь увидеть вас. Иначе я, право, по­</a:t>
            </a:r>
            <a:r>
              <a:rPr lang="ru-RU" sz="1600" spc="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стараюсь влюбиться в кого-нибудь другого. Но право, если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приедете, обещаю вам, что буду необыкновенно любезен: я буду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весел в понедельник, восторжен во вторник, нежен в среду, на­</a:t>
            </a:r>
            <a:r>
              <a:rPr lang="ru-RU" sz="16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ходчив в четверг, пятницу, субботу и воскресенье, буду всем, 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чем вам угодно, и всю неделю - у ваших ног</a:t>
            </a:r>
            <a:r>
              <a:rPr lang="ru-RU" sz="1600" spc="-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».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endParaRPr lang="en-US" sz="1600" spc="-2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marR="21590" algn="just">
              <a:lnSpc>
                <a:spcPts val="1440"/>
              </a:lnSpc>
              <a:spcAft>
                <a:spcPts val="1000"/>
              </a:spcAft>
            </a:pPr>
            <a:r>
              <a:rPr lang="ru-RU" sz="1600" spc="-2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позже, вернувшись в Петербург и увидев вновь Анну </a:t>
            </a:r>
            <a:r>
              <a:rPr lang="ru-RU" sz="1600" spc="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Петровну, Пушкин не нашел в своей душе былого чувства.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ей хотелось быть к нему поближе, чаще видеть, разговари­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вать, она еще мечтала, что вернется былая страсть и новое вдох­новение подарит ей новые стихи. Но ни стихов, ни писем уже не </a:t>
            </a:r>
            <a:r>
              <a:rPr lang="ru-RU" sz="1600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было.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8415" algn="just">
              <a:lnSpc>
                <a:spcPts val="1415"/>
              </a:lnSpc>
              <a:spcAft>
                <a:spcPts val="100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Скорее всего, для того, чтобы Пушкина чаще видеть, Керн переезжает в один дом с </a:t>
            </a:r>
            <a:r>
              <a:rPr lang="ru-RU" sz="16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Дельвигами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к которым поэт наведы­вался часто. «Однажды, - описывает Керн, - Пушкин зашел... и,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усевшись на маленькой скамеечке (которая хранится у меня как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святыня), написал на какой-то записке...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310"/>
              </a:spcBef>
              <a:spcAft>
                <a:spcPts val="1000"/>
              </a:spcAft>
            </a:pPr>
            <a:r>
              <a:rPr lang="ru-RU" sz="1600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произведение Ф. Гойя «Если бы у меня было время».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7305" algn="just">
              <a:lnSpc>
                <a:spcPts val="1440"/>
              </a:lnSpc>
              <a:spcBef>
                <a:spcPts val="240"/>
              </a:spcBef>
              <a:spcAft>
                <a:spcPts val="100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0899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085184"/>
            <a:ext cx="8229600" cy="12192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385"/>
              </a:spcBef>
              <a:spcAft>
                <a:spcPts val="1000"/>
              </a:spcAft>
            </a:pPr>
            <a:r>
              <a:rPr lang="ru-RU" sz="1600" i="1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Звучит «Вальс» Свиридов (из кинофильма «Метель»).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Чтец.      На холмах Грузии лежит ночная мгла;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Шумит </a:t>
            </a:r>
            <a:r>
              <a:rPr lang="ru-RU" sz="1600" spc="-5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Арагва</a:t>
            </a:r>
            <a:r>
              <a:rPr lang="ru-RU" sz="16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предо мною. </a:t>
            </a:r>
            <a:r>
              <a:rPr lang="ru-RU" sz="1600" spc="-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Мне грустно и легко; печаль моя светла;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Печаль моя полна тобою, Тобой, одной тобой... Унынья моего Ничто не мучит, не тревожит, </a:t>
            </a:r>
            <a:r>
              <a:rPr lang="ru-RU" sz="16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сердце вновь </a:t>
            </a:r>
            <a:r>
              <a:rPr lang="ru-RU" sz="1600" spc="-5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гррит</a:t>
            </a:r>
            <a:r>
              <a:rPr lang="ru-RU" sz="16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и любит - оттого, 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Что не любить оно не может.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i="1" spc="-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1829 г.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1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1-й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ведущий. 27 ноября 1815 г. Пушкин записал в своем </a:t>
            </a:r>
            <a:r>
              <a:rPr lang="ru-RU" sz="16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дневнике: «Жуковский дарит мне свои стихотворения». Один из первых экземпляров только что вышедшего собрания своих сти­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хотворений Жуковский подарил Пушкину.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Пушкин не расставался с подаренным томиком. Не только потому, что высоко ценил поэзию Жуковского. Он упивался </a:t>
            </a:r>
            <a:r>
              <a:rPr lang="ru-RU" sz="1600" spc="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унылыми жалобами влюбленных, поэтическими повествова­</a:t>
            </a:r>
            <a:r>
              <a:rPr lang="ru-RU" sz="1600" spc="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ниями о несчастной любви. Он сам был влюблен. Влюблен 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впервые, наивно и пылко. Он стал задумчив, рассеян. В классах </a:t>
            </a:r>
            <a:r>
              <a:rPr lang="ru-RU" sz="16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отвечал невпопад. Раньше он смеялся над лицейскими «</a:t>
            </a:r>
            <a:r>
              <a:rPr lang="ru-RU" sz="1600" spc="-5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Сердеч­</a:t>
            </a:r>
            <a:r>
              <a:rPr lang="ru-RU" sz="1600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киными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», теперь товарищи посмеивались над ним.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i="1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Звучит «Романс» Свиридова (из кинофильма «Метель»). </a:t>
            </a:r>
            <a:r>
              <a:rPr lang="ru-RU" sz="1600" spc="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Чтец </a:t>
            </a:r>
            <a:r>
              <a:rPr lang="ru-RU" sz="1600" i="1" spc="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(читает стихотворение на фоне музыки).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2255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88640"/>
            <a:ext cx="8208912" cy="4790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815"/>
              </a:spcBef>
              <a:spcAft>
                <a:spcPts val="0"/>
              </a:spcAft>
              <a:tabLst>
                <a:tab pos="1353185" algn="l"/>
              </a:tabLst>
            </a:pPr>
            <a:r>
              <a:rPr lang="ru-RU" spc="1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	</a:t>
            </a:r>
            <a:endParaRPr lang="en-US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815"/>
              </a:spcBef>
              <a:spcAft>
                <a:spcPts val="0"/>
              </a:spcAft>
              <a:tabLst>
                <a:tab pos="1353185" algn="l"/>
              </a:tabLst>
            </a:pPr>
            <a:r>
              <a:rPr lang="ru-RU" spc="-7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ПРИМЕТЫ</a:t>
            </a:r>
            <a:r>
              <a:rPr lang="ru-RU" spc="-7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*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265"/>
              </a:spcBef>
              <a:spcAft>
                <a:spcPts val="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ехал к вам: живые сны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26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За мной вились толпой игривой,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26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месяц с правой стороны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265"/>
              </a:spcBef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Сопровождал мой бег ретивый.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8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ехал прочь: иные сны...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8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Душе влюбленной грустно было,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8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месяц с левой стороны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85"/>
              </a:spcBef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Сопровождал меня уныло.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6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Мечтанью вечному в тиши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6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Так предаемся мы, поэты;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6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Так суеверные приметы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15"/>
              </a:lnSpc>
              <a:spcBef>
                <a:spcPts val="360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Согласны с чувствами души.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1828 г.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4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1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Это были последние стихи, написанные в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альбом Анне Петровне. Но они уже были не о ней, а об обману­тых надеждах, о поверженных идеалах, отчего и «душе влюб­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ленной грустно было».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Продолжает звучать музыка.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32656"/>
            <a:ext cx="3452986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82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712968" cy="507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15"/>
              </a:lnSpc>
              <a:spcAft>
                <a:spcPts val="0"/>
              </a:spcAft>
            </a:pPr>
            <a:r>
              <a:rPr lang="ru-RU" spc="2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В январе 1834 года Пушкин получил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письмо. В таких конвертах поэт получал десять лет назад, осе­нью 1824 года, письма из Одессы. Они всегда волновали его...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посмотрел на подпись. Она была неразборчива. Но по </a:t>
            </a:r>
            <a:r>
              <a:rPr lang="ru-RU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почерку узнал, от кого эти строки. Когда после высылки из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Одессы оказался в Михайловском, с каким нетерпением он, бы­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вало, ожидал ее писем. Судорожно сжимая их в руках, он ухо­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дил в свою комнату и запирался, чтоб никто не мешал ему бесе­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довать с той, которая оставила большой и глубокий след в его </a:t>
            </a: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сердце.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Потом одно за другим сжигал их.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890" algn="just">
              <a:lnSpc>
                <a:spcPts val="1440"/>
              </a:lnSpc>
              <a:spcAft>
                <a:spcPts val="0"/>
              </a:spcAft>
            </a:pPr>
            <a:r>
              <a:rPr lang="ru-RU" i="1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«Романс» Свиридова. Музыка звучит до слов «11 янва­</a:t>
            </a:r>
            <a:r>
              <a:rPr lang="ru-RU" i="1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ря 1825 года Пушкина навестил </a:t>
            </a:r>
            <a:r>
              <a:rPr lang="ru-RU" i="1" spc="-3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Пущин</a:t>
            </a:r>
            <a:r>
              <a:rPr lang="ru-RU" i="1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161415" algn="l"/>
              </a:tabLst>
            </a:pPr>
            <a:r>
              <a:rPr lang="ru-RU" spc="1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	</a:t>
            </a:r>
            <a:r>
              <a:rPr lang="ru-RU" spc="-7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СОЖЖЕННОЕ ПИСЬМО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Прощай, письмо любви, прощай! Она велела...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долго медлил я, как </a:t>
            </a:r>
            <a:r>
              <a:rPr lang="ru-RU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дблго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не хотела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Рука предать огню все радости мои!..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полно, час настал: гори, письмо любви.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Готов я; ничему душа моя не внемлет.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Уж пламя жадное листы твои приемлет...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Минуту!., вспыхнули... пылают... легкий дым,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Виясь, теряется с молением моим.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Уж перстня верного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утратя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впечатленье,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Растопленный сургуч кипит... О провиденье!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Свершилось! Темные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свернулися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листы;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 легком пепле их заветные черты </a:t>
            </a: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Белеют...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Грудь моя стеснилась. Пепел милый,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Отрада бедная в судьбе моей унылой,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1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Останься век со мной на горестной груди...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15"/>
              </a:lnSpc>
              <a:spcAft>
                <a:spcPts val="0"/>
              </a:spcAft>
            </a:pPr>
            <a:r>
              <a:rPr lang="ru-RU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1825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229200"/>
            <a:ext cx="8712968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5240" algn="just">
              <a:lnSpc>
                <a:spcPts val="141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1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И вот письмо от нее. От «Дальней подру­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ги». Через десять лет после волнующих, страстных и сладост­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ных одесских переживаний и Михайловских писем...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650" y="5646968"/>
            <a:ext cx="848381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40"/>
              </a:lnSpc>
              <a:spcBef>
                <a:spcPts val="95"/>
              </a:spcBef>
              <a:spcAft>
                <a:spcPts val="100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читает написанные знакомой рукой строки, и перед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ним встает ее образ. Образ обаятельной «принцессы </a:t>
            </a:r>
            <a:r>
              <a:rPr lang="ru-RU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Бельвет-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риль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 - так поэт любил называть ее, когда, глядя на море, она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повторяла вслед за ним строки из баллады Жуковского «</a:t>
            </a:r>
            <a:r>
              <a:rPr lang="ru-RU" spc="-3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Ахиль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»: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379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2"/>
            <a:ext cx="8712968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170305">
              <a:lnSpc>
                <a:spcPts val="1465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белеет ли ветрило,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70305">
              <a:lnSpc>
                <a:spcPts val="1465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плывут ли корабли?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Письмо от Елизаветы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Ксаверьевны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Воронцовой.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снова и снова перечитывает письмо. Здесь же рядом с собою он ясно ощущал присутствие Воронцовой...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«Молода она была душой, молода и наружностью, - писал о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Воронцовой приятель Пушкина Ф. </a:t>
            </a:r>
            <a:r>
              <a:rPr lang="ru-RU" spc="-3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Вигель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- В ней не было того,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что называют красотою; но быстрый, нежный взгляд ее неболь­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ших глаз пронзал насквозь; улыбка ее уст, которой подобной не видел, так и призывает поцелуй».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Aft>
                <a:spcPts val="0"/>
              </a:spcAft>
            </a:pPr>
            <a:r>
              <a:rPr lang="ru-RU" spc="19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Встречаясь с Воронцовой уже в более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поздние годы, писатель В. А. Сологуб также восторженно ото­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звался о ней: «Елизавета </a:t>
            </a:r>
            <a:r>
              <a:rPr lang="ru-RU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Ксаверьевна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была одной из привлека­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тельнейших женщин своего времени. Все ее существо было проникнуто тою мягкою, очаровательною, женственною граци­ей, такою привлекательностью, таким неукоснительным ще­гольством, что легко себе объяснить, как такие люди, как Пуш­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кин, Раевский и многие, многие другие, без памяти влюблялись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Воронцову...»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40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Пушкин, конечно, ничто не забыл... «Осмелюсь ли, графиня, -</a:t>
            </a:r>
            <a:r>
              <a:rPr lang="ru-RU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писал он Воронцовой в ответном письме на французском языке, -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сказать Вам о том мгновении счастья, которое я испытал, полу­чив Ваше письмо, при одной мысли, что Вы не совсем забыли самого преданного из Ваших рабов?»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40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2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7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Познакомился Пушкин с Воронцовой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6 сентября 1823 года. Он только что переехал тогда из Кишине­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ва в Одессу. В Кишиневе он начал и в Одессе заканчивал главу «Евгения Онегина». Воронцова произвела на поэта большое 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впечатление. На листах его рукописей часто появляются ее </a:t>
            </a:r>
            <a:r>
              <a:rPr lang="ru-RU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портреты.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764" y="4382451"/>
            <a:ext cx="8686708" cy="2475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15"/>
              </a:lnSpc>
              <a:spcAft>
                <a:spcPts val="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принят в доме Воронцовых, присутствует на их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больших обедах, балах и маскарадах. Но здесь он встречается с </a:t>
            </a:r>
            <a:r>
              <a:rPr lang="ru-RU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соперником. Это Александр Раевский, сын известного героя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1812 года генерала Раевского, в семье которого поэт провел сча­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стливейшие дни своей жизни во время путешествия по Крыму и 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Кавказу. Оба они оказались в то время на службе у Воронцова,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Раевский уже давно преследовал Воронцову своей страстью. Прикрывая свое собственное увлечение, Раевский искусно на-1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правлял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на Пушкина ревнивые подозрения мужа. При помощи тонко задуманной интриги он добился полного разрыва между Пушкиным и Воронцовым и высылки поэта из Одессы в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Михай-</a:t>
            </a:r>
            <a:r>
              <a:rPr lang="ru-RU" spc="-3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ловское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76200" algn="just">
              <a:lnSpc>
                <a:spcPts val="1345"/>
              </a:lnSpc>
              <a:spcBef>
                <a:spcPts val="31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охвачен ревностью. Он видит, как много внимания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Воронцова оказывает Раевскому, и пишет ей: «Все кончено: меж </a:t>
            </a: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нами связи нет...»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25"/>
              </a:spcBef>
              <a:spcAft>
                <a:spcPts val="0"/>
              </a:spcAft>
            </a:pPr>
            <a:r>
              <a:rPr lang="ru-RU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 </a:t>
            </a:r>
            <a:r>
              <a:rPr lang="ru-RU" i="1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(читает дальше).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788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940" y="0"/>
            <a:ext cx="9144000" cy="69042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Произносил я горестные песни.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Все кончено - я слышу твой ответ.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Обманывать себя не стану вновь,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Тебя тоской преследовать не буду,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4130">
              <a:lnSpc>
                <a:spcPct val="115000"/>
              </a:lnSpc>
              <a:spcAft>
                <a:spcPts val="0"/>
              </a:spcAft>
            </a:pP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Прошедшее, быть может, позабуду -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для меня сотворена любовь.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Ты молода: душа твоя прекрасна,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многими любима будешь ты.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15"/>
              </a:spcBef>
              <a:spcAft>
                <a:spcPts val="0"/>
              </a:spcAft>
            </a:pPr>
            <a:r>
              <a:rPr lang="ru-RU" sz="1400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1824 г. (Юг)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1590" algn="just"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r>
              <a:rPr lang="ru-RU" sz="1400" spc="2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Охвачен ревностью и муж Воронцовой.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 начинает добиваться удаления от него поэта, и Пушкина вы­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сылают в Михайловское. Елизавета </a:t>
            </a:r>
            <a:r>
              <a:rPr lang="ru-RU" sz="14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Ксаверьевна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дарит ему на</a:t>
            </a: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память свой портрет в золотом медальоне и кольцо-«талисман»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сердоликовым восьмиугольным камнем и надписью на древ­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нееврейском языке: «</a:t>
            </a:r>
            <a:r>
              <a:rPr lang="ru-RU" sz="14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Симха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сын почетного раба </a:t>
            </a:r>
            <a:r>
              <a:rPr lang="ru-RU" sz="1400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Ианфа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да бу­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дет благословенна его память».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48895" algn="just">
              <a:lnSpc>
                <a:spcPct val="115000"/>
              </a:lnSpc>
              <a:spcBef>
                <a:spcPts val="69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9 августа Пушкин приехал в Михайловское. Время от време­</a:t>
            </a: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 он получает от Воронцовой письма. Он сразу узнает их: они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такой же печатью, как и на подаренном ему кольце.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45720" algn="just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работает над третьей главой романа в стихах и про­должает после письма Татьяны к Онегину: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Татьяна то вздохнет, то охнет;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Письмо дрожит в ее руке...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39370" algn="just">
              <a:lnSpc>
                <a:spcPct val="115000"/>
              </a:lnSpc>
              <a:spcBef>
                <a:spcPts val="335"/>
              </a:spcBef>
              <a:spcAft>
                <a:spcPts val="0"/>
              </a:spcAft>
            </a:pP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внизу на рукописи помечает, что в тот день, 5 сентября, 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получил письмо от Воронцовой...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Поэт не перестает думать о ней и пишет: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Там под заветными скалами,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Теперь она сидит, печальна и одна...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Одна... никто пред ней не плачет, не тоскует;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Никто ее колен в </a:t>
            </a:r>
            <a:r>
              <a:rPr lang="ru-RU" sz="14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забвеньи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не целует;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Одна, ничьим устам она не предает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 </a:t>
            </a:r>
            <a:r>
              <a:rPr lang="ru-RU" sz="1400" spc="-4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плечь</a:t>
            </a:r>
            <a:r>
              <a:rPr lang="ru-RU" sz="1400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ни влажных уст, ни персей белоснежных.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400" spc="1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sz="1400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  ведущий. Пушкин часто берет подаренный ему зо­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лотой медальон, вглядывается в любимые черты: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247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66086"/>
            <a:ext cx="4248472" cy="360414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6632"/>
            <a:ext cx="8496944" cy="26699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Пускай увенчанный любовью красоты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заветном золоте хранит ее черты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письма тайные, награда долгой муки;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в тихие часы томительной разлуки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Ничто, ничто моих не радует очей,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не единый дар возлюбленной моей,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Святой залог любви, утеха грусти нежной.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лечит ран любви безумной, безнадежной.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560"/>
              </a:lnSpc>
              <a:spcBef>
                <a:spcPts val="410"/>
              </a:spcBef>
              <a:spcAft>
                <a:spcPts val="0"/>
              </a:spcAft>
            </a:pP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 на руке - подаренное Воронцовой кольцо, к которому об­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ращены следующие строки: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4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Храни меня, мой талисман, 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4170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8712968" cy="5765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Храни меня во дни гоненья,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 дни раскаянья, волненья: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Ты в день печали был мне дан.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 подымет океан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Вокруг меня валы ревучи,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 грозою грянут тучи –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Храни меня, мой талисман.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</a:t>
            </a:r>
            <a:r>
              <a:rPr lang="ru-RU" sz="1400" spc="-3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уединеньи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чуждых стран,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 лоне скучного покоя,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тревоге пламенного боя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Храни меня, мой талисман.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Священный сладостный обман,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Души волшебное светило...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Оно сокрылось, изменило...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Храни меня, мой талисман.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Пускай же ввек сердечных ран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растравит воспоминанье.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Прощай, надежда; спи, желанье;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Храни меня, мой талисман.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1825 г.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739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913" y="332656"/>
            <a:ext cx="8640960" cy="5397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pc="17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Пушкин много работает... Одна за другой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ложатся на бумагу строфы третьей и четвертой глав «Евгения 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Онегина». Грустно проходит день 19 октября, седьмой лицей­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ской годовщины. Друзья пируют в этот день без него. В тот мо­мент мог бы все отдать Пушкин, только бы вырваться из своего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Михайловского заточения и вместо крепости и Соловецкого мо­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настыря оказаться в Петербурге!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Мысли о Воронцовой по-прежнему его не покидают. Он </a:t>
            </a: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пишет ей: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pc="-7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ЖЕЛАНИЕ СЛАВЫ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46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Желаю славы я, чтоб именем моим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Твой слух был поражен всечасно, чтоб ты мною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Окружена была, чтоб громкою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молвою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Всё, всё вокруг тебя звучало обо мне,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Чтоб, гласу верному внимая в тишине,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latin typeface="Calibri"/>
                <a:ea typeface="Calibri"/>
                <a:cs typeface="Times New Roman"/>
              </a:rPr>
              <a:t> </a:t>
            </a:r>
          </a:p>
          <a:p>
            <a:pPr marR="280670">
              <a:lnSpc>
                <a:spcPct val="115000"/>
              </a:lnSpc>
              <a:spcBef>
                <a:spcPts val="19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Ты помнила мои последние моленья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ct val="115000"/>
              </a:lnSpc>
              <a:spcBef>
                <a:spcPts val="190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саду, во тьме ночной, в минуту разлученья.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25"/>
              </a:spcBef>
              <a:spcAft>
                <a:spcPts val="0"/>
              </a:spcAft>
            </a:pPr>
            <a:r>
              <a:rPr lang="ru-RU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1825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497502"/>
            <a:ext cx="23812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84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8352928" cy="551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370"/>
              </a:lnSpc>
              <a:spcBef>
                <a:spcPts val="430"/>
              </a:spcBef>
              <a:spcAft>
                <a:spcPts val="0"/>
              </a:spcAft>
            </a:pPr>
            <a:r>
              <a:rPr lang="ru-RU" spc="2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11 января 1825 года Пушкина навестил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И. И. </a:t>
            </a:r>
            <a:r>
              <a:rPr lang="ru-RU" spc="-2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Пущин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Это была радостная улыбка жизни в его михай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ловской неволе. Друзья ночью беседовали. А наутро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Пущин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уе­хал. И снова Пушкин остался один... И снова в мыслях Ворон­</a:t>
            </a: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цова... В предельно кратком, потрясающем по силе послании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поэт обращается к ней: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Все в жертву памяти твоей: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голос лиры вдохновенной,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слезы девы воспаленной,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трепет ревности моей,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славы блеск, и мрак изгнанья,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светлых мыслей красота,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мщенье, бурная мечта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Ожесточенного страданья.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r>
              <a:rPr lang="ru-RU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1825 г</a:t>
            </a:r>
            <a:r>
              <a:rPr lang="ru-RU" i="1" spc="-5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</a:t>
            </a: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 smtClean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i="1" spc="-50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Bef>
                <a:spcPts val="25"/>
              </a:spcBef>
              <a:spcAft>
                <a:spcPts val="0"/>
              </a:spcAft>
            </a:pP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37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Снова осень, потом зима. Пушкин тягостно одинок. Самое близкое существо в Михайловском - старая няня. Так проходит </a:t>
            </a: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два года.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6350" algn="just">
              <a:lnSpc>
                <a:spcPts val="137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Образ Елизаветы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Ксаверьевны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Воронцовой не перестает волновать воображение поэта, и, глядя на кольцо-«талисман»,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вспоминает...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262" y="1124744"/>
            <a:ext cx="3289548" cy="36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10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8640"/>
            <a:ext cx="8568952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682750">
              <a:lnSpc>
                <a:spcPts val="1870"/>
              </a:lnSpc>
              <a:spcAft>
                <a:spcPts val="1000"/>
              </a:spcAft>
              <a:tabLst>
                <a:tab pos="1286510" algn="l"/>
              </a:tabLst>
            </a:pPr>
            <a:r>
              <a:rPr lang="ru-RU" i="1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Группа </a:t>
            </a:r>
            <a:r>
              <a:rPr lang="ru-RU" i="1" spc="-4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Бадъярова</a:t>
            </a:r>
            <a:r>
              <a:rPr lang="ru-RU" i="1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«Раздумья</a:t>
            </a:r>
            <a:r>
              <a:rPr lang="ru-RU" i="1" spc="-4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».</a:t>
            </a:r>
          </a:p>
          <a:p>
            <a:pPr marR="1682750">
              <a:lnSpc>
                <a:spcPts val="1870"/>
              </a:lnSpc>
              <a:spcAft>
                <a:spcPts val="1000"/>
              </a:spcAft>
              <a:tabLst>
                <a:tab pos="1286510" algn="l"/>
              </a:tabLst>
            </a:pPr>
            <a:r>
              <a:rPr lang="ru-RU" i="1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/>
            </a:r>
            <a:br>
              <a:rPr lang="ru-RU" i="1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</a:br>
            <a:r>
              <a:rPr lang="ru-RU" spc="1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	</a:t>
            </a:r>
            <a:endParaRPr lang="ru-RU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marR="1682750">
              <a:lnSpc>
                <a:spcPts val="1870"/>
              </a:lnSpc>
              <a:spcAft>
                <a:spcPts val="1000"/>
              </a:spcAft>
              <a:tabLst>
                <a:tab pos="1286510" algn="l"/>
              </a:tabLst>
            </a:pPr>
            <a:r>
              <a:rPr lang="ru-RU" spc="-8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ТАЛИСМАН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Там, где море вечно плещет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 пустынные скалы,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Где луна теплее блещет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сладкий час вечерней мглы,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Где, в гаремах наслаждаясь,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Дни проводит мусульман,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Там волшебница, ласкаясь,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370"/>
              </a:lnSpc>
              <a:spcBef>
                <a:spcPts val="190"/>
              </a:spcBef>
              <a:spcAft>
                <a:spcPts val="1000"/>
              </a:spcAft>
            </a:pP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Мне вручила талисман...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370"/>
              </a:lnSpc>
              <a:spcAft>
                <a:spcPts val="1000"/>
              </a:spcAft>
            </a:pPr>
            <a:r>
              <a:rPr lang="ru-RU" i="1" spc="-5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1827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850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731" y="188640"/>
            <a:ext cx="8784976" cy="5001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40"/>
              </a:lnSpc>
              <a:spcBef>
                <a:spcPts val="1055"/>
              </a:spcBef>
              <a:spcAft>
                <a:spcPts val="0"/>
              </a:spcAft>
            </a:pPr>
            <a:r>
              <a:rPr lang="ru-RU" spc="15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Наконец, в 1830 году, накануне женитьбы,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уже навсегда прощается с Воронцовой.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960"/>
              </a:spcBef>
              <a:spcAft>
                <a:spcPts val="0"/>
              </a:spcAft>
            </a:pPr>
            <a:r>
              <a:rPr lang="ru-RU" spc="-8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ПРОЩАНЬЕ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310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последний раз твой образ милый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31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Дерзаю мысленно ласкать,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31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Будить мечту сердечной силой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31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 негой робкой и унылой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310"/>
              </a:spcBef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Твою любовь воспоминать.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65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Бегут меняясь наши лета,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65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Меняя все, меняя нас,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65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Уж ты для своего поэта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65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Могильным сумраком одета,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121410">
              <a:lnSpc>
                <a:spcPts val="1465"/>
              </a:lnSpc>
              <a:spcBef>
                <a:spcPts val="50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для тебя твой друг угас.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Прими же, дальняя подруга,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Прощанье сердца моего,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овдовевшая супруга,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Как друг, обнявший молча друга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9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Пред заточением его.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90"/>
              </a:lnSpc>
              <a:spcBef>
                <a:spcPts val="70"/>
              </a:spcBef>
              <a:spcAft>
                <a:spcPts val="0"/>
              </a:spcAft>
            </a:pPr>
            <a:r>
              <a:rPr lang="ru-RU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1830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607668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1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229600" cy="1219200"/>
          </a:xfrm>
        </p:spPr>
        <p:txBody>
          <a:bodyPr>
            <a:normAutofit fontScale="90000"/>
          </a:bodyPr>
          <a:lstStyle/>
          <a:p>
            <a:pPr>
              <a:lnSpc>
                <a:spcPts val="1345"/>
              </a:lnSpc>
              <a:spcBef>
                <a:spcPts val="575"/>
              </a:spcBef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Когда в </a:t>
            </a:r>
            <a:r>
              <a:rPr lang="ru-RU" sz="1800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забвеньи</a:t>
            </a: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перед классом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Порой терял я дар и слух,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Calibri"/>
              </a:rPr>
              <a:t>И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Calibri"/>
              </a:rPr>
              <a:t>говорить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Calibri"/>
              </a:rPr>
              <a:t>старался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Calibri"/>
              </a:rPr>
              <a:t>басом</a:t>
            </a:r>
            <a:r>
              <a:rPr lang="ru-RU" sz="1800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,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стриг над губой первый пух,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 те дни... в те дни, когда впервые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Заметил я черты живые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Прелестной девы, и любовь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Младую взволновала кровь,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я, тоскуя безнадежно,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Томясь обманом пылких снов,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Везде искал ее следов,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Об ней задумывался нежно,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Весь день минутной встречи ждал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счастье тайных мук узнал...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18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2-й</a:t>
            </a: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ведущий. Ее звали Екатерина Павловна Бакунина.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Она была сестрой одного из лицеистов. Молоденькая, приветли­</a:t>
            </a:r>
            <a:r>
              <a:rPr lang="ru-RU" sz="1800" spc="-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вая, очаровательная Катенька Бакунина появилась в Царском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Селе в 1815 году. Она приезжала в лицей вместе с матерью, бы­вала на лицейских балах.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«Прелестное лицо ее, дивный стан и очаровательное обра­щение произвели всеобщий восторг во всей лицейской молоде­жи», - вспоминал </a:t>
            </a:r>
            <a:r>
              <a:rPr lang="ru-RU" sz="1800" spc="-20" dirty="0" err="1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Комовский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. Многие ждали ее прихода, но не­терпеливее всех был Пушкин. Он был покорен. Теперь каждую </a:t>
            </a:r>
            <a:r>
              <a:rPr lang="ru-RU" sz="1800" spc="-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свободную минуту проводил он у окна в томительном ожида­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нии, завидев наконец вдалеке знакомую девичью фигурку, оп</a:t>
            </a:r>
            <a:r>
              <a:rPr lang="ru-RU" sz="1800" spc="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рометью бежал на лестницу.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Там делал вид, будто вышел невзначай. Мимолетная встре­</a:t>
            </a:r>
            <a:r>
              <a:rPr lang="ru-RU" sz="1800" spc="-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ча, несколько ничего не значащих слов, улыбка... Но как это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много для влюбленного! В его дневнике 29 ноября 1815 г. запи­саны взволнованные строчки: «Я счастлив был!.. Нет, я вчера не был счастлив; поутру я мучился ожиданьем, с не описанным </a:t>
            </a:r>
            <a:r>
              <a:rPr lang="ru-RU" sz="1800" spc="-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волненьем, стоя под окошком, смотрел на нежную дорогу - ее 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не видно было! Наконец я потерял надежду, вдруг нечаянно встречаюсь с нею на лестнице - сладкая минута!.. Как она мила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была! Как черное платье пристало к милой Бакуниной! Но я не 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видел ее 18 часов - ах! какое положенье, какая мука... Но я был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счастлив 5 минут!..»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0"/>
            <a:ext cx="8712968" cy="4668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1590" algn="just">
              <a:lnSpc>
                <a:spcPts val="144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Полученное Пушкиным в 1834 году письмо Воронцовой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всколыхнуло в душе поэта далекие воспоминания о пережитом в годы южной ссылки.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0480" algn="just">
              <a:lnSpc>
                <a:spcPts val="1440"/>
              </a:lnSpc>
              <a:spcBef>
                <a:spcPts val="120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Через 3 года Пушкина не стало. Настоящая старость Ворон­цовой наступила много позже: она умерла в 1880 году, пережив на сорок три года своего поэта...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455"/>
              </a:spcBef>
              <a:spcAft>
                <a:spcPts val="0"/>
              </a:spcAft>
            </a:pPr>
            <a:r>
              <a:rPr lang="ru-RU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«Романс» Свиридова из кинофильма «Метель».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6350" algn="just">
              <a:lnSpc>
                <a:spcPts val="1465"/>
              </a:lnSpc>
              <a:spcAft>
                <a:spcPts val="0"/>
              </a:spcAft>
            </a:pPr>
            <a:r>
              <a:rPr lang="ru-RU" spc="1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ведущий. После ссылки в 1826 году в Москве Пуш­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кина ждало возобновление старых знакомств, были и новые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встречи и впечатления, много вечеров и визитов - и все это впо­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следствии отозвалось в творчестве поэта. Однако если говорить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 глубоких дружеских привязанностях, то к московским друзьям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следует добавить имя Екатерины Николаевны Ушаковой. Имен</a:t>
            </a:r>
            <a:r>
              <a:rPr lang="ru-RU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Екатерина, а также и ее сестра Елизавета, и Ушаковы-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старшие были хорошо знакомы поэту и пользовались его друже­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ским расположением. Но со старшей сестрой отношения были особыми, и их никак нельзя обойти. По словам П. И. Бартенева,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Пушкин, увидев Ушакову на одном из балов, «сильно увлекся ею». На балах, на гуляньях, он говорил только с нею, а в отсут­ствие Ушаковой ходил задумчивый целый вечер, и ничто не в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силах было развлечь его.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6350" algn="just">
              <a:lnSpc>
                <a:spcPts val="1465"/>
              </a:lnSpc>
              <a:spcAft>
                <a:spcPts val="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Екатерина Николаевна была очаровательна: умный взгляд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громадных глаз, длинные косы пепельно-золотого цвета, вели­колепное чувство юмора, доброта и мягкий характер. Семья Ушаковых стала для Пушкина до самой его помолвки одной из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самых близких в Москве.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465"/>
              </a:lnSpc>
              <a:spcAft>
                <a:spcPts val="0"/>
              </a:spcAft>
            </a:pPr>
            <a:r>
              <a:rPr lang="ru-RU" spc="1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Зима 1826-1827 годов была, может быть,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самой счастливой в жизни Екатерины Ушаковой. Пушкин при­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езжал чуть ли не каждый день, они читали стихи, слушали му­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зыку, дурачились и заполняли бесконечными карикатурами и стихотворными подписями альбомы Екатерины и Елизаветы.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941168"/>
            <a:ext cx="856895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465"/>
              </a:lnSpc>
              <a:spcAft>
                <a:spcPts val="100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 счастью, Елизавета Николаевна была влюблена не в Пуш­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кина, а в его доброго знакомого Сергея Дмитриевича Киселева,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к Пушкину ее никто не ревновал. Поэтому альбом ее сохра­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нился, донеся до нас около ста листов, буквально испещренных </a:t>
            </a:r>
            <a:r>
              <a:rPr lang="ru-RU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рукою Пушкина.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282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561" y="260648"/>
            <a:ext cx="8496944" cy="4050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360"/>
              </a:spcBef>
              <a:spcAft>
                <a:spcPts val="0"/>
              </a:spcAft>
            </a:pPr>
            <a:r>
              <a:rPr lang="ru-RU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«Тройка» Свиридова (из кинофильма «Метель»).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45"/>
              </a:spcBef>
              <a:spcAft>
                <a:spcPts val="0"/>
              </a:spcAft>
            </a:pPr>
            <a:r>
              <a:rPr lang="ru-RU" spc="-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-6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Ек</a:t>
            </a:r>
            <a:r>
              <a:rPr lang="ru-RU" spc="-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Н. УШАКОВОЙ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Bef>
                <a:spcPts val="33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Когда, бывало в старину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Являлся дух77 иль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привиденье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 прогоняло сатану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Простое это изреченье: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«Аминь, аминь, рассыпься! В наши дни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Гораздо менее бесов и привидений;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(Бог ведает, куда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девалися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они!)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ты, мой злой иль добрый гений,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 я вижу пред собой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465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Твой профиль и глаза, и кудри золотые,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 я слышу голос твой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речи резвые, живые,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очарован, я горю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содрогаюсь пред тобою,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сердца пылкого мечтою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«Аминь, аминь, рассыпься», - говорю.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i="1" spc="-4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1827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4766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7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136904" cy="5405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865"/>
              </a:spcBef>
              <a:spcAft>
                <a:spcPts val="0"/>
              </a:spcAft>
            </a:pPr>
            <a:r>
              <a:rPr lang="ru-RU" sz="1600" spc="20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5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Екатерина Ушакова любила Пушкина,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было время, когда он ей отвечал взаимностью, подумывая о женитьбе. В доме Ушаковых все «дышало Пушкиным»: здесь были все издания его сочинений, ноты романсов на его слова, альбомы, которые можно было перелистывать сколько душе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угодно. Екатерина Ушакова не мыслила себе жизни без Пушки­на. Это неопровержимо следует из ее писем брату Ивану: «Он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уехал в Петербург; но нет, нет, будем лелеять надежду, он вер­</a:t>
            </a:r>
            <a:r>
              <a:rPr lang="ru-RU" sz="1600" spc="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нется, он вернется безусловно!» Перед отъездом из Москвы 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16 мая 1827 года Пушкин записал в ее альбом стихотворение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«В отдалении от Вас», в котором не было и тени неискренности, -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 и сам думал, что возвратится тот же</a:t>
            </a:r>
            <a:r>
              <a:rPr lang="ru-RU" sz="16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</a:t>
            </a:r>
            <a:r>
              <a:rPr lang="ru-RU" sz="1600" spc="-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-6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Ек</a:t>
            </a:r>
            <a:r>
              <a:rPr lang="ru-RU" sz="1600" spc="-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Н. УШАКОВОЙ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отдалении от вас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95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вами буду неразлучен,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73150">
              <a:lnSpc>
                <a:spcPts val="1440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Тайных уст и томных глаз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73150">
              <a:lnSpc>
                <a:spcPts val="1440"/>
              </a:lnSpc>
              <a:spcAft>
                <a:spcPts val="0"/>
              </a:spcAft>
            </a:pP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Буду памятью размучен;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73150">
              <a:lnSpc>
                <a:spcPts val="1440"/>
              </a:lnSpc>
              <a:spcAft>
                <a:spcPts val="0"/>
              </a:spcAft>
            </a:pP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Изнывая в тишине,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73150">
              <a:lnSpc>
                <a:spcPts val="1440"/>
              </a:lnSpc>
              <a:spcAft>
                <a:spcPts val="0"/>
              </a:spcAft>
            </a:pP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хочу я быть утешен, -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73150">
              <a:lnSpc>
                <a:spcPts val="1440"/>
              </a:lnSpc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ж вздохнете ль обо мне,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73150">
              <a:lnSpc>
                <a:spcPts val="1440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Если буду я повешен?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40"/>
              </a:lnSpc>
              <a:spcBef>
                <a:spcPts val="50"/>
              </a:spcBef>
              <a:spcAft>
                <a:spcPts val="0"/>
              </a:spcAft>
            </a:pPr>
            <a:r>
              <a:rPr lang="ru-RU" sz="1600" i="1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1827 г.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4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600" spc="16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Последняя строка стихотворения не столь­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 шутливая, сколько печальная: Пушкин понимал, какой не­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гладкой обещает быть его грядущая жизненная дорога и как не­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много у него истинных друзей.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90"/>
              </a:lnSpc>
              <a:spcBef>
                <a:spcPts val="505"/>
              </a:spcBef>
              <a:spcAft>
                <a:spcPts val="100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635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568952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algn="just">
              <a:lnSpc>
                <a:spcPts val="1440"/>
              </a:lnSpc>
              <a:spcBef>
                <a:spcPts val="50"/>
              </a:spcBef>
              <a:spcAft>
                <a:spcPts val="1000"/>
              </a:spcAft>
            </a:pP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 вернулся через полтора года, пережив в Петербурге не­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шуточное увлечение Олениной. Но встреча с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ушаковыми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была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радостной: Екатерина ждала, дождалась и теперь вновь надея­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лась. Пушкин вновь «завладел» У таковским альбомом. В аль­боме появились карикатуры на Оленину, сделанные рукой по­эта; а рядом вполне «серьезные» портреты, выполненные им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самим, стихи, посвященные Екатерине Ушаковой; ее портреты.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И, наконец, Екатерина Николаевна Ушакова дает согласие на предложение Пушкина выйти за него замуж. В это время в Мо­скве жила известная гадальщица. Поэт не раз высказывал жела­ние побывать у нее, но Екатерина Николаевна постоянно отгов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аривала его. Однажды Пушкин пришел к Ушаковым и в разго­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воре сообщил, что был у гадальщицы, которая предсказала ему,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что он «умрет от своей жены». Хотя это сказано было в шутку, как нелепое вранье гадальщицы, однако Ушакова взглянула на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это предсказание заботливо и объявила Пушкину, что так как он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послушал ее и был у гадальщицы, то она сомневается в силе его любви к ней, а с другой стороны, предвещание, хотя и не­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сбыточное, все-таки заставило ее постоянно думать и опасаться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ча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себя и за жизнь человека, которого она безгранично любит, поэтому она и решается отказать ему для него же самого. Дело </a:t>
            </a:r>
            <a:r>
              <a:rPr lang="ru-RU" spc="-5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разошлось.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197158"/>
            <a:ext cx="4262897" cy="2259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1590" algn="just">
              <a:lnSpc>
                <a:spcPts val="1440"/>
              </a:lnSpc>
              <a:spcBef>
                <a:spcPts val="50"/>
              </a:spcBef>
              <a:spcAft>
                <a:spcPts val="100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 тут как раз на одном из балов Пушкин впервые увидел На­</a:t>
            </a:r>
            <a:r>
              <a:rPr lang="ru-RU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талью Гончарову.  Она постепенно завладевает его сердцем.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67310" algn="just">
              <a:lnSpc>
                <a:spcPts val="1320"/>
              </a:lnSpc>
              <a:spcAft>
                <a:spcPts val="1000"/>
              </a:spcAft>
            </a:pPr>
            <a:r>
              <a:rPr lang="ru-RU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Многие считали, что он мечется между Старой Пресней (где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жила Ушакова) и Большой Никитской (где жила Гончарова). 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Однако он сам и Екатерина Николаевна уже понимали, что это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так. Участь поэта была решена, и он не находил себе места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лиши в ожидании окончательного ответа матери Натальи Гонча­ровой.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197158"/>
            <a:ext cx="2857500" cy="30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56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60648"/>
            <a:ext cx="8352928" cy="4766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1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январе 1830 г. в Петербурге Пушкин написал Екатерине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Николаевне стихи: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962785">
              <a:lnSpc>
                <a:spcPts val="1990"/>
              </a:lnSpc>
              <a:spcBef>
                <a:spcPts val="170"/>
              </a:spcBef>
              <a:spcAft>
                <a:spcPts val="0"/>
              </a:spcAft>
              <a:tabLst>
                <a:tab pos="1676400" algn="l"/>
              </a:tabLst>
            </a:pPr>
            <a:r>
              <a:rPr lang="ru-RU" i="1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«Тройка» Свиридова.</a:t>
            </a:r>
            <a:br>
              <a:rPr lang="ru-RU" i="1" spc="-4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</a:br>
            <a:r>
              <a:rPr lang="ru-RU" spc="1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	</a:t>
            </a:r>
            <a:endParaRPr lang="ru-RU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marR="1962785">
              <a:lnSpc>
                <a:spcPts val="1990"/>
              </a:lnSpc>
              <a:spcBef>
                <a:spcPts val="170"/>
              </a:spcBef>
              <a:spcAft>
                <a:spcPts val="0"/>
              </a:spcAft>
              <a:tabLst>
                <a:tab pos="1676400" algn="l"/>
              </a:tabLst>
            </a:pPr>
            <a:r>
              <a:rPr lang="ru-RU" spc="-7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ОТВЕТ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990"/>
              </a:lnSpc>
              <a:spcAft>
                <a:spcPts val="0"/>
              </a:spcAft>
            </a:pPr>
            <a:r>
              <a:rPr lang="ru-RU" i="1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вас узнал, о мой оракул,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 по узорной пестроте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Сих неподписанных </a:t>
            </a:r>
            <a:r>
              <a:rPr lang="ru-RU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каракул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по веселой остроте,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по приветствиям лукавым,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по насмешливости злой,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по упрекам... столь неправым,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этой прелести </a:t>
            </a:r>
            <a:r>
              <a:rPr lang="ru-RU" spc="-3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живой.</a:t>
            </a:r>
            <a:endParaRPr lang="ru-RU" sz="1600" dirty="0" smtClean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тоской невольной, с восхищеньем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51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перечитываю вас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510"/>
              </a:lnSpc>
              <a:spcBef>
                <a:spcPts val="25"/>
              </a:spcBef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восклицаю с нетерпеньем: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51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Пора! в Москву! в Москву сейчас!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9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Здесь город чопорный, унылый,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90"/>
              </a:lnSpc>
              <a:spcAft>
                <a:spcPts val="0"/>
              </a:spcAft>
            </a:pP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Здесь речи - лед, сердца - гранит;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90"/>
              </a:lnSpc>
              <a:spcAft>
                <a:spcPts val="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Здесь нет ни ветрености милой,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90"/>
              </a:lnSpc>
              <a:spcAft>
                <a:spcPts val="0"/>
              </a:spcAft>
            </a:pP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Ни муз, ни Пресни*, ни харит.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70"/>
              </a:spcBef>
              <a:spcAft>
                <a:spcPts val="0"/>
              </a:spcAft>
            </a:pPr>
            <a:r>
              <a:rPr lang="ru-RU" i="1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1830 г.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243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70277" y="332656"/>
            <a:ext cx="8280920" cy="6402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40"/>
              </a:lnSpc>
              <a:spcBef>
                <a:spcPts val="1895"/>
              </a:spcBef>
              <a:spcAft>
                <a:spcPts val="1000"/>
              </a:spcAft>
            </a:pPr>
            <a:r>
              <a:rPr lang="ru-RU" sz="1600" spc="1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Поэт и в самом деле рвался в Москву.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Однако ехал он не к Ушаковой, и она об этом знала. И все же 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Пушкину нелегко было проститься навсегда со своим «</a:t>
            </a:r>
            <a:r>
              <a:rPr lang="ru-RU" sz="160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ораку</a:t>
            </a:r>
            <a:r>
              <a:rPr lang="ru-RU" sz="1600" spc="-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лом»: на листе одной из болдинских рукописей осенью 1830 г. </a:t>
            </a:r>
            <a:r>
              <a:rPr lang="ru-RU" sz="1600" spc="-30" baseline="300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!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  появился большой, тщательно проработанный рисунок: портрет </a:t>
            </a:r>
            <a:r>
              <a:rPr lang="ru-RU" sz="1600" spc="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Екатерины Николаевны Ушаковой. Из письма ее к брату от </a:t>
            </a: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23 мая 1830 года становится еще более ясным своеобразие лич­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ности Екатерины Ушаковой: ее умение скрыть отчаяние под ву­</a:t>
            </a:r>
            <a:r>
              <a:rPr lang="ru-RU" sz="16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алью усмешки, готовность провести жизнь в одиночестве, если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уж не привелось быть с любимым человеком.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7305" algn="just">
              <a:lnSpc>
                <a:spcPts val="1370"/>
              </a:lnSpc>
              <a:spcBef>
                <a:spcPts val="170"/>
              </a:spcBef>
              <a:spcAft>
                <a:spcPts val="100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судьба распорядилась по-своему: Екатерина Николаевна вышла замуж за вдовца Дмитрия Николаевича Наумова и про­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жила долгую обыкновенную жизнь.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42545" algn="just">
              <a:lnSpc>
                <a:spcPts val="1370"/>
              </a:lnSpc>
              <a:spcBef>
                <a:spcPts val="145"/>
              </a:spcBef>
              <a:spcAft>
                <a:spcPts val="100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 она умирала, то приказала дочери подать шкатулку с письмами Пушкина и сожгла их. Несмотря на просьбы дочери,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она никак не желала оставить их, говоря: «Мы любили друг дру­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га горячо, это была наша сердечная тайна: пусть она и умрет с </a:t>
            </a:r>
            <a:r>
              <a:rPr lang="ru-RU" sz="1600" spc="-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нами».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69850" algn="just">
              <a:lnSpc>
                <a:spcPts val="139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600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«Вальс» Свиридова</a:t>
            </a:r>
            <a:r>
              <a:rPr lang="ru-RU" sz="1600" i="1" spc="-3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</a:t>
            </a:r>
            <a:r>
              <a:rPr lang="ru-RU" sz="1600" spc="19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endParaRPr lang="ru-RU" sz="1600" spc="190" dirty="0" smtClean="0">
              <a:solidFill>
                <a:srgbClr val="000000"/>
              </a:solidFill>
              <a:latin typeface="Calibri"/>
              <a:ea typeface="Times New Roman"/>
              <a:cs typeface="Times New Roman"/>
            </a:endParaRPr>
          </a:p>
          <a:p>
            <a:pPr marR="69850" algn="just">
              <a:lnSpc>
                <a:spcPts val="139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600" spc="19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sz="160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Порой полагают, что в поисках своего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идеала А. С. Пушкин пленился лишь совершенством внешнего облика Натальи Николаевны Гончаровой. Это не совсем верно. Ведь в то время и кроме нее было немало красавиц. Так, почти одновременно с ней начали «вывозить в свет» ее ровесницу Александру Васильевну </a:t>
            </a:r>
            <a:r>
              <a:rPr lang="ru-RU" sz="16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Алябьеву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И многие сравнивали ее с Гончаровой. Разницу в их внешности определил Вяземский, на­звав красоту </a:t>
            </a:r>
            <a:r>
              <a:rPr lang="ru-RU" sz="16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Алябьевой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классической, а Гончаровой - романти­</a:t>
            </a:r>
            <a:r>
              <a:rPr lang="ru-RU" sz="1600" spc="-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ческой.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00330" algn="just">
              <a:lnSpc>
                <a:spcPts val="120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стихотворении «К вельможе» 1830 г. Пушкин и сам под­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твердил это: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15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...Влиянье красоты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15"/>
              </a:lnSpc>
              <a:spcAft>
                <a:spcPts val="0"/>
              </a:spcAft>
            </a:pP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Ты живо чувствуешь. С восторгом ценишь ты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15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блеск </a:t>
            </a:r>
            <a:r>
              <a:rPr lang="ru-RU" sz="1600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Алябьевой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и прелесть Гончаровой...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25095" algn="just">
              <a:lnSpc>
                <a:spcPts val="137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Но не только эта прелесть заставила поэта полюбить Ната­</a:t>
            </a:r>
            <a:r>
              <a:rPr lang="ru-RU" sz="16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лью Николаевну так, как он никогда и никого не любил.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Замечательные душевные качества Гончаровой соответствовали 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ее красоте.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125095" algn="just">
              <a:lnSpc>
                <a:spcPts val="137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«Когда я увидел ее в первый раз, - писал Пушкин своей бу­</a:t>
            </a:r>
            <a:r>
              <a:rPr lang="ru-RU" sz="16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дущей теще Наталье Ивановне Гончаровой, - красоту ее едва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начали замечать в свете. Я полюбил ее. Голова моя закружи­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лась...»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5"/>
              </a:spcBef>
              <a:spcAft>
                <a:spcPts val="100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5858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352928" cy="34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065" algn="just">
              <a:lnSpc>
                <a:spcPts val="1510"/>
              </a:lnSpc>
              <a:spcBef>
                <a:spcPts val="120"/>
              </a:spcBef>
              <a:spcAft>
                <a:spcPts val="0"/>
              </a:spcAft>
            </a:pPr>
            <a:r>
              <a:rPr lang="ru-RU" sz="1400" spc="14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3-й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С прекрасным образом той, которая вы­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теснила все его прежние привязанности, он уехал на Кавказ, по­лучив уклончивый ответ на свое сватовство. Мысли его печаль­ны, и так же печальны его строки: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 холмах Грузии лежит ночная мгла;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Шумит </a:t>
            </a:r>
            <a:r>
              <a:rPr lang="ru-RU" sz="1400" spc="-30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Арагва</a:t>
            </a: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предо мною.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Мне грустно и легко; печаль моя светла;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Печаль моя полна тобою...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1590" algn="just">
              <a:lnSpc>
                <a:spcPts val="1510"/>
              </a:lnSpc>
              <a:spcBef>
                <a:spcPts val="530"/>
              </a:spcBef>
              <a:spcAft>
                <a:spcPts val="0"/>
              </a:spcAft>
            </a:pPr>
            <a:r>
              <a:rPr lang="ru-RU" sz="1400" spc="16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4-й</a:t>
            </a:r>
            <a:r>
              <a:rPr lang="ru-RU" sz="14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ведущий. Но его идеал был неоднозначен. С одной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стороны, «чистейшей прелести чистейший образец», который </a:t>
            </a:r>
            <a:r>
              <a:rPr lang="ru-RU" sz="1400" spc="-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посылала ему судьба, с другой - возникли надежды на жизнь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более спокойную, полную тихих семейных радостей: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402080">
              <a:lnSpc>
                <a:spcPts val="151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4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Мой идеал теперь - хозяйка,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1402080">
              <a:lnSpc>
                <a:spcPts val="151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1400" spc="-5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Мои желания — покой...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30480" algn="just">
              <a:lnSpc>
                <a:spcPts val="1465"/>
              </a:lnSpc>
              <a:spcBef>
                <a:spcPts val="550"/>
              </a:spcBef>
              <a:spcAft>
                <a:spcPts val="0"/>
              </a:spcAft>
            </a:pPr>
            <a:r>
              <a:rPr lang="ru-RU" sz="1400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этими чувствами в феврале 1831 года вступает Пушкин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брак, слагая в честь молодой жены сонет-посвящение «Ма­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донна».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505"/>
              </a:spcBef>
              <a:spcAft>
                <a:spcPts val="0"/>
              </a:spcAft>
            </a:pPr>
            <a:r>
              <a:rPr lang="ru-RU" sz="1400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Звучит произведение Ф. Гойя «</a:t>
            </a:r>
            <a:r>
              <a:rPr lang="ru-RU" sz="1400" i="1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Аранхуэсский</a:t>
            </a:r>
            <a:r>
              <a:rPr lang="ru-RU" sz="1400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концерт».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720220"/>
            <a:ext cx="8352928" cy="3221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5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400" spc="120" dirty="0" err="1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r>
              <a:rPr lang="ru-RU" sz="1400" spc="-25" dirty="0" err="1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</a:t>
            </a: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множеством картин старинных мастеров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35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Украсить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я всегда желал свою обитель,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35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Чтоб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суеверно им дивился посетитель,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35"/>
              </a:lnSpc>
              <a:spcBef>
                <a:spcPts val="70"/>
              </a:spcBef>
              <a:spcAft>
                <a:spcPts val="0"/>
              </a:spcAft>
            </a:pPr>
            <a:r>
              <a:rPr lang="ru-RU" sz="1400" spc="-2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Внимая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важному сужденью знатоков.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3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 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простом углу моем, средь медленных трудов,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Одной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картины я желал быть вечно зритель,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Одной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: чтоб на меня с холста, как с облаков,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510"/>
              </a:lnSpc>
              <a:spcBef>
                <a:spcPts val="385"/>
              </a:spcBef>
              <a:spcAft>
                <a:spcPts val="0"/>
              </a:spcAft>
            </a:pPr>
            <a:r>
              <a:rPr lang="ru-RU" sz="1400" spc="-2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Пречистая </a:t>
            </a:r>
            <a:r>
              <a:rPr lang="ru-RU" sz="14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 наш божественный спаситель -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90"/>
              </a:lnSpc>
              <a:spcBef>
                <a:spcPts val="145"/>
              </a:spcBef>
              <a:spcAft>
                <a:spcPts val="0"/>
              </a:spcAft>
            </a:pPr>
            <a:r>
              <a:rPr lang="ru-RU" sz="1400" spc="-3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Она 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 величием, он с разумом в очах -     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90"/>
              </a:lnSpc>
              <a:spcBef>
                <a:spcPts val="145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Взирали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кроткие, во славе и в лучах,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90"/>
              </a:lnSpc>
              <a:spcBef>
                <a:spcPts val="145"/>
              </a:spcBef>
              <a:spcAft>
                <a:spcPts val="0"/>
              </a:spcAft>
            </a:pP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Одни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, без ангелов, под пальмою Сиона.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9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2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Исполнились </a:t>
            </a:r>
            <a:r>
              <a:rPr lang="ru-RU" sz="14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мои желания. Творец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9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35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Тебя </a:t>
            </a: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мне ниспослал, тебя, моя Мадонна,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560705">
              <a:lnSpc>
                <a:spcPts val="1490"/>
              </a:lnSpc>
              <a:spcBef>
                <a:spcPts val="360"/>
              </a:spcBef>
              <a:spcAft>
                <a:spcPts val="0"/>
              </a:spcAft>
            </a:pPr>
            <a:r>
              <a:rPr lang="ru-RU" sz="14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Чистейшей прелести чистейший образец.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273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82103" y="332656"/>
            <a:ext cx="8280920" cy="4439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algn="just">
              <a:lnSpc>
                <a:spcPts val="1490"/>
              </a:lnSpc>
              <a:spcBef>
                <a:spcPts val="455"/>
              </a:spcBef>
              <a:spcAft>
                <a:spcPts val="0"/>
              </a:spcAft>
            </a:pPr>
            <a:r>
              <a:rPr lang="ru-RU" sz="1600" spc="11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ведущий. Впоследствии Пушкин не разочаровался в 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своей жене. «Женка моя прелесть не по одной наружности», -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пишет он своему другу Плетневу вскоре после свадьбы.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6350" algn="just">
              <a:lnSpc>
                <a:spcPts val="1465"/>
              </a:lnSpc>
              <a:spcAft>
                <a:spcPts val="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Пушкин любил, чтобы и другие, особенно близкие ему лю­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ди, восхищались его женой. И они, думается, искренне разделя­ли его мнение, особенно касающееся наружности и ее милого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характера. «Моя невестка совершенно очаровательна, мила, кра­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сива, умна и вместе с тем очень добродушна...» - пишет о ней своему мужу сестра Пушкина О. С. Павлищева.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65"/>
              </a:lnSpc>
              <a:spcAft>
                <a:spcPts val="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«...Весь двор от нее в восторге, императрица хочет, чтоб она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 ней явилась, и назначит день,* когда надо будет прийти. Это Наташе очень неприятно, но она должна будет подчиниться», -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сообщает дочери Надежда Осиповна Пушкина.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ts val="1465"/>
              </a:lnSpc>
              <a:spcAft>
                <a:spcPts val="0"/>
              </a:spcAft>
            </a:pPr>
            <a:r>
              <a:rPr lang="ru-RU" sz="1600" spc="18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2-й</a:t>
            </a:r>
            <a:r>
              <a:rPr lang="ru-RU" sz="160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Пушкин был счастлив в семейной жизни. </a:t>
            </a:r>
            <a:r>
              <a:rPr lang="ru-RU" sz="1600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За шесть лет, которые они прожили вместе, Наталья Николаевна </a:t>
            </a: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родила четверых детей. Муж ее проводил годы в непрестанных заботах, напряженных трудах, необходимых разъездах. И в раз­</a:t>
            </a:r>
            <a:r>
              <a:rPr lang="ru-RU" sz="1600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луке писал: «Тебя, мой ангел, люблю так, что выразить не могу».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510"/>
              </a:lnSpc>
              <a:spcBef>
                <a:spcPts val="265"/>
              </a:spcBef>
              <a:spcAft>
                <a:spcPts val="0"/>
              </a:spcAft>
            </a:pPr>
            <a:r>
              <a:rPr lang="ru-RU" sz="1600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Ф. Гойя «</a:t>
            </a:r>
            <a:r>
              <a:rPr lang="ru-RU" sz="1600" i="1" spc="-25" dirty="0" err="1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Аранхуэсский</a:t>
            </a:r>
            <a:r>
              <a:rPr lang="ru-RU" sz="1600" i="1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концерт» (на фоне его читается </a:t>
            </a:r>
            <a:r>
              <a:rPr lang="ru-RU" sz="1600" i="1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стихотворение</a:t>
            </a:r>
            <a:r>
              <a:rPr lang="ru-RU" sz="1600" i="1" spc="-30" dirty="0" smtClean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.)</a:t>
            </a:r>
          </a:p>
          <a:p>
            <a:pPr>
              <a:lnSpc>
                <a:spcPts val="1465"/>
              </a:lnSpc>
              <a:spcBef>
                <a:spcPts val="290"/>
              </a:spcBef>
              <a:spcAft>
                <a:spcPts val="0"/>
              </a:spcAft>
            </a:pPr>
            <a:r>
              <a:rPr lang="ru-RU" sz="1600" spc="1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Чтец.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Нет, я не дрожу мятежным наслажденьем,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Восторгом чувственным, безумством, исступленьем,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Стенаньем, криками вакханки молодой,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Когда, виясь в моих объятиях змеей,</a:t>
            </a: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z="1600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Порывом пылких ласк и язвою лобзаний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lnSpc>
                <a:spcPts val="1465"/>
              </a:lnSpc>
              <a:spcAft>
                <a:spcPts val="0"/>
              </a:spcAft>
            </a:pPr>
            <a:r>
              <a:rPr lang="ru-RU" sz="1600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Она торопит миг последних содроганий!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510"/>
              </a:lnSpc>
              <a:spcBef>
                <a:spcPts val="265"/>
              </a:spcBef>
              <a:spcAft>
                <a:spcPts val="0"/>
              </a:spcAft>
            </a:pP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8960"/>
            <a:ext cx="3024336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85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08912" cy="61206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8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77072"/>
            <a:ext cx="8229600" cy="237132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625"/>
              </a:spcBef>
              <a:spcAft>
                <a:spcPts val="1000"/>
              </a:spcAft>
            </a:pPr>
            <a:r>
              <a:rPr lang="ru-RU" sz="1600" spc="-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Чтец.      Итак, я счастлив был, итак я наслаждался, </a:t>
            </a: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Отрадой тихою, восторгом упивался... И где веселья быстрый день? Промчался лётом сновиденья, Увяла прелесть наслажденья, </a:t>
            </a: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снова вкруг меня угрюмой скуки тень!..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i="1" spc="-5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1815 г. </a:t>
            </a:r>
            <a:r>
              <a:rPr lang="ru-RU" sz="1600" spc="-1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84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1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1-й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ведущий. Свою любовь юный поэт не смог утаить от </a:t>
            </a:r>
            <a:r>
              <a:rPr lang="ru-RU" sz="16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товарищей. Он воспевал ее в стихах. Пушкин пишет послание </a:t>
            </a: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лицейскому художнику А. Д. Илличевскому, тоже влюбленному </a:t>
            </a: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 Бакунину: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1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Чтец.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en-US" sz="1600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1600" spc="-105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К </a:t>
            </a:r>
            <a:r>
              <a:rPr lang="ru-RU" sz="1600" spc="-10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ЖИВОПИСЦУ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Дитя харит и вдохновенья,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 порыве пламенной души,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Небрежной кистью наслажденья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Мне друга сердца напиши;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Красу невинности прелестной,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Надежды милые черты,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Улыбку радости небесной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взоры самой красоты...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i="1" spc="-5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1815 г.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16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2-й</a:t>
            </a: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600" spc="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ведущий. Подолгу не видя ее, Пушкин </a:t>
            </a:r>
            <a:r>
              <a:rPr lang="ru-RU" sz="1600" spc="10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тосковал.</a:t>
            </a: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effectLst/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2808312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070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45224"/>
            <a:ext cx="8229600" cy="12192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1105"/>
              </a:spcBef>
              <a:spcAft>
                <a:spcPts val="1000"/>
              </a:spcAft>
            </a:pPr>
            <a:r>
              <a:rPr lang="ru-RU" sz="1600" spc="10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Чтец.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СЛЕЗА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Вчера за чашей пуншевою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 гусаром я сидел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молча с мрачною душою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На дальний путь глядел.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«Скажи, что смотришь на дорогу? –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Мой храбрый вопросил. -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Еще по ней ты, слава богу,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Друзей не проводил».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К груди поникнув головою,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Я скоро прошептал: </a:t>
            </a:r>
            <a:r>
              <a:rPr lang="ru-RU" sz="1600" spc="-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«Гусар! уж нет </a:t>
            </a:r>
            <a:r>
              <a:rPr lang="ru-RU" sz="1600" i="1" spc="-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ее </a:t>
            </a:r>
            <a:r>
              <a:rPr lang="ru-RU" sz="1600" spc="-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со мною!...»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Вздохнул - и замолчал.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Слеза нависла на реснице 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И канула в бокал.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«Дитя, ты плачешь о девице, </a:t>
            </a:r>
            <a:r>
              <a:rPr lang="ru-RU" sz="1600" spc="-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Стыдись!» - он закричал.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«Оставь, гусар... ох! сердцу больно.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Ты, знать, не горевал. </a:t>
            </a:r>
            <a:r>
              <a:rPr lang="ru-RU" sz="16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Увы! одной слезы довольно,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Чтоб отравить бокал!..»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600" i="1" spc="-4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1815 г.</a:t>
            </a:r>
            <a:r>
              <a:rPr lang="ru-RU" sz="1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600" dirty="0">
                <a:effectLst/>
                <a:latin typeface="Calibri"/>
                <a:ea typeface="Calibri"/>
                <a:cs typeface="Times New Roman"/>
              </a:rPr>
            </a:b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052737"/>
            <a:ext cx="3888432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56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80728"/>
            <a:ext cx="82296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45224"/>
            <a:ext cx="8229600" cy="12192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935"/>
              </a:spcBef>
              <a:spcAft>
                <a:spcPts val="1000"/>
              </a:spcAft>
            </a:pPr>
            <a:r>
              <a:rPr lang="ru-RU" sz="1800" spc="1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3-й</a:t>
            </a:r>
            <a:r>
              <a:rPr lang="ru-RU" sz="180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</a:t>
            </a:r>
            <a:r>
              <a:rPr lang="ru-RU" sz="1800" spc="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ведущий. В этих стихах, «К живописцу» и «Слеза», </a:t>
            </a:r>
            <a:r>
              <a:rPr lang="ru-RU" sz="1800" spc="-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прослеживается зарождение любви. Любовь еще не стала для </a:t>
            </a:r>
            <a:r>
              <a:rPr lang="ru-RU" sz="1800" spc="-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него заветной тайной. Несколько элегических посланий, напи­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санных годом позже, связаны между собой единством грустных 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размышлений. Любовь постепенно становится тайной сердца.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Вспыхивают и гаснут надежды на взаимность. Но каждая встре­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ча, даже мельком, или самый незначительный разговор имеет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значение важнейшего события.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Пушкин воспевает платоническую, возвышенную любовь: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Что вы, восторги сладострастья,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Пред тайной прелестью отрад,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Прямой любви, прямого счастья!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1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4-й ведущий. Юноша страдал, его мучили «виденья сча­</a:t>
            </a:r>
            <a:r>
              <a:rPr lang="ru-RU" sz="1800" spc="-1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стья» во сне, но «мне дорого любви моей мученье...», говорит </a:t>
            </a: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поэт. Разлука всегда усиливает печаль, однако платоническое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чувство побеждает страсть</a:t>
            </a:r>
            <a:r>
              <a:rPr lang="ru-RU" sz="1800" spc="-25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:</a:t>
            </a:r>
            <a:r>
              <a:rPr lang="en-US" sz="1800" spc="-25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/>
            </a:r>
            <a:br>
              <a:rPr lang="en-US" sz="1800" spc="-25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</a:b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9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РАЗЛУКА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 милая, повсюду ты со мною,	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 Но я уныл и в тайне я грущу.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Блеснет ли день за синею горою,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Взойдет ли ночь с осеннею луною –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Я все тебя, прелестный друг, ищу...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i="1" spc="-5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1816 г</a:t>
            </a:r>
            <a:r>
              <a:rPr lang="ru-RU" sz="1800" i="1" spc="-55" dirty="0" smtClean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482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04664"/>
            <a:ext cx="5184576" cy="38766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229200"/>
            <a:ext cx="8229600" cy="1219200"/>
          </a:xfrm>
        </p:spPr>
        <p:txBody>
          <a:bodyPr>
            <a:normAutofit fontScale="90000"/>
          </a:bodyPr>
          <a:lstStyle/>
          <a:p>
            <a:pPr>
              <a:lnSpc>
                <a:spcPts val="1345"/>
              </a:lnSpc>
              <a:spcBef>
                <a:spcPts val="240"/>
              </a:spcBef>
              <a:spcAft>
                <a:spcPts val="1000"/>
              </a:spcAft>
            </a:pPr>
            <a:r>
              <a:rPr lang="ru-RU" sz="1800" spc="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4-й ведущий. Весною и летом Бакунина с матерью жила </a:t>
            </a: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в Царском Селе, а осенью его покидала. В тоске Пушкин преда­</a:t>
            </a:r>
            <a:r>
              <a:rPr lang="ru-RU" sz="1800" spc="-3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ется воспоминаниям: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9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ОСЕННЕЕ УТРО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Уж нет ее... я был у берегов,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Где милая ходила в вечер ясный;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На берегу, на зелени лугов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2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Я не нашел чуть видимых следов, 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spc="-35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Оставленных ногой ее прекрасной...</a:t>
            </a:r>
            <a:r>
              <a:rPr lang="ru-RU" sz="18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1800" i="1" spc="-50" dirty="0">
                <a:solidFill>
                  <a:srgbClr val="000000"/>
                </a:solidFill>
                <a:effectLst/>
                <a:latin typeface="Calibri"/>
                <a:ea typeface="Times New Roman"/>
                <a:cs typeface="Times New Roman"/>
              </a:rPr>
              <a:t>1816г.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4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5167" y="327546"/>
            <a:ext cx="8568952" cy="341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175" algn="just">
              <a:lnSpc>
                <a:spcPts val="134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9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В 1817 году Екатерина Бакунина стано­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вится фрейлиной императрицы Елизаветы Алексеевны, жены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Александра </a:t>
            </a:r>
            <a:r>
              <a:rPr lang="en-US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I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. Юный Пушкин ревновал: она при дворе со всеми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его соблазнами. Его убивала мысль о неизвестном счастливце,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удостоенном ее внимания. Он сравнивает себя с ним: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841375">
              <a:lnSpc>
                <a:spcPts val="1370"/>
              </a:lnSpc>
              <a:spcBef>
                <a:spcPts val="43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Пускай она прославится другим! </a:t>
            </a:r>
            <a:r>
              <a:rPr lang="ru-RU" spc="-3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Один люблю - он любит и любим...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3175" algn="just">
              <a:lnSpc>
                <a:spcPts val="134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8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1-й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pc="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ведущий. Но прославилась Бакунина только влюб­</a:t>
            </a:r>
            <a:r>
              <a:rPr lang="ru-RU" spc="-1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ленностью Пушкина. И позднее это хорошо осознавали и она </a:t>
            </a:r>
            <a:r>
              <a:rPr lang="ru-RU" spc="-20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сама, и ее потомки, бережно хранившие все, что было связано с </a:t>
            </a:r>
            <a:r>
              <a:rPr lang="ru-RU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памятью о поэте, и в том числе мадригал, поднесенный ей в </a:t>
            </a: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день ее именин 24 ноября 1819 года: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34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Напрасно воспевать мне ваши именины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34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При всем усердии послушности моей;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34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-2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Вы не милее в день святой Екатерины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R="280670">
              <a:lnSpc>
                <a:spcPts val="1345"/>
              </a:lnSpc>
              <a:spcBef>
                <a:spcPts val="480"/>
              </a:spcBef>
              <a:spcAft>
                <a:spcPts val="1000"/>
              </a:spcAft>
            </a:pPr>
            <a:r>
              <a:rPr lang="ru-RU" spc="-35" dirty="0">
                <a:solidFill>
                  <a:srgbClr val="000000"/>
                </a:solidFill>
                <a:latin typeface="Calibri"/>
                <a:ea typeface="Times New Roman"/>
                <a:cs typeface="Times New Roman"/>
              </a:rPr>
              <a:t>Затем, что никогда нельзя быть нас милей!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180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861048"/>
            <a:ext cx="4752528" cy="2781474"/>
          </a:xfrm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53" y="332656"/>
            <a:ext cx="8957021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2-й ведущий. Как-то Пушкин переписывал для нее сти­хи Вяземского «Прощание с поэтом», да так и не окончил, и все же автограф бережно хранили в семье. Это было в 1817 году, когда увлеченность немного прошла. Оставались воспоминания и грусть о прошедшем: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АЛЬБОМ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Пройдет любовь, умрут желанья;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Разлучит нас холодный свет;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вспомнит тайные свиданья,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Мечты, восторги прежних лет?..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2-й ведущий. Но, как первая любовь, она оставила, по собственному признанию поэта, самую долгую память.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«Первая любовь, - писал он в 1830 году, - всегда дело чув­ства, чем они были глупее, тем больше останется сладостных воспоминаний».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3-й ведущий. После окончания лицея Пушкина встреча­ли радушно. Он пользовался особой благосклонностью прези­дента Академии художеств, директора Публичной библиотеки Алексея Николаевича Оленина. Оленин, восхищенный талантом юного поэта, нарисовал заглавный лист первого издания поэмы «Руслан и Людмила».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Олениных в ту пору Пушкин встречал И. А. Крылова, Н. И.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Гнедича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В. А. Жуковского, К. Н. Батюшкова, О. А. Ки­пренского, и многих других выдающихся деятелей литературы и искусства. И конечно, он не мог не заметить хорошенькую де­вочку, которую за маленький рост все звали ласково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Анеточкой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-малюткой. Глядя на портрет 17-летней Анет, невольно вспоми­наешь слова Пушкина: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ЕЕ ГЛАЗА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Но, сам признайся, то ли дело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Глаза Олениной моей!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Какой задумчивый в них гений,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сколько детской простоты,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сколько томных выражений,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сколько неги и мечты!..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Потупит их с улыбкой Леля -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них скромных граций торжество;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Поднимет - ангел Рафаэля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созерцает божество.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1828 г.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57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228</TotalTime>
  <Words>5651</Words>
  <Application>Microsoft Office PowerPoint</Application>
  <PresentationFormat>Экран (4:3)</PresentationFormat>
  <Paragraphs>420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Бумажная</vt:lpstr>
      <vt:lpstr>  Автор и составитель учитель русского языка и литературы Давыдова Л. С. «Я ВАС ЛЮБИЛ...» (по любовной лирике А. С. Пушкина) Литературно-музыкальный вечер для учащихся 9-11 классов </vt:lpstr>
      <vt:lpstr>Звучит «Вальс» Свиридов (из кинофильма «Метель»). Чтец.      На холмах Грузии лежит ночная мгла; Шумит Арагва предо мною. Мне грустно и легко; печаль моя светла; Печаль моя полна тобою, Тобой, одной тобой... Унынья моего Ничто не мучит, не тревожит, И сердце вновь гррит и любит - оттого, Что не любить оно не может. 1829 г. 1-й ведущий. 27 ноября 1815 г. Пушкин записал в своем дневнике: «Жуковский дарит мне свои стихотворения». Один из первых экземпляров только что вышедшего собрания своих сти­хотворений Жуковский подарил Пушкину. Пушкин не расставался с подаренным томиком. Не только потому, что высоко ценил поэзию Жуковского. Он упивался унылыми жалобами влюбленных, поэтическими повествова­ниями о несчастной любви. Он сам был влюблен. Влюблен впервые, наивно и пылко. Он стал задумчив, рассеян. В классах отвечал невпопад. Раньше он смеялся над лицейскими «Сердеч­киными», теперь товарищи посмеивались над ним. Звучит «Романс» Свиридова (из кинофильма «Метель»). Чтец (читает стихотворение на фоне музыки). </vt:lpstr>
      <vt:lpstr>Когда в забвеньи перед классом Порой терял я дар и слух, И говорить старался басом, И стриг над губой первый пух, В те дни... в те дни, когда впервые Заметил я черты живые  Прелестной девы, и любовь  Младую взволновала кровь, И я, тоскуя безнадежно,  Томясь обманом пылких снов,  Везде искал ее следов,  Об ней задумывался нежно,  Весь день минутной встречи ждал  И счастье тайных мук узнал... 2-й ведущий. Ее звали Екатерина Павловна Бакунина. Она была сестрой одного из лицеистов. Молоденькая, приветли­вая, очаровательная Катенька Бакунина появилась в Царском Селе в 1815 году. Она приезжала в лицей вместе с матерью, бы­вала на лицейских балах. «Прелестное лицо ее, дивный стан и очаровательное обра­щение произвели всеобщий восторг во всей лицейской молоде­жи», - вспоминал Комовский. Многие ждали ее прихода, но не­терпеливее всех был Пушкин. Он был покорен. Теперь каждую свободную минуту проводил он у окна в томительном ожида­нии, завидев наконец вдалеке знакомую девичью фигурку, опрометью бежал на лестницу. Там делал вид, будто вышел невзначай. Мимолетная встре­ча, несколько ничего не значащих слов, улыбка... Но как это много для влюбленного! В его дневнике 29 ноября 1815 г. запи­саны взволнованные строчки: «Я счастлив был!.. Нет, я вчера не был счастлив; поутру я мучился ожиданьем, с не описанным волненьем, стоя под окошком, смотрел на нежную дорогу - ее не видно было! Наконец я потерял надежду, вдруг нечаянно встречаюсь с нею на лестнице - сладкая минута!.. Как она мила была! Как черное платье пристало к милой Бакуниной! Но я не видел ее 18 часов - ах! какое положенье, какая мука... Но я был счастлив 5 минут!..» </vt:lpstr>
      <vt:lpstr>Чтец.      Итак, я счастлив был, итак я наслаждался, Отрадой тихою, восторгом упивался... И где веселья быстрый день? Промчался лётом сновиденья, Увяла прелесть наслажденья, И снова вкруг меня угрюмой скуки тень!.. 1815 г. 84 1-й ведущий. Свою любовь юный поэт не смог утаить от товарищей. Он воспевал ее в стихах. Пушкин пишет послание лицейскому художнику А. Д. Илличевскому, тоже влюбленному в Бакунину: Чтец.  К ЖИВОПИСЦУ Дитя харит и вдохновенья,  В порыве пламенной души,  Небрежной кистью наслажденья  Мне друга сердца напиши; Красу невинности прелестной,  Надежды милые черты,  Улыбку радости небесной  И взоры самой красоты... 1815 г. 2-й ведущий. Подолгу не видя ее, Пушкин тосковал.  </vt:lpstr>
      <vt:lpstr>Чтец. СЛЕЗА Вчера за чашей пуншевою С гусаром я сидел  И молча с мрачною душою На дальний путь глядел. «Скажи, что смотришь на дорогу? – Мой храбрый вопросил. - Еще по ней ты, слава богу,  Друзей не проводил». К груди поникнув головою, Я скоро прошептал: «Гусар! уж нет ее со мною!...» Вздохнул - и замолчал. Слеза нависла на реснице  И канула в бокал. «Дитя, ты плачешь о девице, Стыдись!» - он закричал. «Оставь, гусар... ох! сердцу больно. Ты, знать, не горевал. Увы! одной слезы довольно, Чтоб отравить бокал!..» 1815 г. </vt:lpstr>
      <vt:lpstr>3-й ведущий. В этих стихах, «К живописцу» и «Слеза», прослеживается зарождение любви. Любовь еще не стала для него заветной тайной. Несколько элегических посланий, напи­санных годом позже, связаны между собой единством грустных размышлений. Любовь постепенно становится тайной сердца. Вспыхивают и гаснут надежды на взаимность. Но каждая встре­ча, даже мельком, или самый незначительный разговор имеет значение важнейшего события. Пушкин воспевает платоническую, возвышенную любовь: Что вы, восторги сладострастья,  Пред тайной прелестью отрад,  Прямой любви, прямого счастья! 4-й ведущий. Юноша страдал, его мучили «виденья сча­стья» во сне, но «мне дорого любви моей мученье...», говорит поэт. Разлука всегда усиливает печаль, однако платоническое чувство побеждает страсть:  РАЗЛУКА О милая, повсюду ты со мною,   Но я уныл и в тайне я грущу.  Блеснет ли день за синею горою,  Взойдет ли ночь с осеннею луною – Я все тебя, прелестный друг, ищу... 1816 г.</vt:lpstr>
      <vt:lpstr>4-й ведущий. Весною и летом Бакунина с матерью жила в Царском Селе, а осенью его покидала. В тоске Пушкин преда­ется воспоминаниям: ОСЕННЕЕ УТРО Уж нет ее... я был у берегов,  Где милая ходила в вечер ясный;  На берегу, на зелени лугов  Я не нашел чуть видимых следов,  Оставленных ногой ее прекрасной... 1816г. </vt:lpstr>
      <vt:lpstr>Презентация PowerPoint</vt:lpstr>
      <vt:lpstr>2-й ведущий. Как-то Пушкин переписывал для нее сти­хи Вяземского «Прощание с поэтом», да так и не окончил, и все же автограф бережно хранили в семье. Это было в 1817 году, когда увлеченность немного прошла. Оставались воспоминания и грусть о прошедшем: В АЛЬБОМ Пройдет любовь, умрут желанья;  Разлучит нас холодный свет; Кто вспомнит тайные свиданья,  Мечты, восторги прежних лет?.. 2-й ведущий. Но, как первая любовь, она оставила, по собственному признанию поэта, самую долгую память. «Первая любовь, - писал он в 1830 году, - всегда дело чув­ства, чем они были глупее, тем больше останется сладостных воспоминаний». 3-й ведущий. После окончания лицея Пушкина встреча­ли радушно. Он пользовался особой благосклонностью прези­дента Академии художеств, директора Публичной библиотеки Алексея Николаевича Оленина. Оленин, восхищенный талантом юного поэта, нарисовал заглавный лист первого издания поэмы «Руслан и Людмила». У Олениных в ту пору Пушкин встречал И. А. Крылова, Н. И. Гнедича, В. А. Жуковского, К. Н. Батюшкова, О. А. Ки­пренского, и многих других выдающихся деятелей литературы и искусства. И конечно, он не мог не заметить хорошенькую де­вочку, которую за маленький рост все звали ласково Анеточкой-малюткой. Глядя на портрет 17-летней Анет, невольно вспоми­наешь слова Пушкина: ЕЕ ГЛАЗА Но, сам признайся, то ли дело Глаза Олениной моей! Какой задумчивый в них гений, И сколько детской простоты, И сколько томных выражений, И сколько неги и мечты!.. Потупит их с улыбкой Леля - В них скромных граций торжество; Поднимет - ангел Рафаэля Так созерцает божество. 1828 г.</vt:lpstr>
      <vt:lpstr>4-й ведущий. Образованная, хорошенькая, грациозная маленькая женщина смело и изящно ездила верхом, стреляла метко из лука, ловко танцевала все модные тогда танцы. Голос ее был хорошо поставлен, и она часто пела соло, в трио и хоре. Анна Алексеевна хорошо владела кистью, рисовала и лепила, любила декламировать и сочинять театральные пьесы, шарады и шуточные стихи. Живостью своего характера и веселостью она придавала до­му Олениных еще больше привлекательности. Она была, по словам Гнедича, «и гордостью семьи, и радостию света». Как многие девушки того времени, она имела альбомы (многие из них, к несчастью, утеряны), которые стали быстро заполняться рисунками и стихами, как только юное «сокровище» дома Оле­ниных появилось в свете. Этот момент ее расцвета отметил Гне-дич, знавший ее со дня рождения. Он записал в девичий альбом...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 чтения стихотворения звучит «Март» из «Времен года» П. И. Чайковского.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ВАС ЛЮБИЛ...» (по любовной лирике А. С. Пушкина) Литературно-музыкальный вечер для учащихся 9-11 классов</dc:title>
  <dc:creator>user</dc:creator>
  <cp:lastModifiedBy>user</cp:lastModifiedBy>
  <cp:revision>20</cp:revision>
  <dcterms:created xsi:type="dcterms:W3CDTF">2013-03-02T16:19:51Z</dcterms:created>
  <dcterms:modified xsi:type="dcterms:W3CDTF">2013-03-03T14:00:08Z</dcterms:modified>
</cp:coreProperties>
</file>