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70" r:id="rId10"/>
    <p:sldId id="271" r:id="rId11"/>
    <p:sldId id="263" r:id="rId12"/>
    <p:sldId id="264" r:id="rId13"/>
    <p:sldId id="265" r:id="rId14"/>
    <p:sldId id="266" r:id="rId15"/>
    <p:sldId id="268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dic.nsf/ruwiki/7338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800" cap="small" dirty="0" smtClean="0">
                <a:solidFill>
                  <a:schemeClr val="tx1"/>
                </a:solidFill>
              </a:rPr>
              <a:t>учитель </a:t>
            </a:r>
            <a:r>
              <a:rPr lang="ru-RU" sz="1800" cap="small" dirty="0">
                <a:solidFill>
                  <a:schemeClr val="tx1"/>
                </a:solidFill>
              </a:rPr>
              <a:t>математики </a:t>
            </a:r>
            <a:endParaRPr lang="ru-RU" sz="1800" dirty="0">
              <a:solidFill>
                <a:schemeClr val="tx1"/>
              </a:solidFill>
            </a:endParaRPr>
          </a:p>
          <a:p>
            <a:pPr algn="r"/>
            <a:r>
              <a:rPr lang="ru-RU" sz="1800" cap="small" dirty="0" smtClean="0">
                <a:solidFill>
                  <a:schemeClr val="tx1"/>
                </a:solidFill>
              </a:rPr>
              <a:t>МБОУ </a:t>
            </a:r>
            <a:r>
              <a:rPr lang="ru-RU" sz="1800" cap="small" dirty="0">
                <a:solidFill>
                  <a:schemeClr val="tx1"/>
                </a:solidFill>
              </a:rPr>
              <a:t>«Гимназия № 5 г. Белгорода»</a:t>
            </a:r>
            <a:endParaRPr lang="ru-RU" sz="1800" dirty="0">
              <a:solidFill>
                <a:schemeClr val="tx1"/>
              </a:solidFill>
            </a:endParaRPr>
          </a:p>
          <a:p>
            <a:pPr algn="r"/>
            <a:r>
              <a:rPr lang="ru-RU" sz="1800" cap="small" dirty="0">
                <a:solidFill>
                  <a:schemeClr val="tx1"/>
                </a:solidFill>
              </a:rPr>
              <a:t>Давыдова </a:t>
            </a:r>
            <a:r>
              <a:rPr lang="ru-RU" sz="1800" cap="small" dirty="0" smtClean="0">
                <a:solidFill>
                  <a:schemeClr val="tx1"/>
                </a:solidFill>
              </a:rPr>
              <a:t>Марина Георгиевна.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chemeClr val="tx2">
                    <a:lumMod val="10000"/>
                  </a:schemeClr>
                </a:solidFill>
              </a:rPr>
              <a:t>Тема: «Способ подстановки».</a:t>
            </a:r>
            <a:r>
              <a:rPr lang="ru-RU" sz="4000" dirty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4000" dirty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7 класс</a:t>
            </a:r>
            <a:endParaRPr lang="ru-RU" sz="40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9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861048"/>
            <a:ext cx="487680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bg1"/>
                </a:solidFill>
              </a:rPr>
              <a:t>Со́лнечная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систе́ма</a:t>
            </a:r>
            <a:r>
              <a:rPr lang="ru-RU" dirty="0">
                <a:solidFill>
                  <a:schemeClr val="bg1"/>
                </a:solidFill>
              </a:rPr>
              <a:t> — планетная система, включающая в себя центральную звезду — Солнце — и все естественные космические объекты, обращающиеся вокруг Солнца. </a:t>
            </a:r>
          </a:p>
          <a:p>
            <a:r>
              <a:rPr lang="ru-RU" dirty="0"/>
              <a:t>Она сформировалась путём </a:t>
            </a:r>
            <a:r>
              <a:rPr lang="ru-RU" u="sng" dirty="0"/>
              <a:t>гравитационного сжатия</a:t>
            </a:r>
            <a:r>
              <a:rPr lang="ru-RU" dirty="0"/>
              <a:t> газопылевого облака примерно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4,57 </a:t>
            </a:r>
            <a:r>
              <a:rPr lang="ru-RU" dirty="0"/>
              <a:t>миллиарда лет </a:t>
            </a:r>
            <a:r>
              <a:rPr lang="ru-RU" dirty="0" smtClean="0"/>
              <a:t>назад.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i="1" dirty="0">
                <a:solidFill>
                  <a:schemeClr val="bg1"/>
                </a:solidFill>
              </a:rPr>
              <a:t>Совокупность  объектов природы</a:t>
            </a:r>
            <a:r>
              <a:rPr lang="ru-RU" sz="4400" dirty="0">
                <a:solidFill>
                  <a:schemeClr val="bg1"/>
                </a:solidFill>
              </a:rPr>
              <a:t>- Солнечная система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453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 anchor="ctr">
            <a:normAutofit/>
          </a:bodyPr>
          <a:lstStyle/>
          <a:p>
            <a:pPr lvl="0"/>
            <a:r>
              <a:rPr lang="ru-RU" b="1" dirty="0">
                <a:solidFill>
                  <a:schemeClr val="bg1"/>
                </a:solidFill>
              </a:rPr>
              <a:t>Изучением систем </a:t>
            </a:r>
            <a:r>
              <a:rPr lang="ru-RU" b="1" dirty="0" smtClean="0">
                <a:solidFill>
                  <a:schemeClr val="bg1"/>
                </a:solidFill>
              </a:rPr>
              <a:t>занимаются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  <a:r>
              <a:rPr lang="ru-RU" dirty="0"/>
              <a:t> </a:t>
            </a:r>
            <a:r>
              <a:rPr lang="ru-RU" b="1" dirty="0">
                <a:solidFill>
                  <a:schemeClr val="bg1"/>
                </a:solidFill>
              </a:rPr>
              <a:t>Фундаментальные </a:t>
            </a:r>
            <a:r>
              <a:rPr lang="ru-RU" b="1" dirty="0" smtClean="0">
                <a:solidFill>
                  <a:schemeClr val="bg1"/>
                </a:solidFill>
              </a:rPr>
              <a:t>науки</a:t>
            </a:r>
            <a:r>
              <a:rPr lang="ru-RU" dirty="0" smtClean="0">
                <a:solidFill>
                  <a:schemeClr val="bg1"/>
                </a:solidFill>
              </a:rPr>
              <a:t>— </a:t>
            </a:r>
            <a:r>
              <a:rPr lang="ru-RU" dirty="0">
                <a:solidFill>
                  <a:schemeClr val="bg1"/>
                </a:solidFill>
              </a:rPr>
              <a:t>философия </a:t>
            </a:r>
            <a:r>
              <a:rPr lang="ru-RU" dirty="0" smtClean="0">
                <a:solidFill>
                  <a:schemeClr val="bg1"/>
                </a:solidFill>
              </a:rPr>
              <a:t>физика; химия</a:t>
            </a:r>
            <a:r>
              <a:rPr lang="ru-RU" dirty="0">
                <a:solidFill>
                  <a:schemeClr val="bg1"/>
                </a:solidFill>
              </a:rPr>
              <a:t>; биология; </a:t>
            </a:r>
            <a:r>
              <a:rPr lang="ru-RU" dirty="0" smtClean="0">
                <a:solidFill>
                  <a:schemeClr val="bg1"/>
                </a:solidFill>
              </a:rPr>
              <a:t>математика. </a:t>
            </a:r>
            <a:endParaRPr lang="ru-RU" dirty="0">
              <a:solidFill>
                <a:schemeClr val="bg1"/>
              </a:solidFill>
            </a:endParaRPr>
          </a:p>
          <a:p>
            <a:pPr lvl="0"/>
            <a:r>
              <a:rPr lang="ru-RU" b="1" dirty="0">
                <a:solidFill>
                  <a:schemeClr val="bg1"/>
                </a:solidFill>
              </a:rPr>
              <a:t>Междисциплинарные области исследований</a:t>
            </a:r>
            <a:r>
              <a:rPr lang="ru-RU" dirty="0">
                <a:solidFill>
                  <a:schemeClr val="bg1"/>
                </a:solidFill>
              </a:rPr>
              <a:t>, часть которых стали самостоятельными науками </a:t>
            </a:r>
            <a:r>
              <a:rPr lang="ru-RU" dirty="0" smtClean="0">
                <a:solidFill>
                  <a:schemeClr val="bg1"/>
                </a:solidFill>
              </a:rPr>
              <a:t>—теория </a:t>
            </a:r>
            <a:r>
              <a:rPr lang="ru-RU" dirty="0">
                <a:solidFill>
                  <a:schemeClr val="bg1"/>
                </a:solidFill>
              </a:rPr>
              <a:t>систем, теория бесконечной вложенности материи, теория сложных систем, теория хаоса. </a:t>
            </a:r>
          </a:p>
          <a:p>
            <a:r>
              <a:rPr lang="ru-RU" b="1" dirty="0">
                <a:solidFill>
                  <a:schemeClr val="bg1"/>
                </a:solidFill>
              </a:rPr>
              <a:t>Прикладные науки </a:t>
            </a:r>
            <a:r>
              <a:rPr lang="ru-RU" dirty="0">
                <a:solidFill>
                  <a:schemeClr val="bg1"/>
                </a:solidFill>
              </a:rPr>
              <a:t>— кибернетика, системный анализ, 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системная </a:t>
            </a:r>
            <a:r>
              <a:rPr lang="ru-RU" dirty="0" smtClean="0">
                <a:solidFill>
                  <a:schemeClr val="bg1"/>
                </a:solidFill>
              </a:rPr>
              <a:t>динамика.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930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Система уравнений</a:t>
            </a:r>
            <a:r>
              <a:rPr lang="ru-RU" dirty="0">
                <a:solidFill>
                  <a:schemeClr val="bg1"/>
                </a:solidFill>
              </a:rPr>
              <a:t> — это условие, состоящее в одновременном выполнении нескольких уравнений относительно нескольких (или одной) переменных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Математика </a:t>
            </a:r>
            <a:endParaRPr lang="ru-RU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9733372"/>
              </p:ext>
            </p:extLst>
          </p:nvPr>
        </p:nvGraphicFramePr>
        <p:xfrm>
          <a:off x="4588768" y="3717032"/>
          <a:ext cx="3234359" cy="1584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6" name="Формула" r:id="rId3" imgW="939800" imgH="457200" progId="Equation.3">
                  <p:embed/>
                </p:oleObj>
              </mc:Choice>
              <mc:Fallback>
                <p:oleObj name="Формула" r:id="rId3" imgW="939800" imgH="457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8768" y="3717032"/>
                        <a:ext cx="3234359" cy="15841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59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Системы уравнений</a:t>
            </a:r>
            <a:r>
              <a:rPr lang="ru-RU" dirty="0">
                <a:solidFill>
                  <a:schemeClr val="bg1"/>
                </a:solidFill>
              </a:rPr>
              <a:t> с двумя переменными, </a:t>
            </a:r>
            <a:r>
              <a:rPr lang="ru-RU" b="1" dirty="0">
                <a:solidFill>
                  <a:schemeClr val="bg1"/>
                </a:solidFill>
              </a:rPr>
              <a:t>имеющие одни и те же решения или не имеют решений</a:t>
            </a:r>
            <a:r>
              <a:rPr lang="ru-RU" dirty="0">
                <a:solidFill>
                  <a:schemeClr val="bg1"/>
                </a:solidFill>
              </a:rPr>
              <a:t>, называются </a:t>
            </a:r>
            <a:r>
              <a:rPr lang="ru-RU" b="1" dirty="0">
                <a:solidFill>
                  <a:schemeClr val="bg1"/>
                </a:solidFill>
              </a:rPr>
              <a:t>равносильными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Системы, </a:t>
            </a:r>
            <a:r>
              <a:rPr lang="ru-RU" b="1" dirty="0">
                <a:solidFill>
                  <a:schemeClr val="bg1"/>
                </a:solidFill>
              </a:rPr>
              <a:t>не имеющие решений</a:t>
            </a:r>
            <a:r>
              <a:rPr lang="ru-RU" dirty="0">
                <a:solidFill>
                  <a:schemeClr val="bg1"/>
                </a:solidFill>
              </a:rPr>
              <a:t>, также считаются равносильными.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38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Алгоритм  </a:t>
            </a:r>
            <a:r>
              <a:rPr lang="ru-RU" b="1" dirty="0">
                <a:solidFill>
                  <a:schemeClr val="bg1"/>
                </a:solidFill>
              </a:rPr>
              <a:t>решения систем уравнений с двумя переменными способом </a:t>
            </a:r>
            <a:r>
              <a:rPr lang="ru-RU" b="1" dirty="0" smtClean="0">
                <a:solidFill>
                  <a:schemeClr val="bg1"/>
                </a:solidFill>
              </a:rPr>
              <a:t>подстановки.</a:t>
            </a:r>
          </a:p>
          <a:p>
            <a:pPr marL="0" indent="0" algn="ctr">
              <a:buNone/>
            </a:pPr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1.Выразить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с первого уравнения переменную у через  х и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подставить полученное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выражение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 другое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уравнение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системы.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	2.Решить 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полученное уравнение с одной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переменной.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	3.Найти соответствующее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значение второй переменной.</a:t>
            </a:r>
          </a:p>
          <a:p>
            <a:pPr marL="0" indent="0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                 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Э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тот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с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пособ особенно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удобен тогда, когда коэффициент при каком-нибудь неизвестном равен 1.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430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1"/>
                </a:solidFill>
              </a:rPr>
              <a:t>Задание на дом</a:t>
            </a:r>
            <a:r>
              <a:rPr lang="ru-RU" sz="3600" dirty="0">
                <a:solidFill>
                  <a:schemeClr val="bg1"/>
                </a:solidFill>
              </a:rPr>
              <a:t>: п. 42, № 1070, 1072,1228*.</a:t>
            </a:r>
          </a:p>
          <a:p>
            <a:pPr marL="0" indent="0">
              <a:buNone/>
            </a:pP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95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Учебник. Алгебра. 7 класс: учеб. для общеобразовательных учреждений / [</a:t>
            </a:r>
            <a:r>
              <a:rPr lang="ru-RU" dirty="0" err="1">
                <a:solidFill>
                  <a:schemeClr val="bg2">
                    <a:lumMod val="75000"/>
                  </a:schemeClr>
                </a:solidFill>
              </a:rPr>
              <a:t>Ю.Н.Макарычев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Н.Г.Миндюк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К.Е.Нешков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С.Б.Скворова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];под.ред.С.А.Теляковского.-18-е изд.-М.: Просвещение, 2009г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</a:p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«http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://ru.wikipedia.org/w/index.php?title=Система&amp;oldid=51969460» 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Используемые источники:</a:t>
            </a:r>
            <a:endParaRPr lang="ru-RU" sz="44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226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ru-RU" sz="3600" b="1" dirty="0">
                <a:solidFill>
                  <a:schemeClr val="bg2">
                    <a:lumMod val="50000"/>
                  </a:schemeClr>
                </a:solidFill>
              </a:rPr>
              <a:t>«Не тот глуп, кто не знает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,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3600" b="1" dirty="0">
                <a:solidFill>
                  <a:schemeClr val="bg2">
                    <a:lumMod val="50000"/>
                  </a:schemeClr>
                </a:solidFill>
              </a:rPr>
              <a:t>но тот, кто знать не хочет»  </a:t>
            </a:r>
            <a:endParaRPr lang="ru-RU" sz="36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r">
              <a:buNone/>
            </a:pPr>
            <a:r>
              <a:rPr lang="ru-RU" sz="3600" b="1" dirty="0">
                <a:solidFill>
                  <a:schemeClr val="bg2">
                    <a:lumMod val="50000"/>
                  </a:schemeClr>
                </a:solidFill>
              </a:rPr>
              <a:t>Сковорода Г.С.</a:t>
            </a:r>
            <a:endParaRPr lang="ru-RU" sz="3600" dirty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658" y="2708920"/>
            <a:ext cx="4255465" cy="3187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925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ru-RU" sz="4000" dirty="0" smtClean="0"/>
              <a:t>Устная работа 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>Является ли решением системы пара чисел:    (-1;1),(2;-1),(6;2,5)?</a:t>
            </a:r>
          </a:p>
          <a:p>
            <a:pPr marL="0" indent="0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852936"/>
            <a:ext cx="4104456" cy="2478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532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</a:rPr>
              <a:t>Приведите пример уравнения с переменными х и у, равносильного линейному уравнению:</a:t>
            </a:r>
          </a:p>
          <a:p>
            <a:pPr marL="0" indent="0" algn="ctr">
              <a:buNone/>
            </a:pP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  х-у=3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Устная работа </a:t>
            </a:r>
            <a:endParaRPr lang="ru-RU" sz="4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933056"/>
            <a:ext cx="2232248" cy="123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447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r>
              <a:rPr lang="ru-RU" sz="4400" dirty="0" smtClean="0">
                <a:solidFill>
                  <a:schemeClr val="bg1"/>
                </a:solidFill>
              </a:rPr>
              <a:t>Назовите три решения уравнения:</a:t>
            </a:r>
          </a:p>
          <a:p>
            <a:pPr marL="0" indent="0" algn="ctr">
              <a:buNone/>
            </a:pPr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У=2х+5</a:t>
            </a:r>
          </a:p>
          <a:p>
            <a:pPr marL="0" indent="0" algn="ctr">
              <a:buNone/>
            </a:pPr>
            <a:r>
              <a:rPr lang="ru-RU" sz="4400" dirty="0" err="1">
                <a:solidFill>
                  <a:schemeClr val="bg2">
                    <a:lumMod val="50000"/>
                  </a:schemeClr>
                </a:solidFill>
              </a:rPr>
              <a:t>х</a:t>
            </a:r>
            <a:r>
              <a:rPr lang="ru-RU" sz="4400" dirty="0" err="1" smtClean="0">
                <a:solidFill>
                  <a:schemeClr val="bg2">
                    <a:lumMod val="50000"/>
                  </a:schemeClr>
                </a:solidFill>
              </a:rPr>
              <a:t>у</a:t>
            </a:r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=0</a:t>
            </a:r>
          </a:p>
          <a:p>
            <a:pPr marL="0" indent="0" algn="ctr">
              <a:buNone/>
            </a:pPr>
            <a:r>
              <a:rPr lang="ru-RU" sz="4400" dirty="0">
                <a:solidFill>
                  <a:schemeClr val="bg2">
                    <a:lumMod val="50000"/>
                  </a:schemeClr>
                </a:solidFill>
              </a:rPr>
              <a:t>х</a:t>
            </a:r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-у=1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Устная работа 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7457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Систе́ма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(от др.-греч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hlinkClick r:id="rId3" action="ppaction://hlinkfile"/>
              </a:rPr>
              <a:t>.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σύστημ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α — целое, составленное из частей; соединение) — множество элементов, находящихся в отношениях и связях друг с другом, которое образует определённую целостность,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единство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Формальная запись общего вида может выглядеть так: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sz="5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                      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4251302"/>
              </p:ext>
            </p:extLst>
          </p:nvPr>
        </p:nvGraphicFramePr>
        <p:xfrm>
          <a:off x="3959933" y="3501008"/>
          <a:ext cx="4140459" cy="2160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Формула" r:id="rId4" imgW="876300" imgH="457200" progId="Equation.3">
                  <p:embed/>
                </p:oleObj>
              </mc:Choice>
              <mc:Fallback>
                <p:oleObj name="Формула" r:id="rId4" imgW="876300" imgH="457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9933" y="3501008"/>
                        <a:ext cx="4140459" cy="21602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4251302"/>
              </p:ext>
            </p:extLst>
          </p:nvPr>
        </p:nvGraphicFramePr>
        <p:xfrm>
          <a:off x="3995936" y="3501008"/>
          <a:ext cx="4140459" cy="2160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Формула" r:id="rId6" imgW="876300" imgH="457200" progId="Equation.3">
                  <p:embed/>
                </p:oleObj>
              </mc:Choice>
              <mc:Fallback>
                <p:oleObj name="Формула" r:id="rId6" imgW="8763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3501008"/>
                        <a:ext cx="4140459" cy="21602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533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400" dirty="0" smtClean="0">
                <a:solidFill>
                  <a:schemeClr val="bg1"/>
                </a:solidFill>
              </a:rPr>
              <a:t>	</a:t>
            </a:r>
            <a:r>
              <a:rPr lang="ru-RU" sz="2800" b="1" i="1" dirty="0">
                <a:solidFill>
                  <a:schemeClr val="bg1"/>
                </a:solidFill>
              </a:rPr>
              <a:t>У этого термина существуют и другие значения</a:t>
            </a:r>
            <a:r>
              <a:rPr lang="ru-RU" sz="3400" dirty="0" smtClean="0">
                <a:solidFill>
                  <a:schemeClr val="bg1"/>
                </a:solidFill>
              </a:rPr>
              <a:t>:</a:t>
            </a:r>
            <a:endParaRPr lang="ru-RU" sz="3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3400" b="1" i="1" dirty="0" smtClean="0">
                <a:solidFill>
                  <a:schemeClr val="bg1"/>
                </a:solidFill>
              </a:rPr>
              <a:t>Теория</a:t>
            </a:r>
            <a:r>
              <a:rPr lang="ru-RU" sz="3400" dirty="0" smtClean="0">
                <a:solidFill>
                  <a:schemeClr val="bg1"/>
                </a:solidFill>
              </a:rPr>
              <a:t>-философская </a:t>
            </a:r>
            <a:r>
              <a:rPr lang="ru-RU" sz="3400" dirty="0">
                <a:solidFill>
                  <a:schemeClr val="bg1"/>
                </a:solidFill>
              </a:rPr>
              <a:t>система Платона;</a:t>
            </a:r>
          </a:p>
          <a:p>
            <a:pPr marL="0" indent="0">
              <a:buNone/>
            </a:pPr>
            <a:r>
              <a:rPr lang="ru-RU" sz="3400" b="1" i="1" dirty="0" smtClean="0">
                <a:solidFill>
                  <a:schemeClr val="bg1"/>
                </a:solidFill>
              </a:rPr>
              <a:t>Способ  </a:t>
            </a:r>
            <a:r>
              <a:rPr lang="ru-RU" sz="3400" b="1" i="1" dirty="0">
                <a:solidFill>
                  <a:schemeClr val="bg1"/>
                </a:solidFill>
              </a:rPr>
              <a:t>организации мыслительной </a:t>
            </a:r>
            <a:r>
              <a:rPr lang="ru-RU" sz="3400" b="1" i="1" dirty="0" smtClean="0">
                <a:solidFill>
                  <a:schemeClr val="bg1"/>
                </a:solidFill>
              </a:rPr>
              <a:t>деятельности</a:t>
            </a:r>
            <a:r>
              <a:rPr lang="ru-RU" sz="3400" dirty="0">
                <a:solidFill>
                  <a:schemeClr val="bg1"/>
                </a:solidFill>
              </a:rPr>
              <a:t>-</a:t>
            </a:r>
            <a:r>
              <a:rPr lang="ru-RU" sz="3400" dirty="0" smtClean="0">
                <a:solidFill>
                  <a:schemeClr val="bg1"/>
                </a:solidFill>
              </a:rPr>
              <a:t> </a:t>
            </a:r>
            <a:r>
              <a:rPr lang="ru-RU" sz="3400" dirty="0">
                <a:solidFill>
                  <a:schemeClr val="bg1"/>
                </a:solidFill>
              </a:rPr>
              <a:t>система счисления;</a:t>
            </a:r>
          </a:p>
          <a:p>
            <a:pPr marL="0" indent="0">
              <a:buNone/>
            </a:pPr>
            <a:r>
              <a:rPr lang="ru-RU" sz="3400" b="1" i="1" dirty="0" smtClean="0">
                <a:solidFill>
                  <a:schemeClr val="bg1"/>
                </a:solidFill>
              </a:rPr>
              <a:t>Некоторое  </a:t>
            </a:r>
            <a:r>
              <a:rPr lang="ru-RU" sz="3400" b="1" i="1" dirty="0">
                <a:solidFill>
                  <a:schemeClr val="bg1"/>
                </a:solidFill>
              </a:rPr>
              <a:t>свойство </a:t>
            </a:r>
            <a:r>
              <a:rPr lang="ru-RU" sz="3400" b="1" i="1" dirty="0" smtClean="0">
                <a:solidFill>
                  <a:schemeClr val="bg1"/>
                </a:solidFill>
              </a:rPr>
              <a:t>общества</a:t>
            </a:r>
            <a:r>
              <a:rPr lang="ru-RU" sz="3400" dirty="0">
                <a:solidFill>
                  <a:schemeClr val="bg1"/>
                </a:solidFill>
              </a:rPr>
              <a:t>-</a:t>
            </a:r>
            <a:r>
              <a:rPr lang="ru-RU" sz="3400" dirty="0" smtClean="0">
                <a:solidFill>
                  <a:schemeClr val="bg1"/>
                </a:solidFill>
              </a:rPr>
              <a:t> </a:t>
            </a:r>
            <a:r>
              <a:rPr lang="ru-RU" sz="3400" dirty="0">
                <a:solidFill>
                  <a:schemeClr val="bg1"/>
                </a:solidFill>
              </a:rPr>
              <a:t>политическая система, экономическая система ;</a:t>
            </a:r>
          </a:p>
          <a:p>
            <a:pPr marL="0" indent="0">
              <a:buNone/>
            </a:pPr>
            <a:r>
              <a:rPr lang="ru-RU" sz="3400" b="1" i="1" dirty="0" smtClean="0">
                <a:solidFill>
                  <a:schemeClr val="bg1"/>
                </a:solidFill>
              </a:rPr>
              <a:t>Совокупность  </a:t>
            </a:r>
            <a:r>
              <a:rPr lang="ru-RU" sz="3400" b="1" i="1" dirty="0">
                <a:solidFill>
                  <a:schemeClr val="bg1"/>
                </a:solidFill>
              </a:rPr>
              <a:t>установившихся норм жизни и правил </a:t>
            </a:r>
            <a:r>
              <a:rPr lang="ru-RU" sz="3400" b="1" i="1" dirty="0" smtClean="0">
                <a:solidFill>
                  <a:schemeClr val="bg1"/>
                </a:solidFill>
              </a:rPr>
              <a:t>поведения</a:t>
            </a:r>
            <a:r>
              <a:rPr lang="ru-RU" sz="3400" dirty="0">
                <a:solidFill>
                  <a:schemeClr val="bg1"/>
                </a:solidFill>
              </a:rPr>
              <a:t>-</a:t>
            </a:r>
            <a:r>
              <a:rPr lang="ru-RU" sz="3400" dirty="0" smtClean="0">
                <a:solidFill>
                  <a:schemeClr val="bg1"/>
                </a:solidFill>
              </a:rPr>
              <a:t> </a:t>
            </a:r>
            <a:r>
              <a:rPr lang="ru-RU" sz="3400" dirty="0">
                <a:solidFill>
                  <a:schemeClr val="bg1"/>
                </a:solidFill>
              </a:rPr>
              <a:t>законодательная система или система моральных </a:t>
            </a:r>
            <a:r>
              <a:rPr lang="ru-RU" sz="3400" dirty="0" smtClean="0">
                <a:solidFill>
                  <a:schemeClr val="bg1"/>
                </a:solidFill>
              </a:rPr>
              <a:t>ценностей.</a:t>
            </a:r>
            <a:endParaRPr lang="ru-RU" sz="3400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519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310398"/>
            <a:ext cx="2448272" cy="3116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564010"/>
            <a:ext cx="8229600" cy="4572000"/>
          </a:xfrm>
        </p:spPr>
        <p:txBody>
          <a:bodyPr/>
          <a:lstStyle/>
          <a:p>
            <a:r>
              <a:rPr lang="ru-RU" b="1" dirty="0" err="1">
                <a:solidFill>
                  <a:schemeClr val="bg1"/>
                </a:solidFill>
              </a:rPr>
              <a:t>Периоди́ческая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систе́ма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хими́ческих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элеме́нтов</a:t>
            </a:r>
            <a:r>
              <a:rPr lang="ru-RU" dirty="0">
                <a:solidFill>
                  <a:schemeClr val="bg1"/>
                </a:solidFill>
              </a:rPr>
              <a:t> (</a:t>
            </a:r>
            <a:r>
              <a:rPr lang="ru-RU" b="1" dirty="0" err="1">
                <a:solidFill>
                  <a:schemeClr val="bg1"/>
                </a:solidFill>
              </a:rPr>
              <a:t>табли́ца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Менделе́ева</a:t>
            </a:r>
            <a:r>
              <a:rPr lang="ru-RU" dirty="0">
                <a:solidFill>
                  <a:schemeClr val="bg1"/>
                </a:solidFill>
              </a:rPr>
              <a:t>) — классификация химических элементов, устанавливающая зависимость различных свойств элементов от заряда атомного ядра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ru-RU" sz="2400" i="1" dirty="0" smtClean="0"/>
          </a:p>
          <a:p>
            <a:pPr marL="0" indent="0">
              <a:buNone/>
            </a:pPr>
            <a:endParaRPr lang="ru-RU" sz="2400" i="1" dirty="0"/>
          </a:p>
          <a:p>
            <a:pPr marL="0" indent="0">
              <a:buNone/>
            </a:pPr>
            <a:endParaRPr lang="ru-RU" sz="2400" i="1" dirty="0" smtClean="0"/>
          </a:p>
          <a:p>
            <a:pPr marL="0" indent="0">
              <a:buNone/>
            </a:pPr>
            <a:r>
              <a:rPr lang="ru-RU" sz="2400" i="1" dirty="0"/>
              <a:t> </a:t>
            </a:r>
            <a:r>
              <a:rPr lang="ru-RU" sz="2400" i="1" dirty="0" smtClean="0"/>
              <a:t>            Памятник </a:t>
            </a:r>
            <a:r>
              <a:rPr lang="ru-RU" sz="2400" i="1" dirty="0"/>
              <a:t>Д. И. </a:t>
            </a:r>
            <a:r>
              <a:rPr lang="ru-RU" sz="2400" i="1" dirty="0" smtClean="0"/>
              <a:t>Менделееву</a:t>
            </a:r>
          </a:p>
          <a:p>
            <a:pPr marL="0" indent="0">
              <a:buNone/>
            </a:pPr>
            <a:r>
              <a:rPr lang="ru-RU" sz="2400" i="1" dirty="0" smtClean="0"/>
              <a:t>                           в </a:t>
            </a:r>
            <a:r>
              <a:rPr lang="ru-RU" sz="2400" i="1" dirty="0"/>
              <a:t>Санкт-Петербурге</a:t>
            </a:r>
          </a:p>
          <a:p>
            <a:pPr marL="0" indent="0">
              <a:buNone/>
            </a:pPr>
            <a:endParaRPr lang="ru-RU" sz="2400" i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bg1"/>
                </a:solidFill>
              </a:rPr>
              <a:t>Классификация</a:t>
            </a:r>
            <a:r>
              <a:rPr lang="ru-RU" sz="3200" dirty="0">
                <a:solidFill>
                  <a:schemeClr val="bg1"/>
                </a:solidFill>
              </a:rPr>
              <a:t>-Периодическая система химических элементов Д. И. Менделеева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89779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 основе системы лежит разделение актёрской игры на три технологии: ремесло, представление и переживание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bg1"/>
                </a:solidFill>
              </a:rPr>
              <a:t>Завершённый  метод практической деятельности</a:t>
            </a:r>
            <a:r>
              <a:rPr lang="ru-RU" sz="3200" dirty="0">
                <a:solidFill>
                  <a:schemeClr val="bg1"/>
                </a:solidFill>
              </a:rPr>
              <a:t> -система Станиславского</a:t>
            </a: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533" y="2996952"/>
            <a:ext cx="190500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625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163</TotalTime>
  <Words>300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Бумажная</vt:lpstr>
      <vt:lpstr>Формула</vt:lpstr>
      <vt:lpstr>Тема: «Способ подстановки». 7 класс</vt:lpstr>
      <vt:lpstr>Презентация PowerPoint</vt:lpstr>
      <vt:lpstr>Презентация PowerPoint</vt:lpstr>
      <vt:lpstr>Устная работа </vt:lpstr>
      <vt:lpstr>Устная работа  </vt:lpstr>
      <vt:lpstr>Презентация PowerPoint</vt:lpstr>
      <vt:lpstr>Презентация PowerPoint</vt:lpstr>
      <vt:lpstr>Классификация-Периодическая система химических элементов Д. И. Менделеева</vt:lpstr>
      <vt:lpstr>Завершённый  метод практической деятельности -система Станиславского</vt:lpstr>
      <vt:lpstr>Совокупность  объектов природы- Солнечная система</vt:lpstr>
      <vt:lpstr>Презентация PowerPoint</vt:lpstr>
      <vt:lpstr>Математика </vt:lpstr>
      <vt:lpstr>Презентация PowerPoint</vt:lpstr>
      <vt:lpstr>Презентация PowerPoint</vt:lpstr>
      <vt:lpstr>Презентация PowerPoint</vt:lpstr>
      <vt:lpstr>Используемые 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«Способ подстановки». </dc:title>
  <dc:creator>Мария</dc:creator>
  <cp:lastModifiedBy>Мария</cp:lastModifiedBy>
  <cp:revision>19</cp:revision>
  <dcterms:created xsi:type="dcterms:W3CDTF">2013-02-21T08:39:25Z</dcterms:created>
  <dcterms:modified xsi:type="dcterms:W3CDTF">2013-02-26T12:50:13Z</dcterms:modified>
</cp:coreProperties>
</file>