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58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16ADA-C532-44EC-B4EA-DE9B6145A1AE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1F746-9EFF-4345-9D98-F79717760B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1F746-9EFF-4345-9D98-F79717760B3C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0A2DAB3-6CD4-4C74-8ABC-7204E6017517}" type="datetimeFigureOut">
              <a:rPr lang="ru-RU" smtClean="0"/>
              <a:pPr/>
              <a:t>04.03.2012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74217A2-68EB-4904-B6AD-391D59C69A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Degrees of Comparison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of Adjectives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Степени сравнения прилагательных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9144000" cy="58052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Reading rules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2400" b="1" dirty="0" smtClean="0"/>
              <a:t>1. An elephant is …than a tiger.</a:t>
            </a:r>
            <a:endParaRPr lang="ru-RU" sz="2400" dirty="0" smtClean="0"/>
          </a:p>
          <a:p>
            <a:r>
              <a:rPr lang="en-US" sz="2800" b="1" dirty="0" smtClean="0"/>
              <a:t>  </a:t>
            </a:r>
            <a:r>
              <a:rPr lang="en-US" sz="2800" b="1" i="1" dirty="0" smtClean="0"/>
              <a:t>a)taller,  b) tallest,  c) tall</a:t>
            </a:r>
            <a:endParaRPr lang="ru-RU" sz="2800" i="1" dirty="0" smtClean="0"/>
          </a:p>
          <a:p>
            <a:pPr lvl="1">
              <a:buNone/>
            </a:pPr>
            <a:r>
              <a:rPr lang="en-US" sz="2400" b="1" dirty="0" smtClean="0"/>
              <a:t>2. A peacock is … than </a:t>
            </a:r>
            <a:r>
              <a:rPr lang="en-US" sz="2800" b="1" dirty="0" smtClean="0"/>
              <a:t>an ostrich   </a:t>
            </a:r>
            <a:endParaRPr lang="ru-RU" sz="2400" b="1" dirty="0" smtClean="0"/>
          </a:p>
          <a:p>
            <a:r>
              <a:rPr lang="en-US" sz="2800" b="1" i="1" dirty="0" smtClean="0"/>
              <a:t>   a)beautiful,  b) more beautiful  c) beautifuler</a:t>
            </a:r>
            <a:endParaRPr lang="ru-RU" sz="2800" i="1" dirty="0" smtClean="0"/>
          </a:p>
          <a:p>
            <a:pPr lvl="1">
              <a:buNone/>
            </a:pPr>
            <a:r>
              <a:rPr lang="en-US" sz="2400" b="1" dirty="0" smtClean="0"/>
              <a:t>3. A python is …  than  a crocodile       </a:t>
            </a:r>
            <a:endParaRPr lang="ru-RU" sz="2000" dirty="0" smtClean="0"/>
          </a:p>
          <a:p>
            <a:pPr lvl="2">
              <a:buNone/>
            </a:pPr>
            <a:r>
              <a:rPr lang="en-US" sz="2400" b="1" dirty="0" smtClean="0"/>
              <a:t>  </a:t>
            </a:r>
            <a:r>
              <a:rPr lang="en-US" sz="2400" b="1" i="1" dirty="0" smtClean="0"/>
              <a:t>a)longer,  b) more longer  c)  longest</a:t>
            </a:r>
            <a:endParaRPr lang="ru-RU" sz="2400" i="1" dirty="0" smtClean="0"/>
          </a:p>
          <a:p>
            <a:pPr lvl="1">
              <a:buNone/>
            </a:pPr>
            <a:r>
              <a:rPr lang="en-US" sz="2400" b="1" dirty="0" smtClean="0"/>
              <a:t>4. A crocodile is … animal in the zoo</a:t>
            </a:r>
            <a:endParaRPr lang="ru-RU" sz="2000" dirty="0" smtClean="0"/>
          </a:p>
          <a:p>
            <a:r>
              <a:rPr lang="en-US" sz="2800" b="1" dirty="0" smtClean="0"/>
              <a:t>     </a:t>
            </a:r>
            <a:r>
              <a:rPr lang="en-US" sz="2800" b="1" i="1" dirty="0" smtClean="0"/>
              <a:t>a) dangerousest,  b)  the most dangerou</a:t>
            </a:r>
          </a:p>
          <a:p>
            <a:r>
              <a:rPr lang="en-US" sz="2800" b="1" i="1" dirty="0" smtClean="0"/>
              <a:t>              c) more  dangerous</a:t>
            </a:r>
            <a:endParaRPr lang="ru-RU" sz="2800" i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Choose the right letter</a:t>
            </a:r>
            <a:br>
              <a:rPr lang="en-US" dirty="0" smtClean="0"/>
            </a:br>
            <a:r>
              <a:rPr lang="en-US" sz="2000" dirty="0" smtClean="0"/>
              <a:t>(</a:t>
            </a:r>
            <a:r>
              <a:rPr lang="ru-RU" sz="2000" dirty="0" smtClean="0"/>
              <a:t>обведи правильный ответ)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755984"/>
          </a:xfrm>
        </p:spPr>
        <p:txBody>
          <a:bodyPr/>
          <a:lstStyle/>
          <a:p>
            <a:pPr lvl="1">
              <a:buNone/>
            </a:pPr>
            <a:r>
              <a:rPr lang="en-US" sz="2400" b="1" dirty="0" smtClean="0"/>
              <a:t>1. An elephant is …than a tiger.</a:t>
            </a:r>
            <a:endParaRPr lang="ru-RU" sz="2400" dirty="0" smtClean="0"/>
          </a:p>
          <a:p>
            <a:r>
              <a:rPr lang="en-US" sz="2800" b="1" dirty="0" smtClean="0"/>
              <a:t>  </a:t>
            </a:r>
            <a:r>
              <a:rPr lang="en-US" sz="2800" b="1" i="1" dirty="0" smtClean="0">
                <a:solidFill>
                  <a:schemeClr val="accent2"/>
                </a:solidFill>
              </a:rPr>
              <a:t>a)taller</a:t>
            </a:r>
            <a:r>
              <a:rPr lang="en-US" sz="2800" b="1" i="1" dirty="0" smtClean="0"/>
              <a:t>   b) tallest   c) tall</a:t>
            </a:r>
            <a:endParaRPr lang="ru-RU" sz="2800" i="1" dirty="0" smtClean="0"/>
          </a:p>
          <a:p>
            <a:pPr lvl="1">
              <a:buNone/>
            </a:pPr>
            <a:r>
              <a:rPr lang="en-US" sz="2400" b="1" dirty="0" smtClean="0"/>
              <a:t>2. A peacock is … than </a:t>
            </a:r>
            <a:r>
              <a:rPr lang="en-US" sz="2800" b="1" dirty="0" smtClean="0"/>
              <a:t>an ostrich   </a:t>
            </a:r>
            <a:endParaRPr lang="ru-RU" sz="2400" b="1" dirty="0" smtClean="0"/>
          </a:p>
          <a:p>
            <a:r>
              <a:rPr lang="en-US" sz="2800" b="1" i="1" dirty="0" smtClean="0"/>
              <a:t>   a)beautiful  </a:t>
            </a:r>
            <a:r>
              <a:rPr lang="en-US" sz="2800" b="1" i="1" dirty="0" smtClean="0">
                <a:solidFill>
                  <a:schemeClr val="accent2"/>
                </a:solidFill>
              </a:rPr>
              <a:t>b) more beautiful  </a:t>
            </a:r>
            <a:r>
              <a:rPr lang="en-US" sz="2800" b="1" i="1" dirty="0" smtClean="0"/>
              <a:t>c) beautifuler</a:t>
            </a:r>
            <a:endParaRPr lang="ru-RU" sz="2800" i="1" dirty="0" smtClean="0"/>
          </a:p>
          <a:p>
            <a:pPr lvl="1">
              <a:buNone/>
            </a:pPr>
            <a:r>
              <a:rPr lang="en-US" sz="2400" b="1" dirty="0" smtClean="0"/>
              <a:t>3. A python is …  than  a crocodile       </a:t>
            </a:r>
            <a:endParaRPr lang="ru-RU" sz="2000" dirty="0" smtClean="0"/>
          </a:p>
          <a:p>
            <a:pPr lvl="2">
              <a:buNone/>
            </a:pPr>
            <a:r>
              <a:rPr lang="en-US" sz="2400" b="1" dirty="0" smtClean="0">
                <a:solidFill>
                  <a:schemeClr val="accent2"/>
                </a:solidFill>
              </a:rPr>
              <a:t>  </a:t>
            </a:r>
            <a:r>
              <a:rPr lang="en-US" sz="2400" b="1" i="1" dirty="0" smtClean="0">
                <a:solidFill>
                  <a:schemeClr val="accent2"/>
                </a:solidFill>
              </a:rPr>
              <a:t>a)longer</a:t>
            </a:r>
            <a:r>
              <a:rPr lang="en-US" sz="2400" b="1" i="1" dirty="0" smtClean="0"/>
              <a:t>  b) more longer   c)  longest</a:t>
            </a:r>
            <a:endParaRPr lang="ru-RU" sz="2400" i="1" dirty="0" smtClean="0"/>
          </a:p>
          <a:p>
            <a:pPr lvl="1">
              <a:buNone/>
            </a:pPr>
            <a:r>
              <a:rPr lang="en-US" sz="2400" b="1" dirty="0" smtClean="0"/>
              <a:t>4. A crocodile is … animal in the zoo</a:t>
            </a:r>
            <a:endParaRPr lang="ru-RU" sz="2000" dirty="0" smtClean="0"/>
          </a:p>
          <a:p>
            <a:r>
              <a:rPr lang="en-US" sz="2800" b="1" dirty="0" smtClean="0"/>
              <a:t>     </a:t>
            </a:r>
            <a:r>
              <a:rPr lang="en-US" sz="2800" b="1" i="1" dirty="0" smtClean="0"/>
              <a:t>a) dangerousest   b)  </a:t>
            </a:r>
            <a:r>
              <a:rPr lang="en-US" sz="2800" b="1" i="1" dirty="0" smtClean="0">
                <a:solidFill>
                  <a:schemeClr val="accent2"/>
                </a:solidFill>
              </a:rPr>
              <a:t>the most dangerous</a:t>
            </a:r>
          </a:p>
          <a:p>
            <a:r>
              <a:rPr lang="en-US" sz="2800" b="1" i="1" dirty="0" smtClean="0"/>
              <a:t>              c) more  dangerous</a:t>
            </a:r>
            <a:endParaRPr lang="ru-RU" sz="2800" i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keys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ctr"/>
            <a:r>
              <a:rPr lang="en-US" dirty="0" smtClean="0"/>
              <a:t>    Animals in London Zoo</a:t>
            </a:r>
            <a:endParaRPr lang="ru-RU" dirty="0"/>
          </a:p>
        </p:txBody>
      </p:sp>
      <p:pic>
        <p:nvPicPr>
          <p:cNvPr id="2050" name="Picture 2" descr="C:\Users\Оля\Pictures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1076325" cy="1428750"/>
          </a:xfrm>
          <a:prstGeom prst="rect">
            <a:avLst/>
          </a:prstGeom>
          <a:noFill/>
        </p:spPr>
      </p:pic>
      <p:pic>
        <p:nvPicPr>
          <p:cNvPr id="2051" name="Picture 3" descr="C:\Users\Оля\Pictures\iCAD1JJW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356992"/>
            <a:ext cx="1428750" cy="1143000"/>
          </a:xfrm>
          <a:prstGeom prst="rect">
            <a:avLst/>
          </a:prstGeom>
          <a:noFill/>
        </p:spPr>
      </p:pic>
      <p:pic>
        <p:nvPicPr>
          <p:cNvPr id="2053" name="Picture 5" descr="C:\Users\Оля\Pictures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5301208"/>
            <a:ext cx="1428750" cy="1076325"/>
          </a:xfrm>
          <a:prstGeom prst="rect">
            <a:avLst/>
          </a:prstGeom>
          <a:noFill/>
        </p:spPr>
      </p:pic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4509120"/>
            <a:ext cx="1320800" cy="1892300"/>
          </a:xfrm>
          <a:prstGeom prst="rect">
            <a:avLst/>
          </a:prstGeom>
        </p:spPr>
      </p:pic>
      <p:pic>
        <p:nvPicPr>
          <p:cNvPr id="9" name="Рисунок 8" descr="iCA1BD86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9712" y="5013176"/>
            <a:ext cx="1428750" cy="1209675"/>
          </a:xfrm>
          <a:prstGeom prst="rect">
            <a:avLst/>
          </a:prstGeom>
        </p:spPr>
      </p:pic>
      <p:pic>
        <p:nvPicPr>
          <p:cNvPr id="11" name="Рисунок 10" descr="iCAS2BH7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60232" y="1844824"/>
            <a:ext cx="1800200" cy="1356151"/>
          </a:xfrm>
          <a:prstGeom prst="rect">
            <a:avLst/>
          </a:prstGeom>
        </p:spPr>
      </p:pic>
      <p:pic>
        <p:nvPicPr>
          <p:cNvPr id="12" name="Рисунок 11" descr="iCAT7QC0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14744" y="2357430"/>
            <a:ext cx="1905000" cy="1435100"/>
          </a:xfrm>
          <a:prstGeom prst="rect">
            <a:avLst/>
          </a:prstGeom>
        </p:spPr>
      </p:pic>
      <p:pic>
        <p:nvPicPr>
          <p:cNvPr id="13" name="Рисунок 12" descr="iCA5K8WX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12160" y="3501008"/>
            <a:ext cx="1946852" cy="1368152"/>
          </a:xfrm>
          <a:prstGeom prst="rect">
            <a:avLst/>
          </a:prstGeom>
        </p:spPr>
      </p:pic>
      <p:pic>
        <p:nvPicPr>
          <p:cNvPr id="1026" name="Picture 2" descr="C:\Documents and Settings\Admin\Мои документы\Мои рисунки\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357422" y="1000108"/>
            <a:ext cx="1428750" cy="142875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Мои рисунки\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00628" y="1142984"/>
            <a:ext cx="1428750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tiger            </a:t>
            </a:r>
            <a:r>
              <a:rPr lang="ru-RU" dirty="0" smtClean="0"/>
              <a:t>тигр</a:t>
            </a:r>
          </a:p>
          <a:p>
            <a:r>
              <a:rPr lang="en-US" dirty="0" smtClean="0"/>
              <a:t>A giraffe         </a:t>
            </a:r>
            <a:r>
              <a:rPr lang="ru-RU" dirty="0" smtClean="0"/>
              <a:t>жираф</a:t>
            </a:r>
          </a:p>
          <a:p>
            <a:r>
              <a:rPr lang="en-US" dirty="0" smtClean="0"/>
              <a:t>An ostrich       страус</a:t>
            </a:r>
            <a:endParaRPr lang="ru-RU" dirty="0" smtClean="0"/>
          </a:p>
          <a:p>
            <a:r>
              <a:rPr lang="en-US" dirty="0" smtClean="0"/>
              <a:t>An elephant    </a:t>
            </a:r>
            <a:r>
              <a:rPr lang="ru-RU" dirty="0" smtClean="0"/>
              <a:t>слон</a:t>
            </a:r>
          </a:p>
          <a:p>
            <a:r>
              <a:rPr lang="en-US" dirty="0" smtClean="0"/>
              <a:t>A crocodile      </a:t>
            </a:r>
            <a:r>
              <a:rPr lang="ru-RU" dirty="0" smtClean="0"/>
              <a:t>крокодил</a:t>
            </a:r>
          </a:p>
          <a:p>
            <a:r>
              <a:rPr lang="en-US" dirty="0" smtClean="0"/>
              <a:t>A peacock       </a:t>
            </a:r>
            <a:r>
              <a:rPr lang="ru-RU" dirty="0" smtClean="0"/>
              <a:t>павлин</a:t>
            </a:r>
          </a:p>
          <a:p>
            <a:r>
              <a:rPr lang="en-US" dirty="0" smtClean="0"/>
              <a:t>A python         </a:t>
            </a:r>
            <a:r>
              <a:rPr lang="ru-RU" dirty="0" smtClean="0"/>
              <a:t>питон</a:t>
            </a:r>
          </a:p>
          <a:p>
            <a:r>
              <a:rPr lang="en-US" dirty="0" smtClean="0"/>
              <a:t>A zebra           </a:t>
            </a:r>
            <a:r>
              <a:rPr lang="ru-RU" dirty="0" smtClean="0"/>
              <a:t>зебра</a:t>
            </a:r>
          </a:p>
          <a:p>
            <a:r>
              <a:rPr lang="en-US" dirty="0" smtClean="0"/>
              <a:t>A whale           </a:t>
            </a:r>
            <a:r>
              <a:rPr lang="ru-RU" dirty="0" smtClean="0"/>
              <a:t>кит</a:t>
            </a:r>
          </a:p>
          <a:p>
            <a:r>
              <a:rPr lang="en-US" dirty="0" smtClean="0"/>
              <a:t>A leopard        </a:t>
            </a:r>
            <a:r>
              <a:rPr lang="ru-RU" dirty="0" smtClean="0"/>
              <a:t>леопард</a:t>
            </a:r>
          </a:p>
          <a:p>
            <a:r>
              <a:rPr lang="en-US" dirty="0" smtClean="0"/>
              <a:t>A mosquito     </a:t>
            </a:r>
            <a:r>
              <a:rPr lang="ru-RU" dirty="0" smtClean="0"/>
              <a:t>комар</a:t>
            </a:r>
          </a:p>
          <a:p>
            <a:r>
              <a:rPr lang="en-US" dirty="0" smtClean="0"/>
              <a:t>A chimpanzee </a:t>
            </a:r>
            <a:r>
              <a:rPr lang="ru-RU" dirty="0" smtClean="0"/>
              <a:t>шимпанзе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Repeat  and read the  words</a:t>
            </a:r>
            <a:br>
              <a:rPr lang="en-US" dirty="0" smtClean="0"/>
            </a:br>
            <a:r>
              <a:rPr lang="en-US" dirty="0" smtClean="0"/>
              <a:t> after me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14400" y="260648"/>
            <a:ext cx="7481776" cy="432048"/>
          </a:xfrm>
        </p:spPr>
        <p:txBody>
          <a:bodyPr/>
          <a:lstStyle/>
          <a:p>
            <a:pPr algn="ctr"/>
            <a:r>
              <a:rPr lang="en-US" dirty="0" smtClean="0"/>
              <a:t>MATCH the names and the pictures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1763688" y="764704"/>
            <a:ext cx="6984776" cy="6093296"/>
          </a:xfrm>
        </p:spPr>
        <p:txBody>
          <a:bodyPr/>
          <a:lstStyle/>
          <a:p>
            <a:pPr algn="l"/>
            <a:endParaRPr lang="en-US" dirty="0" smtClean="0"/>
          </a:p>
          <a:p>
            <a:pPr algn="l"/>
            <a:r>
              <a:rPr lang="en-US" b="1" dirty="0" smtClean="0"/>
              <a:t>An elephant                                                         </a:t>
            </a:r>
          </a:p>
          <a:p>
            <a:pPr algn="l"/>
            <a:r>
              <a:rPr lang="en-US" b="1" dirty="0" smtClean="0"/>
              <a:t>                                                                            An ostrich </a:t>
            </a:r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b="1" dirty="0" smtClean="0"/>
              <a:t>A giraffe</a:t>
            </a:r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b="1" dirty="0" smtClean="0"/>
              <a:t>A tiger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                                                                             </a:t>
            </a:r>
            <a:r>
              <a:rPr lang="en-US" b="1" dirty="0" smtClean="0"/>
              <a:t>A python </a:t>
            </a:r>
          </a:p>
          <a:p>
            <a:pPr algn="l"/>
            <a:endParaRPr lang="en-US" dirty="0" smtClean="0"/>
          </a:p>
          <a:p>
            <a:pPr algn="l"/>
            <a:r>
              <a:rPr lang="en-US" b="1" dirty="0" smtClean="0"/>
              <a:t>A crocodile </a:t>
            </a:r>
            <a:endParaRPr lang="ru-RU" b="1" dirty="0"/>
          </a:p>
        </p:txBody>
      </p:sp>
      <p:pic>
        <p:nvPicPr>
          <p:cNvPr id="11" name="Содержимое 10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1320800" cy="1440160"/>
          </a:xfrm>
        </p:spPr>
      </p:pic>
      <p:pic>
        <p:nvPicPr>
          <p:cNvPr id="12" name="Рисунок 11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204864"/>
            <a:ext cx="1364357" cy="1428750"/>
          </a:xfrm>
          <a:prstGeom prst="rect">
            <a:avLst/>
          </a:prstGeom>
        </p:spPr>
      </p:pic>
      <p:pic>
        <p:nvPicPr>
          <p:cNvPr id="13" name="Рисунок 12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789040"/>
            <a:ext cx="1428750" cy="1076325"/>
          </a:xfrm>
          <a:prstGeom prst="rect">
            <a:avLst/>
          </a:prstGeom>
        </p:spPr>
      </p:pic>
      <p:pic>
        <p:nvPicPr>
          <p:cNvPr id="14" name="Рисунок 13" descr="iCA1BD86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5013176"/>
            <a:ext cx="1428750" cy="1209675"/>
          </a:xfrm>
          <a:prstGeom prst="rect">
            <a:avLst/>
          </a:prstGeom>
        </p:spPr>
      </p:pic>
      <p:pic>
        <p:nvPicPr>
          <p:cNvPr id="15" name="Рисунок 14" descr="iCA5K8WX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4048" y="692696"/>
            <a:ext cx="1368153" cy="1368152"/>
          </a:xfrm>
          <a:prstGeom prst="rect">
            <a:avLst/>
          </a:prstGeom>
        </p:spPr>
      </p:pic>
      <p:pic>
        <p:nvPicPr>
          <p:cNvPr id="16" name="Рисунок 15" descr="iCAD1JJW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32040" y="2636912"/>
            <a:ext cx="1428750" cy="1368152"/>
          </a:xfrm>
          <a:prstGeom prst="rect">
            <a:avLst/>
          </a:prstGeom>
        </p:spPr>
      </p:pic>
      <p:pic>
        <p:nvPicPr>
          <p:cNvPr id="17" name="Рисунок 16" descr="iCAS2BH7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4048" y="4437112"/>
            <a:ext cx="1450356" cy="144016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6444208" y="3356992"/>
            <a:ext cx="1632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                                 A </a:t>
            </a:r>
            <a:r>
              <a:rPr lang="en-US" b="1" dirty="0"/>
              <a:t>peacock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36504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Which animal is taller: a giraffe, or an elephant ?</a:t>
            </a:r>
            <a:endParaRPr lang="ru-RU" sz="2400" dirty="0" smtClean="0"/>
          </a:p>
          <a:p>
            <a:pPr lvl="0"/>
            <a:r>
              <a:rPr lang="en-US" sz="2400" dirty="0" smtClean="0"/>
              <a:t>Which animal  is longer: a crocodile or a python ?</a:t>
            </a:r>
            <a:endParaRPr lang="ru-RU" sz="2400" dirty="0" smtClean="0"/>
          </a:p>
          <a:p>
            <a:pPr lvl="0"/>
            <a:r>
              <a:rPr lang="en-US" sz="2400" dirty="0" smtClean="0"/>
              <a:t>Which animal is more dangerous: a tiger or a crocodile?</a:t>
            </a:r>
            <a:endParaRPr lang="ru-RU" sz="2400" dirty="0" smtClean="0"/>
          </a:p>
          <a:p>
            <a:pPr lvl="0"/>
            <a:r>
              <a:rPr lang="en-US" sz="2400" dirty="0" smtClean="0"/>
              <a:t> Which animal is more beautiful: a peacock  or an ostrich?</a:t>
            </a:r>
            <a:endParaRPr lang="ru-RU" sz="2400" dirty="0" smtClean="0"/>
          </a:p>
          <a:p>
            <a:pPr lvl="0"/>
            <a:r>
              <a:rPr lang="en-US" sz="2400" dirty="0" smtClean="0"/>
              <a:t>Which animal is the tallest?  </a:t>
            </a:r>
            <a:endParaRPr lang="ru-RU" sz="2400" dirty="0" smtClean="0"/>
          </a:p>
          <a:p>
            <a:pPr lvl="0"/>
            <a:r>
              <a:rPr lang="en-US" sz="2400" dirty="0" smtClean="0"/>
              <a:t>Which animal is the longest?</a:t>
            </a:r>
            <a:endParaRPr lang="ru-RU" sz="2400" dirty="0" smtClean="0"/>
          </a:p>
          <a:p>
            <a:pPr lvl="0"/>
            <a:r>
              <a:rPr lang="en-US" sz="2400" dirty="0" smtClean="0"/>
              <a:t>Which animal is the most dangerous?</a:t>
            </a:r>
            <a:endParaRPr lang="ru-RU" sz="2400" dirty="0" smtClean="0"/>
          </a:p>
          <a:p>
            <a:pPr lvl="0"/>
            <a:r>
              <a:rPr lang="en-US" sz="2400" dirty="0" smtClean="0"/>
              <a:t>Which animal is the most beautiful?       </a:t>
            </a:r>
            <a:endParaRPr lang="ru-RU" sz="2400" dirty="0" smtClean="0"/>
          </a:p>
          <a:p>
            <a:endParaRPr lang="ru-RU" sz="1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Let’s compare different animals: look at the pictures and the text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ля\Pictures\viewer3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ля\Pictures\viewer8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Оля\Pictures\3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Reading rules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Remember !</a:t>
            </a:r>
          </a:p>
          <a:p>
            <a:pPr algn="ctr">
              <a:buNone/>
            </a:pPr>
            <a:r>
              <a:rPr lang="ru-RU" dirty="0" smtClean="0"/>
              <a:t>Конечная гласная </a:t>
            </a:r>
            <a:r>
              <a:rPr lang="ru-RU" b="1" dirty="0" smtClean="0">
                <a:solidFill>
                  <a:schemeClr val="accent2"/>
                </a:solidFill>
              </a:rPr>
              <a:t>е</a:t>
            </a:r>
            <a:r>
              <a:rPr lang="ru-RU" dirty="0" smtClean="0"/>
              <a:t> (немая е) </a:t>
            </a:r>
            <a:endParaRPr lang="en-US" dirty="0" smtClean="0"/>
          </a:p>
          <a:p>
            <a:pPr algn="ctr">
              <a:buNone/>
            </a:pPr>
            <a:r>
              <a:rPr lang="ru-RU" dirty="0" smtClean="0"/>
              <a:t>опускается перед суффиксами </a:t>
            </a:r>
            <a:r>
              <a:rPr lang="en-US" dirty="0" err="1" smtClean="0">
                <a:solidFill>
                  <a:schemeClr val="accent2"/>
                </a:solidFill>
              </a:rPr>
              <a:t>er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chemeClr val="accent2"/>
                </a:solidFill>
              </a:rPr>
              <a:t>est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</a:p>
          <a:p>
            <a:endParaRPr lang="en-US" dirty="0" smtClean="0"/>
          </a:p>
          <a:p>
            <a:r>
              <a:rPr lang="en-US" dirty="0" smtClean="0"/>
              <a:t>Nice-nic</a:t>
            </a:r>
            <a:r>
              <a:rPr lang="en-US" b="1" dirty="0" smtClean="0">
                <a:solidFill>
                  <a:schemeClr val="accent2"/>
                </a:solidFill>
              </a:rPr>
              <a:t>er</a:t>
            </a:r>
            <a:r>
              <a:rPr lang="en-US" dirty="0" smtClean="0"/>
              <a:t>- the nic</a:t>
            </a:r>
            <a:r>
              <a:rPr lang="en-US" b="1" dirty="0" smtClean="0">
                <a:solidFill>
                  <a:schemeClr val="accent2"/>
                </a:solidFill>
              </a:rPr>
              <a:t>est</a:t>
            </a:r>
          </a:p>
          <a:p>
            <a:r>
              <a:rPr lang="en-US" dirty="0" smtClean="0"/>
              <a:t>Wide-wid</a:t>
            </a:r>
            <a:r>
              <a:rPr lang="en-US" b="1" dirty="0" smtClean="0">
                <a:solidFill>
                  <a:schemeClr val="accent2"/>
                </a:solidFill>
              </a:rPr>
              <a:t>er</a:t>
            </a:r>
            <a:r>
              <a:rPr lang="en-US" dirty="0" smtClean="0"/>
              <a:t>-thy wid</a:t>
            </a:r>
            <a:r>
              <a:rPr lang="en-US" b="1" dirty="0" smtClean="0">
                <a:solidFill>
                  <a:schemeClr val="accent2"/>
                </a:solidFill>
              </a:rPr>
              <a:t>est</a:t>
            </a:r>
          </a:p>
          <a:p>
            <a:r>
              <a:rPr lang="en-US" dirty="0" smtClean="0"/>
              <a:t>Late-lat</a:t>
            </a:r>
            <a:r>
              <a:rPr lang="en-US" b="1" dirty="0" smtClean="0">
                <a:solidFill>
                  <a:schemeClr val="accent2"/>
                </a:solidFill>
              </a:rPr>
              <a:t>er</a:t>
            </a:r>
            <a:r>
              <a:rPr lang="en-US" dirty="0" smtClean="0"/>
              <a:t>-lat</a:t>
            </a:r>
            <a:r>
              <a:rPr lang="en-US" b="1" dirty="0" smtClean="0">
                <a:solidFill>
                  <a:schemeClr val="accent2"/>
                </a:solidFill>
              </a:rPr>
              <a:t>est</a:t>
            </a:r>
          </a:p>
          <a:p>
            <a:r>
              <a:rPr lang="en-US" dirty="0" smtClean="0"/>
              <a:t>White-whit</a:t>
            </a:r>
            <a:r>
              <a:rPr lang="en-US" b="1" dirty="0" smtClean="0">
                <a:solidFill>
                  <a:schemeClr val="accent2"/>
                </a:solidFill>
              </a:rPr>
              <a:t>er</a:t>
            </a:r>
            <a:r>
              <a:rPr lang="en-US" dirty="0" smtClean="0"/>
              <a:t>-the whit</a:t>
            </a:r>
            <a:r>
              <a:rPr lang="en-US" b="1" dirty="0" smtClean="0">
                <a:solidFill>
                  <a:schemeClr val="accent2"/>
                </a:solidFill>
              </a:rPr>
              <a:t>est</a:t>
            </a:r>
            <a:endParaRPr lang="ru-RU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185</TotalTime>
  <Words>351</Words>
  <Application>Microsoft Office PowerPoint</Application>
  <PresentationFormat>Экран (4:3)</PresentationFormat>
  <Paragraphs>76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Degrees of Comparison of Adjectives</vt:lpstr>
      <vt:lpstr>    Animals in London Zoo</vt:lpstr>
      <vt:lpstr>Repeat  and read the  words  after me</vt:lpstr>
      <vt:lpstr>MATCH the names and the pictures</vt:lpstr>
      <vt:lpstr>Let’s compare different animals: look at the pictures and the text</vt:lpstr>
      <vt:lpstr>Слайд 6</vt:lpstr>
      <vt:lpstr>Слайд 7</vt:lpstr>
      <vt:lpstr>Слайд 8</vt:lpstr>
      <vt:lpstr>Reading rules</vt:lpstr>
      <vt:lpstr>Reading rules</vt:lpstr>
      <vt:lpstr> Choose the right letter (обведи правильный ответ) </vt:lpstr>
      <vt:lpstr>keys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Degrees of Comparison of Adjectives</dc:title>
  <dc:creator>Оля</dc:creator>
  <cp:lastModifiedBy>Admin</cp:lastModifiedBy>
  <cp:revision>15</cp:revision>
  <dcterms:created xsi:type="dcterms:W3CDTF">2012-03-04T04:41:10Z</dcterms:created>
  <dcterms:modified xsi:type="dcterms:W3CDTF">2012-03-04T16:26:39Z</dcterms:modified>
</cp:coreProperties>
</file>