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56" r:id="rId2"/>
    <p:sldId id="257" r:id="rId3"/>
    <p:sldId id="258" r:id="rId4"/>
    <p:sldId id="259" r:id="rId5"/>
    <p:sldId id="260" r:id="rId6"/>
    <p:sldId id="261" r:id="rId7"/>
    <p:sldId id="263" r:id="rId8"/>
    <p:sldId id="264" r:id="rId9"/>
    <p:sldId id="265" r:id="rId10"/>
    <p:sldId id="266" r:id="rId11"/>
    <p:sldId id="267" r:id="rId12"/>
    <p:sldId id="268" r:id="rId13"/>
    <p:sldId id="269" r:id="rId14"/>
    <p:sldId id="270" r:id="rId15"/>
    <p:sldId id="271"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02" autoAdjust="0"/>
    <p:restoredTop sz="94660"/>
  </p:normalViewPr>
  <p:slideViewPr>
    <p:cSldViewPr>
      <p:cViewPr varScale="1">
        <p:scale>
          <a:sx n="88" d="100"/>
          <a:sy n="88" d="100"/>
        </p:scale>
        <p:origin x="-96" y="-3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4D4800B-9179-4D36-AEB6-F7F6C4FF8A52}" type="datetimeFigureOut">
              <a:rPr lang="ru-RU" smtClean="0"/>
              <a:t>07.03.2013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B0BC7F9-90D0-47F2-A5F3-54B5D665BC60}" type="slidenum">
              <a:rPr lang="ru-RU" smtClean="0"/>
              <a:t>‹#›</a:t>
            </a:fld>
            <a:endParaRPr lang="ru-RU"/>
          </a:p>
        </p:txBody>
      </p:sp>
    </p:spTree>
    <p:extLst>
      <p:ext uri="{BB962C8B-B14F-4D97-AF65-F5344CB8AC3E}">
        <p14:creationId xmlns:p14="http://schemas.microsoft.com/office/powerpoint/2010/main" val="18624334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5B0BC7F9-90D0-47F2-A5F3-54B5D665BC60}" type="slidenum">
              <a:rPr lang="ru-RU" smtClean="0"/>
              <a:t>13</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5B106E36-FD25-4E2D-B0AA-010F637433A0}" type="datetimeFigureOut">
              <a:rPr lang="ru-RU" smtClean="0"/>
              <a:pPr/>
              <a:t>07.03.2013</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07.03.2013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07.03.2013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B106E36-FD25-4E2D-B0AA-010F637433A0}" type="datetimeFigureOut">
              <a:rPr lang="ru-RU" smtClean="0"/>
              <a:pPr/>
              <a:t>07.03.2013</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5B106E36-FD25-4E2D-B0AA-010F637433A0}" type="datetimeFigureOut">
              <a:rPr lang="ru-RU" smtClean="0"/>
              <a:pPr/>
              <a:t>07.03.2013</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725C68B6-61C2-468F-89AB-4B9F7531AA68}"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5B106E36-FD25-4E2D-B0AA-010F637433A0}" type="datetimeFigureOut">
              <a:rPr lang="ru-RU" smtClean="0"/>
              <a:pPr/>
              <a:t>07.03.2013</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5B106E36-FD25-4E2D-B0AA-010F637433A0}" type="datetimeFigureOut">
              <a:rPr lang="ru-RU" smtClean="0"/>
              <a:pPr/>
              <a:t>07.03.2013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725C68B6-61C2-468F-89AB-4B9F7531AA68}"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5B106E36-FD25-4E2D-B0AA-010F637433A0}" type="datetimeFigureOut">
              <a:rPr lang="ru-RU" smtClean="0"/>
              <a:pPr/>
              <a:t>07.03.2013</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B106E36-FD25-4E2D-B0AA-010F637433A0}" type="datetimeFigureOut">
              <a:rPr lang="ru-RU" smtClean="0"/>
              <a:pPr/>
              <a:t>07.03.2013</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B106E36-FD25-4E2D-B0AA-010F637433A0}" type="datetimeFigureOut">
              <a:rPr lang="ru-RU" smtClean="0"/>
              <a:pPr/>
              <a:t>07.03.2013</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5B106E36-FD25-4E2D-B0AA-010F637433A0}" type="datetimeFigureOut">
              <a:rPr lang="ru-RU" smtClean="0"/>
              <a:pPr/>
              <a:t>07.03.2013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25C68B6-61C2-468F-89AB-4B9F7531AA68}"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5B106E36-FD25-4E2D-B0AA-010F637433A0}" type="datetimeFigureOut">
              <a:rPr lang="ru-RU" smtClean="0"/>
              <a:pPr/>
              <a:t>07.03.2013</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725C68B6-61C2-468F-89AB-4B9F7531AA68}"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1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7.xml"/><Relationship Id="rId4" Type="http://schemas.openxmlformats.org/officeDocument/2006/relationships/image" Target="../media/image25.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6.xml"/><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400" b="1" dirty="0" smtClean="0">
                <a:effectLst>
                  <a:outerShdw blurRad="38100" dist="38100" dir="2700000" algn="tl">
                    <a:srgbClr val="000000">
                      <a:alpha val="43137"/>
                    </a:srgbClr>
                  </a:outerShdw>
                  <a:reflection blurRad="12700" stA="48000" endA="300" endPos="55000" dir="5400000" sy="-90000" algn="bl" rotWithShape="0"/>
                </a:effectLst>
                <a:latin typeface="Monotype Corsiva" pitchFamily="66" charset="0"/>
              </a:rPr>
              <a:t>        Числа Фибоначчи</a:t>
            </a:r>
            <a:endParaRPr lang="ru-RU" sz="4400" b="1" dirty="0">
              <a:effectLst>
                <a:outerShdw blurRad="38100" dist="38100" dir="2700000" algn="tl">
                  <a:srgbClr val="000000">
                    <a:alpha val="43137"/>
                  </a:srgbClr>
                </a:outerShdw>
                <a:reflection blurRad="12700" stA="48000" endA="300" endPos="55000" dir="5400000" sy="-90000" algn="bl" rotWithShape="0"/>
              </a:effectLst>
              <a:latin typeface="Monotype Corsiva" pitchFamily="66" charset="0"/>
            </a:endParaRPr>
          </a:p>
        </p:txBody>
      </p:sp>
      <p:pic>
        <p:nvPicPr>
          <p:cNvPr id="13314" name="Picture 2" descr="http://shkatov.org/wp-content/uploads/2010/06/%D0%9C%D0%B0%D1%82%D1%80%D0%B5%D1%88%D0%BA%D0%B0.bmp"/>
          <p:cNvPicPr>
            <a:picLocks noChangeAspect="1" noChangeArrowheads="1"/>
          </p:cNvPicPr>
          <p:nvPr/>
        </p:nvPicPr>
        <p:blipFill>
          <a:blip r:embed="rId2" cstate="print"/>
          <a:srcRect/>
          <a:stretch>
            <a:fillRect/>
          </a:stretch>
        </p:blipFill>
        <p:spPr bwMode="auto">
          <a:xfrm>
            <a:off x="683568" y="1052736"/>
            <a:ext cx="6912768" cy="4606400"/>
          </a:xfrm>
          <a:prstGeom prst="rect">
            <a:avLst/>
          </a:prstGeom>
          <a:ln w="127000" cap="sq">
            <a:noFill/>
            <a:miter lim="800000"/>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pic>
      <p:sp>
        <p:nvSpPr>
          <p:cNvPr id="3" name="TextBox 2"/>
          <p:cNvSpPr txBox="1"/>
          <p:nvPr/>
        </p:nvSpPr>
        <p:spPr>
          <a:xfrm>
            <a:off x="395536" y="5805264"/>
            <a:ext cx="3888432" cy="369332"/>
          </a:xfrm>
          <a:prstGeom prst="rect">
            <a:avLst/>
          </a:prstGeom>
          <a:noFill/>
        </p:spPr>
        <p:txBody>
          <a:bodyPr wrap="square" rtlCol="0">
            <a:spAutoFit/>
          </a:bodyPr>
          <a:lstStyle/>
          <a:p>
            <a:r>
              <a:rPr lang="ru-RU" dirty="0" smtClean="0"/>
              <a:t>Мальцева Екатерина  10 – к класс</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iterate type="lt">
                                    <p:tmPct val="5000"/>
                                  </p:iterate>
                                  <p:childTnLst>
                                    <p:set>
                                      <p:cBhvr>
                                        <p:cTn id="6" dur="1" fill="hold">
                                          <p:stCondLst>
                                            <p:cond delay="0"/>
                                          </p:stCondLst>
                                        </p:cTn>
                                        <p:tgtEl>
                                          <p:spTgt spid="13314"/>
                                        </p:tgtEl>
                                        <p:attrNameLst>
                                          <p:attrName>style.visibility</p:attrName>
                                        </p:attrNameLst>
                                      </p:cBhvr>
                                      <p:to>
                                        <p:strVal val="visible"/>
                                      </p:to>
                                    </p:set>
                                    <p:anim calcmode="lin" valueType="num">
                                      <p:cBhvr>
                                        <p:cTn id="7" dur="1000" fill="hold"/>
                                        <p:tgtEl>
                                          <p:spTgt spid="13314"/>
                                        </p:tgtEl>
                                        <p:attrNameLst>
                                          <p:attrName>ppt_w</p:attrName>
                                        </p:attrNameLst>
                                      </p:cBhvr>
                                      <p:tavLst>
                                        <p:tav tm="0">
                                          <p:val>
                                            <p:fltVal val="0"/>
                                          </p:val>
                                        </p:tav>
                                        <p:tav tm="100000">
                                          <p:val>
                                            <p:strVal val="#ppt_w"/>
                                          </p:val>
                                        </p:tav>
                                      </p:tavLst>
                                    </p:anim>
                                    <p:anim calcmode="lin" valueType="num">
                                      <p:cBhvr>
                                        <p:cTn id="8" dur="1000" fill="hold"/>
                                        <p:tgtEl>
                                          <p:spTgt spid="13314"/>
                                        </p:tgtEl>
                                        <p:attrNameLst>
                                          <p:attrName>ppt_h</p:attrName>
                                        </p:attrNameLst>
                                      </p:cBhvr>
                                      <p:tavLst>
                                        <p:tav tm="0">
                                          <p:val>
                                            <p:fltVal val="0"/>
                                          </p:val>
                                        </p:tav>
                                        <p:tav tm="100000">
                                          <p:val>
                                            <p:strVal val="#ppt_h"/>
                                          </p:val>
                                        </p:tav>
                                      </p:tavLst>
                                    </p:anim>
                                    <p:anim calcmode="lin" valueType="num">
                                      <p:cBhvr>
                                        <p:cTn id="9" dur="1000" fill="hold"/>
                                        <p:tgtEl>
                                          <p:spTgt spid="13314"/>
                                        </p:tgtEl>
                                        <p:attrNameLst>
                                          <p:attrName>style.rotation</p:attrName>
                                        </p:attrNameLst>
                                      </p:cBhvr>
                                      <p:tavLst>
                                        <p:tav tm="0">
                                          <p:val>
                                            <p:fltVal val="90"/>
                                          </p:val>
                                        </p:tav>
                                        <p:tav tm="100000">
                                          <p:val>
                                            <p:fltVal val="0"/>
                                          </p:val>
                                        </p:tav>
                                      </p:tavLst>
                                    </p:anim>
                                    <p:animEffect transition="in" filter="fade">
                                      <p:cBhvr>
                                        <p:cTn id="10" dur="1000"/>
                                        <p:tgtEl>
                                          <p:spTgt spid="13314"/>
                                        </p:tgtEl>
                                      </p:cBhvr>
                                    </p:animEffect>
                                  </p:childTnLst>
                                </p:cTn>
                              </p:par>
                              <p:par>
                                <p:cTn id="11" presetID="31" presetClass="entr" presetSubtype="0" fill="hold" grpId="0" nodeType="withEffect">
                                  <p:stCondLst>
                                    <p:cond delay="0"/>
                                  </p:stCondLst>
                                  <p:iterate type="lt">
                                    <p:tmPct val="5000"/>
                                  </p:iterate>
                                  <p:childTnLst>
                                    <p:set>
                                      <p:cBhvr>
                                        <p:cTn id="12" dur="1" fill="hold">
                                          <p:stCondLst>
                                            <p:cond delay="0"/>
                                          </p:stCondLst>
                                        </p:cTn>
                                        <p:tgtEl>
                                          <p:spTgt spid="2"/>
                                        </p:tgtEl>
                                        <p:attrNameLst>
                                          <p:attrName>style.visibility</p:attrName>
                                        </p:attrNameLst>
                                      </p:cBhvr>
                                      <p:to>
                                        <p:strVal val="visible"/>
                                      </p:to>
                                    </p:set>
                                    <p:anim calcmode="lin" valueType="num">
                                      <p:cBhvr>
                                        <p:cTn id="13" dur="1000" fill="hold"/>
                                        <p:tgtEl>
                                          <p:spTgt spid="2"/>
                                        </p:tgtEl>
                                        <p:attrNameLst>
                                          <p:attrName>ppt_w</p:attrName>
                                        </p:attrNameLst>
                                      </p:cBhvr>
                                      <p:tavLst>
                                        <p:tav tm="0">
                                          <p:val>
                                            <p:fltVal val="0"/>
                                          </p:val>
                                        </p:tav>
                                        <p:tav tm="100000">
                                          <p:val>
                                            <p:strVal val="#ppt_w"/>
                                          </p:val>
                                        </p:tav>
                                      </p:tavLst>
                                    </p:anim>
                                    <p:anim calcmode="lin" valueType="num">
                                      <p:cBhvr>
                                        <p:cTn id="14" dur="1000" fill="hold"/>
                                        <p:tgtEl>
                                          <p:spTgt spid="2"/>
                                        </p:tgtEl>
                                        <p:attrNameLst>
                                          <p:attrName>ppt_h</p:attrName>
                                        </p:attrNameLst>
                                      </p:cBhvr>
                                      <p:tavLst>
                                        <p:tav tm="0">
                                          <p:val>
                                            <p:fltVal val="0"/>
                                          </p:val>
                                        </p:tav>
                                        <p:tav tm="100000">
                                          <p:val>
                                            <p:strVal val="#ppt_h"/>
                                          </p:val>
                                        </p:tav>
                                      </p:tavLst>
                                    </p:anim>
                                    <p:anim calcmode="lin" valueType="num">
                                      <p:cBhvr>
                                        <p:cTn id="15" dur="1000" fill="hold"/>
                                        <p:tgtEl>
                                          <p:spTgt spid="2"/>
                                        </p:tgtEl>
                                        <p:attrNameLst>
                                          <p:attrName>style.rotation</p:attrName>
                                        </p:attrNameLst>
                                      </p:cBhvr>
                                      <p:tavLst>
                                        <p:tav tm="0">
                                          <p:val>
                                            <p:fltVal val="90"/>
                                          </p:val>
                                        </p:tav>
                                        <p:tav tm="100000">
                                          <p:val>
                                            <p:fltVal val="0"/>
                                          </p:val>
                                        </p:tav>
                                      </p:tavLst>
                                    </p:anim>
                                    <p:animEffect transition="in" filter="fade">
                                      <p:cBhvr>
                                        <p:cTn id="16"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499992" y="1556792"/>
            <a:ext cx="4644008" cy="3046988"/>
          </a:xfrm>
          <a:prstGeom prst="rect">
            <a:avLst/>
          </a:prstGeom>
        </p:spPr>
        <p:txBody>
          <a:bodyPr wrap="square">
            <a:spAutoFit/>
          </a:bodyPr>
          <a:lstStyle/>
          <a:p>
            <a:pPr>
              <a:buFont typeface="Wingdings" pitchFamily="2" charset="2"/>
              <a:buChar char="v"/>
            </a:pPr>
            <a:r>
              <a:rPr lang="ru-RU" sz="3200" dirty="0" smtClean="0">
                <a:effectLst>
                  <a:outerShdw blurRad="38100" dist="38100" dir="2700000" algn="tl">
                    <a:srgbClr val="000000">
                      <a:alpha val="43137"/>
                    </a:srgbClr>
                  </a:outerShdw>
                </a:effectLst>
                <a:latin typeface="Monotype Corsiva" pitchFamily="66" charset="0"/>
              </a:rPr>
              <a:t>Светящиеся числа Фибоначчи от 1 до 55 прикреплены на дымовой трубе </a:t>
            </a:r>
            <a:r>
              <a:rPr lang="ru-RU" sz="3200" dirty="0" err="1" smtClean="0">
                <a:effectLst>
                  <a:outerShdw blurRad="38100" dist="38100" dir="2700000" algn="tl">
                    <a:srgbClr val="000000">
                      <a:alpha val="43137"/>
                    </a:srgbClr>
                  </a:outerShdw>
                </a:effectLst>
                <a:latin typeface="Monotype Corsiva" pitchFamily="66" charset="0"/>
              </a:rPr>
              <a:t>Turku</a:t>
            </a:r>
            <a:r>
              <a:rPr lang="ru-RU" sz="3200" dirty="0" smtClean="0">
                <a:effectLst>
                  <a:outerShdw blurRad="38100" dist="38100" dir="2700000" algn="tl">
                    <a:srgbClr val="000000">
                      <a:alpha val="43137"/>
                    </a:srgbClr>
                  </a:outerShdw>
                </a:effectLst>
                <a:latin typeface="Monotype Corsiva" pitchFamily="66" charset="0"/>
              </a:rPr>
              <a:t> </a:t>
            </a:r>
            <a:r>
              <a:rPr lang="ru-RU" sz="3200" dirty="0" err="1" smtClean="0">
                <a:effectLst>
                  <a:outerShdw blurRad="38100" dist="38100" dir="2700000" algn="tl">
                    <a:srgbClr val="000000">
                      <a:alpha val="43137"/>
                    </a:srgbClr>
                  </a:outerShdw>
                </a:effectLst>
                <a:latin typeface="Monotype Corsiva" pitchFamily="66" charset="0"/>
              </a:rPr>
              <a:t>Energia</a:t>
            </a:r>
            <a:r>
              <a:rPr lang="ru-RU" sz="3200" dirty="0" smtClean="0">
                <a:effectLst>
                  <a:outerShdw blurRad="38100" dist="38100" dir="2700000" algn="tl">
                    <a:srgbClr val="000000">
                      <a:alpha val="43137"/>
                    </a:srgbClr>
                  </a:outerShdw>
                </a:effectLst>
                <a:latin typeface="Monotype Corsiva" pitchFamily="66" charset="0"/>
              </a:rPr>
              <a:t> в Турку и главном </a:t>
            </a:r>
            <a:r>
              <a:rPr lang="ru-RU" sz="3200" dirty="0" err="1" smtClean="0">
                <a:effectLst>
                  <a:outerShdw blurRad="38100" dist="38100" dir="2700000" algn="tl">
                    <a:srgbClr val="000000">
                      <a:alpha val="43137"/>
                    </a:srgbClr>
                  </a:outerShdw>
                </a:effectLst>
                <a:latin typeface="Monotype Corsiva" pitchFamily="66" charset="0"/>
              </a:rPr>
              <a:t>вокзалеЦюриха</a:t>
            </a:r>
            <a:r>
              <a:rPr lang="ru-RU" sz="3200" baseline="30000" dirty="0" smtClean="0">
                <a:effectLst>
                  <a:outerShdw blurRad="38100" dist="38100" dir="2700000" algn="tl">
                    <a:srgbClr val="000000">
                      <a:alpha val="43137"/>
                    </a:srgbClr>
                  </a:outerShdw>
                </a:effectLst>
                <a:latin typeface="Monotype Corsiva" pitchFamily="66" charset="0"/>
              </a:rPr>
              <a:t>.</a:t>
            </a:r>
            <a:endParaRPr lang="ru-RU" sz="3200" dirty="0">
              <a:effectLst>
                <a:outerShdw blurRad="38100" dist="38100" dir="2700000" algn="tl">
                  <a:srgbClr val="000000">
                    <a:alpha val="43137"/>
                  </a:srgbClr>
                </a:outerShdw>
              </a:effectLst>
              <a:latin typeface="Monotype Corsiva" pitchFamily="66" charset="0"/>
            </a:endParaRPr>
          </a:p>
        </p:txBody>
      </p:sp>
      <p:pic>
        <p:nvPicPr>
          <p:cNvPr id="37890" name="Picture 2" descr="http://upload.wikimedia.org/wikipedia/commons/d/df/Turun_konservatorio,_Turku_Energia.jpg"/>
          <p:cNvPicPr>
            <a:picLocks noChangeAspect="1" noChangeArrowheads="1"/>
          </p:cNvPicPr>
          <p:nvPr/>
        </p:nvPicPr>
        <p:blipFill>
          <a:blip r:embed="rId2" cstate="print"/>
          <a:srcRect/>
          <a:stretch>
            <a:fillRect/>
          </a:stretch>
        </p:blipFill>
        <p:spPr bwMode="auto">
          <a:xfrm>
            <a:off x="376249" y="188640"/>
            <a:ext cx="3816424" cy="5068750"/>
          </a:xfrm>
          <a:prstGeom prst="rect">
            <a:avLst/>
          </a:prstGeom>
          <a:ln w="38100" cap="sq">
            <a:solidFill>
              <a:srgbClr val="000000"/>
            </a:solidFill>
            <a:prstDash val="solid"/>
            <a:miter lim="800000"/>
          </a:ln>
          <a:effectLst>
            <a:outerShdw blurRad="50800" dist="38100" dir="2700000" algn="tl" rotWithShape="0">
              <a:srgbClr val="000000">
                <a:alpha val="43000"/>
              </a:srgbClr>
            </a:outerShdw>
            <a:reflection blurRad="6350" stA="50000" endA="300" endPos="55000" dir="5400000" sy="-100000" algn="bl" rotWithShape="0"/>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332656"/>
            <a:ext cx="4572000" cy="1815882"/>
          </a:xfrm>
          <a:prstGeom prst="rect">
            <a:avLst/>
          </a:prstGeom>
        </p:spPr>
        <p:txBody>
          <a:bodyPr>
            <a:spAutoFit/>
          </a:bodyPr>
          <a:lstStyle/>
          <a:p>
            <a:pPr>
              <a:buFont typeface="Wingdings" pitchFamily="2" charset="2"/>
              <a:buChar char="v"/>
            </a:pPr>
            <a:r>
              <a:rPr lang="ru-RU" sz="2800" dirty="0" smtClean="0">
                <a:effectLst>
                  <a:outerShdw blurRad="38100" dist="38100" dir="2700000" algn="tl">
                    <a:srgbClr val="000000">
                      <a:alpha val="43137"/>
                    </a:srgbClr>
                  </a:outerShdw>
                </a:effectLst>
                <a:latin typeface="Monotype Corsiva" pitchFamily="66" charset="0"/>
              </a:rPr>
              <a:t>В фильме «Двадцать одно» последовательность Фибоначчи представлена в виде надписи на торте</a:t>
            </a:r>
            <a:r>
              <a:rPr lang="ru-RU" sz="2000" dirty="0" smtClean="0">
                <a:effectLst>
                  <a:outerShdw blurRad="38100" dist="38100" dir="2700000" algn="tl">
                    <a:srgbClr val="000000">
                      <a:alpha val="43137"/>
                    </a:srgbClr>
                  </a:outerShdw>
                </a:effectLst>
              </a:rPr>
              <a:t>.</a:t>
            </a:r>
            <a:endParaRPr lang="ru-RU" sz="2000" dirty="0">
              <a:effectLst>
                <a:outerShdw blurRad="38100" dist="38100" dir="2700000" algn="tl">
                  <a:srgbClr val="000000">
                    <a:alpha val="43137"/>
                  </a:srgbClr>
                </a:outerShdw>
              </a:effectLst>
            </a:endParaRPr>
          </a:p>
        </p:txBody>
      </p:sp>
      <p:sp>
        <p:nvSpPr>
          <p:cNvPr id="3" name="Прямоугольник 2"/>
          <p:cNvSpPr/>
          <p:nvPr/>
        </p:nvSpPr>
        <p:spPr>
          <a:xfrm>
            <a:off x="0" y="2132856"/>
            <a:ext cx="4572000" cy="1815882"/>
          </a:xfrm>
          <a:prstGeom prst="rect">
            <a:avLst/>
          </a:prstGeom>
        </p:spPr>
        <p:txBody>
          <a:bodyPr>
            <a:spAutoFit/>
          </a:bodyPr>
          <a:lstStyle/>
          <a:p>
            <a:pPr>
              <a:buFont typeface="Wingdings" pitchFamily="2" charset="2"/>
              <a:buChar char="v"/>
            </a:pPr>
            <a:r>
              <a:rPr lang="ru-RU" sz="2800" dirty="0" smtClean="0">
                <a:effectLst>
                  <a:outerShdw blurRad="38100" dist="38100" dir="2700000" algn="tl">
                    <a:srgbClr val="000000">
                      <a:alpha val="43137"/>
                    </a:srgbClr>
                  </a:outerShdw>
                </a:effectLst>
                <a:latin typeface="Monotype Corsiva" pitchFamily="66" charset="0"/>
              </a:rPr>
              <a:t>«Фибоначчи» — название песни российской рок-группы «Сплин» из альбома "Обман Зрения (2012)".</a:t>
            </a:r>
            <a:endParaRPr lang="ru-RU" sz="2800" dirty="0">
              <a:effectLst>
                <a:outerShdw blurRad="38100" dist="38100" dir="2700000" algn="tl">
                  <a:srgbClr val="000000">
                    <a:alpha val="43137"/>
                  </a:srgbClr>
                </a:outerShdw>
              </a:effectLst>
              <a:latin typeface="Monotype Corsiva" pitchFamily="66" charset="0"/>
            </a:endParaRPr>
          </a:p>
        </p:txBody>
      </p:sp>
      <p:pic>
        <p:nvPicPr>
          <p:cNvPr id="38914" name="Picture 2" descr="http://afisha.vblage.ru/images/event/thumb/525.jpg"/>
          <p:cNvPicPr>
            <a:picLocks noChangeAspect="1" noChangeArrowheads="1"/>
          </p:cNvPicPr>
          <p:nvPr/>
        </p:nvPicPr>
        <p:blipFill>
          <a:blip r:embed="rId2" cstate="print"/>
          <a:srcRect t="7936" b="4762"/>
          <a:stretch>
            <a:fillRect/>
          </a:stretch>
        </p:blipFill>
        <p:spPr bwMode="auto">
          <a:xfrm>
            <a:off x="5148064" y="476672"/>
            <a:ext cx="3746272" cy="4608512"/>
          </a:xfrm>
          <a:prstGeom prst="rect">
            <a:avLst/>
          </a:prstGeom>
          <a:ln w="38100" cap="sq">
            <a:solidFill>
              <a:srgbClr val="000000"/>
            </a:solidFill>
            <a:prstDash val="solid"/>
            <a:miter lim="800000"/>
          </a:ln>
          <a:effectLst>
            <a:outerShdw blurRad="50800" dist="38100" dir="2700000" algn="tl" rotWithShape="0">
              <a:srgbClr val="000000">
                <a:alpha val="43000"/>
              </a:srgbClr>
            </a:outerShdw>
            <a:reflection blurRad="6350" stA="50000" endA="300" endPos="55000" dir="5400000" sy="-100000" algn="bl" rotWithShape="0"/>
          </a:effectLst>
        </p:spPr>
      </p:pic>
      <p:sp>
        <p:nvSpPr>
          <p:cNvPr id="5" name="Прямоугольник 4"/>
          <p:cNvSpPr/>
          <p:nvPr/>
        </p:nvSpPr>
        <p:spPr>
          <a:xfrm>
            <a:off x="0" y="3933056"/>
            <a:ext cx="5184576" cy="2246769"/>
          </a:xfrm>
          <a:prstGeom prst="rect">
            <a:avLst/>
          </a:prstGeom>
        </p:spPr>
        <p:txBody>
          <a:bodyPr wrap="square">
            <a:spAutoFit/>
          </a:bodyPr>
          <a:lstStyle/>
          <a:p>
            <a:pPr>
              <a:buFont typeface="Wingdings" pitchFamily="2" charset="2"/>
              <a:buChar char="v"/>
            </a:pPr>
            <a:r>
              <a:rPr lang="ru-RU" sz="2800" dirty="0" smtClean="0">
                <a:effectLst>
                  <a:outerShdw blurRad="38100" dist="38100" dir="2700000" algn="tl">
                    <a:srgbClr val="000000">
                      <a:alpha val="43137"/>
                    </a:srgbClr>
                  </a:outerShdw>
                </a:effectLst>
                <a:latin typeface="Monotype Corsiva" pitchFamily="66" charset="0"/>
              </a:rPr>
              <a:t>В java-игре </a:t>
            </a:r>
            <a:r>
              <a:rPr lang="ru-RU" sz="2800" dirty="0" err="1" smtClean="0">
                <a:effectLst>
                  <a:outerShdw blurRad="38100" dist="38100" dir="2700000" algn="tl">
                    <a:srgbClr val="000000">
                      <a:alpha val="43137"/>
                    </a:srgbClr>
                  </a:outerShdw>
                </a:effectLst>
                <a:latin typeface="Monotype Corsiva" pitchFamily="66" charset="0"/>
              </a:rPr>
              <a:t>Doom</a:t>
            </a:r>
            <a:r>
              <a:rPr lang="ru-RU" sz="2800" dirty="0" smtClean="0">
                <a:effectLst>
                  <a:outerShdw blurRad="38100" dist="38100" dir="2700000" algn="tl">
                    <a:srgbClr val="000000">
                      <a:alpha val="43137"/>
                    </a:srgbClr>
                  </a:outerShdw>
                </a:effectLst>
                <a:latin typeface="Monotype Corsiva" pitchFamily="66" charset="0"/>
              </a:rPr>
              <a:t> RPG для мобильных телефонов в "Проходе" после прохождения 7 сектора есть секретная дверь, кодом которой являются числа Фибоначчи</a:t>
            </a:r>
            <a:endParaRPr lang="ru-RU" sz="2800" dirty="0">
              <a:effectLst>
                <a:outerShdw blurRad="38100" dist="38100" dir="2700000" algn="tl">
                  <a:srgbClr val="000000">
                    <a:alpha val="43137"/>
                  </a:srgbClr>
                </a:outerShdw>
              </a:effectLst>
              <a:latin typeface="Monotype Corsiva"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iterate type="lt">
                                    <p:tmPct val="5000"/>
                                  </p:iterate>
                                  <p:childTnLst>
                                    <p:set>
                                      <p:cBhvr>
                                        <p:cTn id="6" dur="1" fill="hold">
                                          <p:stCondLst>
                                            <p:cond delay="0"/>
                                          </p:stCondLst>
                                        </p:cTn>
                                        <p:tgtEl>
                                          <p:spTgt spid="38914"/>
                                        </p:tgtEl>
                                        <p:attrNameLst>
                                          <p:attrName>style.visibility</p:attrName>
                                        </p:attrNameLst>
                                      </p:cBhvr>
                                      <p:to>
                                        <p:strVal val="visible"/>
                                      </p:to>
                                    </p:set>
                                    <p:anim calcmode="lin" valueType="num">
                                      <p:cBhvr>
                                        <p:cTn id="7" dur="1000" fill="hold"/>
                                        <p:tgtEl>
                                          <p:spTgt spid="38914"/>
                                        </p:tgtEl>
                                        <p:attrNameLst>
                                          <p:attrName>ppt_w</p:attrName>
                                        </p:attrNameLst>
                                      </p:cBhvr>
                                      <p:tavLst>
                                        <p:tav tm="0">
                                          <p:val>
                                            <p:fltVal val="0"/>
                                          </p:val>
                                        </p:tav>
                                        <p:tav tm="100000">
                                          <p:val>
                                            <p:strVal val="#ppt_w"/>
                                          </p:val>
                                        </p:tav>
                                      </p:tavLst>
                                    </p:anim>
                                    <p:anim calcmode="lin" valueType="num">
                                      <p:cBhvr>
                                        <p:cTn id="8" dur="1000" fill="hold"/>
                                        <p:tgtEl>
                                          <p:spTgt spid="38914"/>
                                        </p:tgtEl>
                                        <p:attrNameLst>
                                          <p:attrName>ppt_h</p:attrName>
                                        </p:attrNameLst>
                                      </p:cBhvr>
                                      <p:tavLst>
                                        <p:tav tm="0">
                                          <p:val>
                                            <p:fltVal val="0"/>
                                          </p:val>
                                        </p:tav>
                                        <p:tav tm="100000">
                                          <p:val>
                                            <p:strVal val="#ppt_h"/>
                                          </p:val>
                                        </p:tav>
                                      </p:tavLst>
                                    </p:anim>
                                    <p:anim calcmode="lin" valueType="num">
                                      <p:cBhvr>
                                        <p:cTn id="9" dur="1000" fill="hold"/>
                                        <p:tgtEl>
                                          <p:spTgt spid="38914"/>
                                        </p:tgtEl>
                                        <p:attrNameLst>
                                          <p:attrName>style.rotation</p:attrName>
                                        </p:attrNameLst>
                                      </p:cBhvr>
                                      <p:tavLst>
                                        <p:tav tm="0">
                                          <p:val>
                                            <p:fltVal val="90"/>
                                          </p:val>
                                        </p:tav>
                                        <p:tav tm="100000">
                                          <p:val>
                                            <p:fltVal val="0"/>
                                          </p:val>
                                        </p:tav>
                                      </p:tavLst>
                                    </p:anim>
                                    <p:animEffect transition="in" filter="fade">
                                      <p:cBhvr>
                                        <p:cTn id="10" dur="1000"/>
                                        <p:tgtEl>
                                          <p:spTgt spid="389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4653136"/>
            <a:ext cx="8496944" cy="1200329"/>
          </a:xfrm>
          <a:prstGeom prst="rect">
            <a:avLst/>
          </a:prstGeom>
        </p:spPr>
        <p:txBody>
          <a:bodyPr wrap="square">
            <a:spAutoFit/>
          </a:bodyPr>
          <a:lstStyle/>
          <a:p>
            <a:r>
              <a:rPr lang="ru-RU" sz="3600" dirty="0" smtClean="0">
                <a:effectLst>
                  <a:outerShdw blurRad="38100" dist="38100" dir="2700000" algn="tl">
                    <a:srgbClr val="000000">
                      <a:alpha val="43137"/>
                    </a:srgbClr>
                  </a:outerShdw>
                </a:effectLst>
                <a:latin typeface="Monotype Corsiva" pitchFamily="66" charset="0"/>
              </a:rPr>
              <a:t>Числам Фибоначчи посвящён один их шуточных лимериков Джеймса </a:t>
            </a:r>
            <a:r>
              <a:rPr lang="ru-RU" sz="3600" dirty="0" err="1" smtClean="0">
                <a:effectLst>
                  <a:outerShdw blurRad="38100" dist="38100" dir="2700000" algn="tl">
                    <a:srgbClr val="000000">
                      <a:alpha val="43137"/>
                    </a:srgbClr>
                  </a:outerShdw>
                </a:effectLst>
                <a:latin typeface="Monotype Corsiva" pitchFamily="66" charset="0"/>
              </a:rPr>
              <a:t>Линдона</a:t>
            </a:r>
            <a:r>
              <a:rPr lang="ru-RU" sz="3600" dirty="0" smtClean="0">
                <a:effectLst>
                  <a:outerShdw blurRad="38100" dist="38100" dir="2700000" algn="tl">
                    <a:srgbClr val="000000">
                      <a:alpha val="43137"/>
                    </a:srgbClr>
                  </a:outerShdw>
                </a:effectLst>
                <a:latin typeface="Monotype Corsiva" pitchFamily="66" charset="0"/>
              </a:rPr>
              <a:t>: </a:t>
            </a:r>
            <a:r>
              <a:rPr lang="ru-RU" dirty="0" smtClean="0"/>
              <a:t>    </a:t>
            </a:r>
            <a:endParaRPr lang="ru-RU" dirty="0"/>
          </a:p>
        </p:txBody>
      </p:sp>
      <p:sp>
        <p:nvSpPr>
          <p:cNvPr id="4" name="Выноска-облако 3"/>
          <p:cNvSpPr/>
          <p:nvPr/>
        </p:nvSpPr>
        <p:spPr>
          <a:xfrm>
            <a:off x="0" y="404664"/>
            <a:ext cx="8856984" cy="3600400"/>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3200" dirty="0" smtClean="0">
                <a:solidFill>
                  <a:schemeClr val="tx2"/>
                </a:solidFill>
                <a:effectLst>
                  <a:outerShdw blurRad="38100" dist="38100" dir="2700000" algn="tl">
                    <a:srgbClr val="000000">
                      <a:alpha val="43137"/>
                    </a:srgbClr>
                  </a:outerShdw>
                </a:effectLst>
                <a:latin typeface="Monotype Corsiva" pitchFamily="66" charset="0"/>
              </a:rPr>
              <a:t>Плотная пища жён Фибоначчи</a:t>
            </a:r>
            <a:br>
              <a:rPr lang="ru-RU" sz="3200" dirty="0" smtClean="0">
                <a:solidFill>
                  <a:schemeClr val="tx2"/>
                </a:solidFill>
                <a:effectLst>
                  <a:outerShdw blurRad="38100" dist="38100" dir="2700000" algn="tl">
                    <a:srgbClr val="000000">
                      <a:alpha val="43137"/>
                    </a:srgbClr>
                  </a:outerShdw>
                </a:effectLst>
                <a:latin typeface="Monotype Corsiva" pitchFamily="66" charset="0"/>
              </a:rPr>
            </a:br>
            <a:r>
              <a:rPr lang="ru-RU" sz="3200" dirty="0" smtClean="0">
                <a:solidFill>
                  <a:schemeClr val="tx2"/>
                </a:solidFill>
                <a:effectLst>
                  <a:outerShdw blurRad="38100" dist="38100" dir="2700000" algn="tl">
                    <a:srgbClr val="000000">
                      <a:alpha val="43137"/>
                    </a:srgbClr>
                  </a:outerShdw>
                </a:effectLst>
                <a:latin typeface="Monotype Corsiva" pitchFamily="66" charset="0"/>
              </a:rPr>
              <a:t>     Только на пользу им шла, не иначе.</a:t>
            </a:r>
            <a:br>
              <a:rPr lang="ru-RU" sz="3200" dirty="0" smtClean="0">
                <a:solidFill>
                  <a:schemeClr val="tx2"/>
                </a:solidFill>
                <a:effectLst>
                  <a:outerShdw blurRad="38100" dist="38100" dir="2700000" algn="tl">
                    <a:srgbClr val="000000">
                      <a:alpha val="43137"/>
                    </a:srgbClr>
                  </a:outerShdw>
                </a:effectLst>
                <a:latin typeface="Monotype Corsiva" pitchFamily="66" charset="0"/>
              </a:rPr>
            </a:br>
            <a:r>
              <a:rPr lang="ru-RU" sz="3200" dirty="0" smtClean="0">
                <a:solidFill>
                  <a:schemeClr val="tx2"/>
                </a:solidFill>
                <a:effectLst>
                  <a:outerShdw blurRad="38100" dist="38100" dir="2700000" algn="tl">
                    <a:srgbClr val="000000">
                      <a:alpha val="43137"/>
                    </a:srgbClr>
                  </a:outerShdw>
                </a:effectLst>
                <a:latin typeface="Monotype Corsiva" pitchFamily="66" charset="0"/>
              </a:rPr>
              <a:t>     Весили жёны, согласно молве,</a:t>
            </a:r>
            <a:br>
              <a:rPr lang="ru-RU" sz="3200" dirty="0" smtClean="0">
                <a:solidFill>
                  <a:schemeClr val="tx2"/>
                </a:solidFill>
                <a:effectLst>
                  <a:outerShdw blurRad="38100" dist="38100" dir="2700000" algn="tl">
                    <a:srgbClr val="000000">
                      <a:alpha val="43137"/>
                    </a:srgbClr>
                  </a:outerShdw>
                </a:effectLst>
                <a:latin typeface="Monotype Corsiva" pitchFamily="66" charset="0"/>
              </a:rPr>
            </a:br>
            <a:r>
              <a:rPr lang="ru-RU" sz="3200" dirty="0" smtClean="0">
                <a:solidFill>
                  <a:schemeClr val="tx2"/>
                </a:solidFill>
                <a:effectLst>
                  <a:outerShdw blurRad="38100" dist="38100" dir="2700000" algn="tl">
                    <a:srgbClr val="000000">
                      <a:alpha val="43137"/>
                    </a:srgbClr>
                  </a:outerShdw>
                </a:effectLst>
                <a:latin typeface="Monotype Corsiva" pitchFamily="66" charset="0"/>
              </a:rPr>
              <a:t>     Каждая — как предыдущие две.</a:t>
            </a:r>
            <a:endParaRPr lang="ru-RU" sz="3200" dirty="0">
              <a:solidFill>
                <a:schemeClr val="tx2"/>
              </a:solidFill>
              <a:effectLst>
                <a:outerShdw blurRad="38100" dist="38100" dir="2700000" algn="tl">
                  <a:srgbClr val="000000">
                    <a:alpha val="43137"/>
                  </a:srgbClr>
                </a:outerShdw>
              </a:effectLst>
              <a:latin typeface="Monotype Corsiva" pitchFamily="66"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716016" y="0"/>
            <a:ext cx="4427984" cy="6124754"/>
          </a:xfrm>
          <a:prstGeom prst="rect">
            <a:avLst/>
          </a:prstGeom>
        </p:spPr>
        <p:txBody>
          <a:bodyPr wrap="square">
            <a:spAutoFit/>
          </a:bodyPr>
          <a:lstStyle/>
          <a:p>
            <a:r>
              <a:rPr lang="ru-RU" sz="2800" dirty="0" smtClean="0">
                <a:effectLst>
                  <a:outerShdw blurRad="38100" dist="38100" dir="2700000" algn="tl">
                    <a:srgbClr val="000000">
                      <a:alpha val="43137"/>
                    </a:srgbClr>
                  </a:outerShdw>
                </a:effectLst>
                <a:latin typeface="Monotype Corsiva" pitchFamily="66" charset="0"/>
              </a:rPr>
              <a:t>Числа Фибоначчи имеют множество интересных с точки зрения математики свойств. Вот пример: вы можете разделить линию на два сегмента, так что соотношение между большим и меньшим сегментом будет пропорционально соотношению между всей линией и большим сегментом. Этот </a:t>
            </a:r>
            <a:r>
              <a:rPr lang="ru-RU" sz="2800" dirty="0" err="1" smtClean="0">
                <a:effectLst>
                  <a:outerShdw blurRad="38100" dist="38100" dir="2700000" algn="tl">
                    <a:srgbClr val="000000">
                      <a:alpha val="43137"/>
                    </a:srgbClr>
                  </a:outerShdw>
                </a:effectLst>
                <a:latin typeface="Monotype Corsiva" pitchFamily="66" charset="0"/>
              </a:rPr>
              <a:t>коэффицент</a:t>
            </a:r>
            <a:r>
              <a:rPr lang="ru-RU" sz="2800" dirty="0" smtClean="0">
                <a:effectLst>
                  <a:outerShdw blurRad="38100" dist="38100" dir="2700000" algn="tl">
                    <a:srgbClr val="000000">
                      <a:alpha val="43137"/>
                    </a:srgbClr>
                  </a:outerShdw>
                </a:effectLst>
                <a:latin typeface="Monotype Corsiva" pitchFamily="66" charset="0"/>
              </a:rPr>
              <a:t> пропорциональности, приблизительно равный 1,618, известен как </a:t>
            </a:r>
            <a:r>
              <a:rPr lang="ru-RU" sz="2800" i="1" dirty="0" smtClean="0">
                <a:effectLst>
                  <a:outerShdw blurRad="38100" dist="38100" dir="2700000" algn="tl">
                    <a:srgbClr val="000000">
                      <a:alpha val="43137"/>
                    </a:srgbClr>
                  </a:outerShdw>
                </a:effectLst>
                <a:latin typeface="Monotype Corsiva" pitchFamily="66" charset="0"/>
              </a:rPr>
              <a:t>золотое сечение</a:t>
            </a:r>
            <a:r>
              <a:rPr lang="ru-RU" sz="2800" dirty="0" smtClean="0">
                <a:effectLst>
                  <a:outerShdw blurRad="38100" dist="38100" dir="2700000" algn="tl">
                    <a:srgbClr val="000000">
                      <a:alpha val="43137"/>
                    </a:srgbClr>
                  </a:outerShdw>
                </a:effectLst>
                <a:latin typeface="Monotype Corsiva" pitchFamily="66" charset="0"/>
              </a:rPr>
              <a:t>. </a:t>
            </a:r>
            <a:endParaRPr lang="ru-RU" sz="2800" dirty="0">
              <a:effectLst>
                <a:outerShdw blurRad="38100" dist="38100" dir="2700000" algn="tl">
                  <a:srgbClr val="000000">
                    <a:alpha val="43137"/>
                  </a:srgbClr>
                </a:outerShdw>
              </a:effectLst>
              <a:latin typeface="Monotype Corsiva" pitchFamily="66" charset="0"/>
            </a:endParaRPr>
          </a:p>
        </p:txBody>
      </p:sp>
      <p:pic>
        <p:nvPicPr>
          <p:cNvPr id="41986" name="Picture 2" descr="http://www.abc-people.com/data/leonardov/pic_z-1.gif"/>
          <p:cNvPicPr>
            <a:picLocks noChangeAspect="1" noChangeArrowheads="1"/>
          </p:cNvPicPr>
          <p:nvPr/>
        </p:nvPicPr>
        <p:blipFill>
          <a:blip r:embed="rId3" cstate="print"/>
          <a:srcRect/>
          <a:stretch>
            <a:fillRect/>
          </a:stretch>
        </p:blipFill>
        <p:spPr bwMode="auto">
          <a:xfrm>
            <a:off x="0" y="1124744"/>
            <a:ext cx="4572000" cy="3810000"/>
          </a:xfrm>
          <a:prstGeom prst="rect">
            <a:avLst/>
          </a:prstGeom>
          <a:ln w="38100" cap="sq">
            <a:solidFill>
              <a:srgbClr val="000000"/>
            </a:solidFill>
            <a:prstDash val="solid"/>
            <a:miter lim="800000"/>
          </a:ln>
          <a:effectLst>
            <a:outerShdw blurRad="50800" dist="38100" dir="2700000" algn="tl" rotWithShape="0">
              <a:srgbClr val="000000">
                <a:alpha val="43000"/>
              </a:srgbClr>
            </a:outerShdw>
            <a:reflection blurRad="6350" stA="50000" endA="300" endPos="55000" dir="5400000" sy="-100000" algn="bl" rotWithShape="0"/>
          </a:effectLst>
        </p:spPr>
      </p:pic>
      <p:pic>
        <p:nvPicPr>
          <p:cNvPr id="41988" name="Picture 4" descr="http://www.photo-curs.su/wp-content/uploads/2012/10/88.jpg"/>
          <p:cNvPicPr>
            <a:picLocks noChangeAspect="1" noChangeArrowheads="1"/>
          </p:cNvPicPr>
          <p:nvPr/>
        </p:nvPicPr>
        <p:blipFill>
          <a:blip r:embed="rId4" cstate="print"/>
          <a:srcRect/>
          <a:stretch>
            <a:fillRect/>
          </a:stretch>
        </p:blipFill>
        <p:spPr bwMode="auto">
          <a:xfrm>
            <a:off x="0" y="260648"/>
            <a:ext cx="4716016" cy="5760640"/>
          </a:xfrm>
          <a:prstGeom prst="rect">
            <a:avLst/>
          </a:prstGeom>
          <a:ln w="38100" cap="sq">
            <a:solidFill>
              <a:srgbClr val="000000"/>
            </a:solidFill>
            <a:prstDash val="solid"/>
            <a:miter lim="800000"/>
          </a:ln>
          <a:effectLst>
            <a:outerShdw blurRad="50800" dist="38100" dir="2700000" algn="tl" rotWithShape="0">
              <a:srgbClr val="000000">
                <a:alpha val="43000"/>
              </a:srgbClr>
            </a:outerShdw>
            <a:reflection blurRad="6350" stA="50000" endA="300" endPos="55000" dir="5400000"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1986"/>
                                        </p:tgtEl>
                                        <p:attrNameLst>
                                          <p:attrName>style.visibility</p:attrName>
                                        </p:attrNameLst>
                                      </p:cBhvr>
                                      <p:to>
                                        <p:strVal val="visible"/>
                                      </p:to>
                                    </p:set>
                                    <p:animEffect transition="in" filter="fade">
                                      <p:cBhvr>
                                        <p:cTn id="7" dur="2000"/>
                                        <p:tgtEl>
                                          <p:spTgt spid="41986"/>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41988"/>
                                        </p:tgtEl>
                                        <p:attrNameLst>
                                          <p:attrName>style.visibility</p:attrName>
                                        </p:attrNameLst>
                                      </p:cBhvr>
                                      <p:to>
                                        <p:strVal val="visible"/>
                                      </p:to>
                                    </p:set>
                                    <p:animEffect transition="in" filter="fade">
                                      <p:cBhvr>
                                        <p:cTn id="11" dur="2000"/>
                                        <p:tgtEl>
                                          <p:spTgt spid="419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260648"/>
            <a:ext cx="4572000" cy="5816977"/>
          </a:xfrm>
          <a:prstGeom prst="rect">
            <a:avLst/>
          </a:prstGeom>
        </p:spPr>
        <p:txBody>
          <a:bodyPr>
            <a:spAutoFit/>
          </a:bodyPr>
          <a:lstStyle/>
          <a:p>
            <a:r>
              <a:rPr lang="ru-RU" sz="2800" dirty="0" smtClean="0">
                <a:effectLst>
                  <a:outerShdw blurRad="38100" dist="38100" dir="2700000" algn="tl">
                    <a:srgbClr val="000000">
                      <a:alpha val="43137"/>
                    </a:srgbClr>
                  </a:outerShdw>
                </a:effectLst>
                <a:latin typeface="Monotype Corsiva" pitchFamily="66" charset="0"/>
              </a:rPr>
              <a:t>В эпоху Возрождения считалось, что именно эта пропорция, соблюденная в архитектурных сооружениях, больше всего радует глаз. Если вы возьмете последовательные пары из ряда Фибоначчи и будете делить большее число из каждой пары на меньшее, ваш результат будет постепенно приближаться к золотому сечению.</a:t>
            </a:r>
          </a:p>
          <a:p>
            <a:r>
              <a:rPr lang="ru-RU" dirty="0" smtClean="0"/>
              <a:t/>
            </a:r>
            <a:br>
              <a:rPr lang="ru-RU" dirty="0" smtClean="0"/>
            </a:br>
            <a:endParaRPr lang="ru-RU" dirty="0"/>
          </a:p>
        </p:txBody>
      </p:sp>
      <p:pic>
        <p:nvPicPr>
          <p:cNvPr id="44034" name="Picture 2" descr="http://chernov-trezin.narod.ru/ZS_1_0_2.files/image021.jpg"/>
          <p:cNvPicPr>
            <a:picLocks noChangeAspect="1" noChangeArrowheads="1"/>
          </p:cNvPicPr>
          <p:nvPr/>
        </p:nvPicPr>
        <p:blipFill>
          <a:blip r:embed="rId2" cstate="print"/>
          <a:srcRect/>
          <a:stretch>
            <a:fillRect/>
          </a:stretch>
        </p:blipFill>
        <p:spPr bwMode="auto">
          <a:xfrm>
            <a:off x="4644008" y="260648"/>
            <a:ext cx="3995936" cy="595858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4036" name="Picture 4" descr="http://www.wikiznanie.ru/ru-wz/images/a/aa/%D0%A5%D1%80%D0%B0%D0%BC.jpg"/>
          <p:cNvPicPr>
            <a:picLocks noChangeAspect="1" noChangeArrowheads="1"/>
          </p:cNvPicPr>
          <p:nvPr/>
        </p:nvPicPr>
        <p:blipFill>
          <a:blip r:embed="rId3" cstate="print"/>
          <a:srcRect/>
          <a:stretch>
            <a:fillRect/>
          </a:stretch>
        </p:blipFill>
        <p:spPr bwMode="auto">
          <a:xfrm>
            <a:off x="4355976" y="260648"/>
            <a:ext cx="4788024" cy="6220071"/>
          </a:xfrm>
          <a:prstGeom prst="rect">
            <a:avLst/>
          </a:prstGeom>
          <a:ln>
            <a:noFill/>
          </a:ln>
          <a:effectLst>
            <a:outerShdw blurRad="292100" dist="139700" dir="2700000" algn="tl" rotWithShape="0">
              <a:srgbClr val="333333">
                <a:alpha val="65000"/>
              </a:srgbClr>
            </a:outerShdw>
          </a:effectLst>
        </p:spPr>
      </p:pic>
      <p:pic>
        <p:nvPicPr>
          <p:cNvPr id="44038" name="Picture 6" descr="http://www.istina.org/It/56.jpg"/>
          <p:cNvPicPr>
            <a:picLocks noChangeAspect="1" noChangeArrowheads="1"/>
          </p:cNvPicPr>
          <p:nvPr/>
        </p:nvPicPr>
        <p:blipFill>
          <a:blip r:embed="rId4" cstate="print"/>
          <a:srcRect b="4878"/>
          <a:stretch>
            <a:fillRect/>
          </a:stretch>
        </p:blipFill>
        <p:spPr bwMode="auto">
          <a:xfrm>
            <a:off x="4372771" y="260648"/>
            <a:ext cx="4519710" cy="626469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44034"/>
                                        </p:tgtEl>
                                        <p:attrNameLst>
                                          <p:attrName>style.visibility</p:attrName>
                                        </p:attrNameLst>
                                      </p:cBhvr>
                                      <p:to>
                                        <p:strVal val="visible"/>
                                      </p:to>
                                    </p:set>
                                    <p:anim calcmode="lin" valueType="num">
                                      <p:cBhvr>
                                        <p:cTn id="7" dur="3000" fill="hold"/>
                                        <p:tgtEl>
                                          <p:spTgt spid="44034"/>
                                        </p:tgtEl>
                                        <p:attrNameLst>
                                          <p:attrName>ppt_w</p:attrName>
                                        </p:attrNameLst>
                                      </p:cBhvr>
                                      <p:tavLst>
                                        <p:tav tm="0">
                                          <p:val>
                                            <p:fltVal val="0"/>
                                          </p:val>
                                        </p:tav>
                                        <p:tav tm="100000">
                                          <p:val>
                                            <p:strVal val="#ppt_w"/>
                                          </p:val>
                                        </p:tav>
                                      </p:tavLst>
                                    </p:anim>
                                    <p:anim calcmode="lin" valueType="num">
                                      <p:cBhvr>
                                        <p:cTn id="8" dur="3000" fill="hold"/>
                                        <p:tgtEl>
                                          <p:spTgt spid="44034"/>
                                        </p:tgtEl>
                                        <p:attrNameLst>
                                          <p:attrName>ppt_h</p:attrName>
                                        </p:attrNameLst>
                                      </p:cBhvr>
                                      <p:tavLst>
                                        <p:tav tm="0">
                                          <p:val>
                                            <p:fltVal val="0"/>
                                          </p:val>
                                        </p:tav>
                                        <p:tav tm="100000">
                                          <p:val>
                                            <p:strVal val="#ppt_h"/>
                                          </p:val>
                                        </p:tav>
                                      </p:tavLst>
                                    </p:anim>
                                    <p:animEffect transition="in" filter="fade">
                                      <p:cBhvr>
                                        <p:cTn id="9" dur="3000"/>
                                        <p:tgtEl>
                                          <p:spTgt spid="44034"/>
                                        </p:tgtEl>
                                      </p:cBhvr>
                                    </p:animEffect>
                                  </p:childTnLst>
                                </p:cTn>
                              </p:par>
                            </p:childTnLst>
                          </p:cTn>
                        </p:par>
                        <p:par>
                          <p:cTn id="10" fill="hold">
                            <p:stCondLst>
                              <p:cond delay="3000"/>
                            </p:stCondLst>
                            <p:childTnLst>
                              <p:par>
                                <p:cTn id="11" presetID="10" presetClass="entr" presetSubtype="0" fill="hold" nodeType="afterEffect">
                                  <p:stCondLst>
                                    <p:cond delay="0"/>
                                  </p:stCondLst>
                                  <p:childTnLst>
                                    <p:set>
                                      <p:cBhvr>
                                        <p:cTn id="12" dur="1" fill="hold">
                                          <p:stCondLst>
                                            <p:cond delay="0"/>
                                          </p:stCondLst>
                                        </p:cTn>
                                        <p:tgtEl>
                                          <p:spTgt spid="44036"/>
                                        </p:tgtEl>
                                        <p:attrNameLst>
                                          <p:attrName>style.visibility</p:attrName>
                                        </p:attrNameLst>
                                      </p:cBhvr>
                                      <p:to>
                                        <p:strVal val="visible"/>
                                      </p:to>
                                    </p:set>
                                    <p:animEffect transition="in" filter="fade">
                                      <p:cBhvr>
                                        <p:cTn id="13" dur="2000"/>
                                        <p:tgtEl>
                                          <p:spTgt spid="44036"/>
                                        </p:tgtEl>
                                      </p:cBhvr>
                                    </p:animEffect>
                                  </p:childTnLst>
                                </p:cTn>
                              </p:par>
                            </p:childTnLst>
                          </p:cTn>
                        </p:par>
                        <p:par>
                          <p:cTn id="14" fill="hold">
                            <p:stCondLst>
                              <p:cond delay="5000"/>
                            </p:stCondLst>
                            <p:childTnLst>
                              <p:par>
                                <p:cTn id="15" presetID="31" presetClass="entr" presetSubtype="0" fill="hold" nodeType="afterEffect">
                                  <p:stCondLst>
                                    <p:cond delay="0"/>
                                  </p:stCondLst>
                                  <p:iterate type="lt">
                                    <p:tmPct val="5000"/>
                                  </p:iterate>
                                  <p:childTnLst>
                                    <p:set>
                                      <p:cBhvr>
                                        <p:cTn id="16" dur="1" fill="hold">
                                          <p:stCondLst>
                                            <p:cond delay="0"/>
                                          </p:stCondLst>
                                        </p:cTn>
                                        <p:tgtEl>
                                          <p:spTgt spid="44038"/>
                                        </p:tgtEl>
                                        <p:attrNameLst>
                                          <p:attrName>style.visibility</p:attrName>
                                        </p:attrNameLst>
                                      </p:cBhvr>
                                      <p:to>
                                        <p:strVal val="visible"/>
                                      </p:to>
                                    </p:set>
                                    <p:anim calcmode="lin" valueType="num">
                                      <p:cBhvr>
                                        <p:cTn id="17" dur="1000" fill="hold"/>
                                        <p:tgtEl>
                                          <p:spTgt spid="44038"/>
                                        </p:tgtEl>
                                        <p:attrNameLst>
                                          <p:attrName>ppt_w</p:attrName>
                                        </p:attrNameLst>
                                      </p:cBhvr>
                                      <p:tavLst>
                                        <p:tav tm="0">
                                          <p:val>
                                            <p:fltVal val="0"/>
                                          </p:val>
                                        </p:tav>
                                        <p:tav tm="100000">
                                          <p:val>
                                            <p:strVal val="#ppt_w"/>
                                          </p:val>
                                        </p:tav>
                                      </p:tavLst>
                                    </p:anim>
                                    <p:anim calcmode="lin" valueType="num">
                                      <p:cBhvr>
                                        <p:cTn id="18" dur="1000" fill="hold"/>
                                        <p:tgtEl>
                                          <p:spTgt spid="44038"/>
                                        </p:tgtEl>
                                        <p:attrNameLst>
                                          <p:attrName>ppt_h</p:attrName>
                                        </p:attrNameLst>
                                      </p:cBhvr>
                                      <p:tavLst>
                                        <p:tav tm="0">
                                          <p:val>
                                            <p:fltVal val="0"/>
                                          </p:val>
                                        </p:tav>
                                        <p:tav tm="100000">
                                          <p:val>
                                            <p:strVal val="#ppt_h"/>
                                          </p:val>
                                        </p:tav>
                                      </p:tavLst>
                                    </p:anim>
                                    <p:anim calcmode="lin" valueType="num">
                                      <p:cBhvr>
                                        <p:cTn id="19" dur="1000" fill="hold"/>
                                        <p:tgtEl>
                                          <p:spTgt spid="44038"/>
                                        </p:tgtEl>
                                        <p:attrNameLst>
                                          <p:attrName>style.rotation</p:attrName>
                                        </p:attrNameLst>
                                      </p:cBhvr>
                                      <p:tavLst>
                                        <p:tav tm="0">
                                          <p:val>
                                            <p:fltVal val="90"/>
                                          </p:val>
                                        </p:tav>
                                        <p:tav tm="100000">
                                          <p:val>
                                            <p:fltVal val="0"/>
                                          </p:val>
                                        </p:tav>
                                      </p:tavLst>
                                    </p:anim>
                                    <p:animEffect transition="in" filter="fade">
                                      <p:cBhvr>
                                        <p:cTn id="20" dur="1000"/>
                                        <p:tgtEl>
                                          <p:spTgt spid="440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кругленный прямоугольник 1"/>
          <p:cNvSpPr/>
          <p:nvPr/>
        </p:nvSpPr>
        <p:spPr>
          <a:xfrm>
            <a:off x="395536" y="1412776"/>
            <a:ext cx="8136904" cy="3371136"/>
          </a:xfrm>
          <a:prstGeom prst="roundRect">
            <a:avLst/>
          </a:prstGeom>
          <a:effectLst>
            <a:outerShdw blurRad="76200" dist="12700" dir="2700000" sy="-23000" kx="-8004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r>
              <a:rPr lang="ru-RU"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onotype Corsiva" pitchFamily="66" charset="0"/>
              </a:rPr>
              <a:t>Следует отметить, что существует мнение, что почти все утверждения, находящие числа Фибоначчи в природных и исторических явлениях, неверны — это распространенный миф, который почти всегда оказывается неточной подгонкой под желаемый результат.</a:t>
            </a:r>
            <a:endParaRPr lang="ru-RU"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onotype Corsiva"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90"/>
                                          </p:val>
                                        </p:tav>
                                        <p:tav tm="100000">
                                          <p:val>
                                            <p:fltVal val="0"/>
                                          </p:val>
                                        </p:tav>
                                      </p:tavLst>
                                    </p:anim>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251520" y="836712"/>
            <a:ext cx="4248472" cy="5016758"/>
          </a:xfrm>
          <a:prstGeom prst="rect">
            <a:avLst/>
          </a:prstGeom>
        </p:spPr>
        <p:txBody>
          <a:bodyPr wrap="square">
            <a:spAutoFit/>
          </a:bodyPr>
          <a:lstStyle/>
          <a:p>
            <a:r>
              <a:rPr lang="ru-RU" sz="3200" u="sng" dirty="0" err="1" smtClean="0">
                <a:effectLst>
                  <a:outerShdw blurRad="38100" dist="38100" dir="2700000" algn="tl">
                    <a:srgbClr val="000000">
                      <a:alpha val="43137"/>
                    </a:srgbClr>
                  </a:outerShdw>
                </a:effectLst>
                <a:latin typeface="Monotype Corsiva" pitchFamily="66" charset="0"/>
              </a:rPr>
              <a:t>Чи́сла</a:t>
            </a:r>
            <a:r>
              <a:rPr lang="ru-RU" sz="3200" u="sng" dirty="0" smtClean="0">
                <a:effectLst>
                  <a:outerShdw blurRad="38100" dist="38100" dir="2700000" algn="tl">
                    <a:srgbClr val="000000">
                      <a:alpha val="43137"/>
                    </a:srgbClr>
                  </a:outerShdw>
                </a:effectLst>
                <a:latin typeface="Monotype Corsiva" pitchFamily="66" charset="0"/>
              </a:rPr>
              <a:t> </a:t>
            </a:r>
            <a:r>
              <a:rPr lang="ru-RU" sz="3200" u="sng" dirty="0" err="1" smtClean="0">
                <a:effectLst>
                  <a:outerShdw blurRad="38100" dist="38100" dir="2700000" algn="tl">
                    <a:srgbClr val="000000">
                      <a:alpha val="43137"/>
                    </a:srgbClr>
                  </a:outerShdw>
                </a:effectLst>
                <a:latin typeface="Monotype Corsiva" pitchFamily="66" charset="0"/>
              </a:rPr>
              <a:t>Фибона́ччи</a:t>
            </a:r>
            <a:r>
              <a:rPr lang="ru-RU" sz="3200" dirty="0" smtClean="0">
                <a:effectLst>
                  <a:outerShdw blurRad="38100" dist="38100" dir="2700000" algn="tl">
                    <a:srgbClr val="000000">
                      <a:alpha val="43137"/>
                    </a:srgbClr>
                  </a:outerShdw>
                </a:effectLst>
                <a:latin typeface="Monotype Corsiva" pitchFamily="66" charset="0"/>
              </a:rPr>
              <a:t> — элементы числовой последовательности</a:t>
            </a:r>
          </a:p>
          <a:p>
            <a:r>
              <a:rPr lang="ru-RU" sz="3200" dirty="0" smtClean="0">
                <a:effectLst>
                  <a:outerShdw blurRad="38100" dist="38100" dir="2700000" algn="tl">
                    <a:srgbClr val="000000">
                      <a:alpha val="43137"/>
                    </a:srgbClr>
                  </a:outerShdw>
                </a:effectLst>
                <a:latin typeface="Monotype Corsiva" pitchFamily="66" charset="0"/>
              </a:rPr>
              <a:t>0, 1, 1, 2, 3, 5, 8, 13, 21, 34, 55, 89, 144, 233, 377, 610, 987, 1597, 2584, 4181, 6765, 10946, … в которой каждое последующее число равно сумме двух предыдущих чисел. </a:t>
            </a:r>
          </a:p>
        </p:txBody>
      </p:sp>
      <p:pic>
        <p:nvPicPr>
          <p:cNvPr id="28674" name="Picture 2" descr="http://www.stavki.co/files_rus/imagecache/galeria_news_onpage_thumb/tutorial-gallery/head-ciach-fibbcieo.jpg"/>
          <p:cNvPicPr>
            <a:picLocks noChangeAspect="1" noChangeArrowheads="1"/>
          </p:cNvPicPr>
          <p:nvPr/>
        </p:nvPicPr>
        <p:blipFill>
          <a:blip r:embed="rId2" cstate="print"/>
          <a:srcRect t="4651" b="13953"/>
          <a:stretch>
            <a:fillRect/>
          </a:stretch>
        </p:blipFill>
        <p:spPr bwMode="auto">
          <a:xfrm>
            <a:off x="4427984" y="548680"/>
            <a:ext cx="4450211" cy="2520280"/>
          </a:xfrm>
          <a:prstGeom prst="ellipse">
            <a:avLst/>
          </a:prstGeom>
          <a:ln w="63500" cap="rnd">
            <a:solidFill>
              <a:srgbClr val="333333"/>
            </a:solidFill>
          </a:ln>
          <a:effectLst>
            <a:outerShdw blurRad="381000" dist="292100" dir="5400000" sx="-80000" sy="-18000" rotWithShape="0">
              <a:srgbClr val="000000">
                <a:alpha val="22000"/>
              </a:srgbClr>
            </a:outerShdw>
            <a:reflection blurRad="6350" stA="50000" endA="300" endPos="55000" dir="5400000" sy="-100000" algn="bl" rotWithShape="0"/>
          </a:effectLst>
          <a:scene3d>
            <a:camera prst="orthographicFront"/>
            <a:lightRig rig="contrasting" dir="t">
              <a:rot lat="0" lon="0" rev="3000000"/>
            </a:lightRig>
          </a:scene3d>
          <a:sp3d contourW="7620">
            <a:bevelT w="95250" h="31750"/>
            <a:contourClr>
              <a:srgbClr val="333333"/>
            </a:contourClr>
          </a:sp3d>
        </p:spPr>
      </p:pic>
      <p:pic>
        <p:nvPicPr>
          <p:cNvPr id="28676" name="Picture 4" descr="http://www.rsdn.ru/article/dotnet/cslambda%5Cfibonacci.png"/>
          <p:cNvPicPr>
            <a:picLocks noChangeAspect="1" noChangeArrowheads="1"/>
          </p:cNvPicPr>
          <p:nvPr/>
        </p:nvPicPr>
        <p:blipFill>
          <a:blip r:embed="rId3" cstate="print"/>
          <a:srcRect/>
          <a:stretch>
            <a:fillRect/>
          </a:stretch>
        </p:blipFill>
        <p:spPr bwMode="auto">
          <a:xfrm>
            <a:off x="4535488" y="4293096"/>
            <a:ext cx="4429000" cy="1440160"/>
          </a:xfrm>
          <a:prstGeom prst="roundRect">
            <a:avLst>
              <a:gd name="adj" fmla="val 4167"/>
            </a:avLst>
          </a:prstGeom>
          <a:solidFill>
            <a:srgbClr val="FFFFFF"/>
          </a:solidFill>
          <a:ln w="76200" cap="sq">
            <a:solidFill>
              <a:srgbClr val="292929"/>
            </a:solidFill>
            <a:miter lim="800000"/>
          </a:ln>
          <a:effectLst>
            <a:reflection blurRad="6350" stA="50000" endA="300" endPos="5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8674"/>
                                        </p:tgtEl>
                                        <p:attrNameLst>
                                          <p:attrName>style.visibility</p:attrName>
                                        </p:attrNameLst>
                                      </p:cBhvr>
                                      <p:to>
                                        <p:strVal val="visible"/>
                                      </p:to>
                                    </p:set>
                                    <p:animEffect transition="in" filter="fade">
                                      <p:cBhvr>
                                        <p:cTn id="7" dur="2000"/>
                                        <p:tgtEl>
                                          <p:spTgt spid="28674"/>
                                        </p:tgtEl>
                                      </p:cBhvr>
                                    </p:animEffect>
                                  </p:childTnLst>
                                </p:cTn>
                              </p:par>
                            </p:childTnLst>
                          </p:cTn>
                        </p:par>
                        <p:par>
                          <p:cTn id="8" fill="hold">
                            <p:stCondLst>
                              <p:cond delay="2000"/>
                            </p:stCondLst>
                            <p:childTnLst>
                              <p:par>
                                <p:cTn id="9" presetID="55" presetClass="entr" presetSubtype="0" fill="hold" nodeType="afterEffect">
                                  <p:stCondLst>
                                    <p:cond delay="0"/>
                                  </p:stCondLst>
                                  <p:childTnLst>
                                    <p:set>
                                      <p:cBhvr>
                                        <p:cTn id="10" dur="1" fill="hold">
                                          <p:stCondLst>
                                            <p:cond delay="0"/>
                                          </p:stCondLst>
                                        </p:cTn>
                                        <p:tgtEl>
                                          <p:spTgt spid="28676"/>
                                        </p:tgtEl>
                                        <p:attrNameLst>
                                          <p:attrName>style.visibility</p:attrName>
                                        </p:attrNameLst>
                                      </p:cBhvr>
                                      <p:to>
                                        <p:strVal val="visible"/>
                                      </p:to>
                                    </p:set>
                                    <p:anim calcmode="lin" valueType="num">
                                      <p:cBhvr>
                                        <p:cTn id="11" dur="1000" fill="hold"/>
                                        <p:tgtEl>
                                          <p:spTgt spid="28676"/>
                                        </p:tgtEl>
                                        <p:attrNameLst>
                                          <p:attrName>ppt_w</p:attrName>
                                        </p:attrNameLst>
                                      </p:cBhvr>
                                      <p:tavLst>
                                        <p:tav tm="0">
                                          <p:val>
                                            <p:strVal val="#ppt_w*0.70"/>
                                          </p:val>
                                        </p:tav>
                                        <p:tav tm="100000">
                                          <p:val>
                                            <p:strVal val="#ppt_w"/>
                                          </p:val>
                                        </p:tav>
                                      </p:tavLst>
                                    </p:anim>
                                    <p:anim calcmode="lin" valueType="num">
                                      <p:cBhvr>
                                        <p:cTn id="12" dur="1000" fill="hold"/>
                                        <p:tgtEl>
                                          <p:spTgt spid="28676"/>
                                        </p:tgtEl>
                                        <p:attrNameLst>
                                          <p:attrName>ppt_h</p:attrName>
                                        </p:attrNameLst>
                                      </p:cBhvr>
                                      <p:tavLst>
                                        <p:tav tm="0">
                                          <p:val>
                                            <p:strVal val="#ppt_h"/>
                                          </p:val>
                                        </p:tav>
                                        <p:tav tm="100000">
                                          <p:val>
                                            <p:strVal val="#ppt_h"/>
                                          </p:val>
                                        </p:tav>
                                      </p:tavLst>
                                    </p:anim>
                                    <p:animEffect transition="in" filter="fade">
                                      <p:cBhvr>
                                        <p:cTn id="13" dur="1000"/>
                                        <p:tgtEl>
                                          <p:spTgt spid="286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851920" y="332656"/>
            <a:ext cx="5292080" cy="6555641"/>
          </a:xfrm>
          <a:prstGeom prst="rect">
            <a:avLst/>
          </a:prstGeom>
        </p:spPr>
        <p:txBody>
          <a:bodyPr wrap="square">
            <a:spAutoFit/>
          </a:bodyPr>
          <a:lstStyle/>
          <a:p>
            <a:r>
              <a:rPr lang="ru-RU" sz="2800" dirty="0" smtClean="0">
                <a:effectLst>
                  <a:outerShdw blurRad="38100" dist="38100" dir="2700000" algn="tl">
                    <a:srgbClr val="000000">
                      <a:alpha val="43137"/>
                    </a:srgbClr>
                  </a:outerShdw>
                </a:effectLst>
                <a:latin typeface="Monotype Corsiva" pitchFamily="66" charset="0"/>
              </a:rPr>
              <a:t>Леонардо из Пизы, известный как Фибоначчи, был первым из великих математиков Европы позднего Средневековья. Будучи рожденным в Пизе в богатой купеческой семье, он пришел в математику благодаря сугубо практической потребности установить деловые контакты. В молодости Леонардо много путешествовал, сопровождая отца в деловых поездках. Например, мы знаем о его длительном пребывании в Византии и на Сицилии. Во время таких поездок он много общался с местными учеными.</a:t>
            </a:r>
            <a:endParaRPr lang="ru-RU" sz="2800" dirty="0">
              <a:effectLst>
                <a:outerShdw blurRad="38100" dist="38100" dir="2700000" algn="tl">
                  <a:srgbClr val="000000">
                    <a:alpha val="43137"/>
                  </a:srgbClr>
                </a:outerShdw>
              </a:effectLst>
              <a:latin typeface="Monotype Corsiva" pitchFamily="66" charset="0"/>
            </a:endParaRPr>
          </a:p>
        </p:txBody>
      </p:sp>
      <p:pic>
        <p:nvPicPr>
          <p:cNvPr id="29698" name="Picture 2" descr="http://i038.radikal.ru/0807/d4/5bde7389fbe8.jpg"/>
          <p:cNvPicPr>
            <a:picLocks noChangeAspect="1" noChangeArrowheads="1"/>
          </p:cNvPicPr>
          <p:nvPr/>
        </p:nvPicPr>
        <p:blipFill>
          <a:blip r:embed="rId2" cstate="print"/>
          <a:srcRect/>
          <a:stretch>
            <a:fillRect/>
          </a:stretch>
        </p:blipFill>
        <p:spPr bwMode="auto">
          <a:xfrm>
            <a:off x="179512" y="836712"/>
            <a:ext cx="3744416" cy="5184576"/>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9698"/>
                                        </p:tgtEl>
                                        <p:attrNameLst>
                                          <p:attrName>style.visibility</p:attrName>
                                        </p:attrNameLst>
                                      </p:cBhvr>
                                      <p:to>
                                        <p:strVal val="visible"/>
                                      </p:to>
                                    </p:set>
                                    <p:animEffect transition="in" filter="fade">
                                      <p:cBhvr>
                                        <p:cTn id="7" dur="2000"/>
                                        <p:tgtEl>
                                          <p:spTgt spid="296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http://sceptic-ratio.narod.ru/rep/zoloto/1/Fibo_3.jpg"/>
          <p:cNvPicPr>
            <a:picLocks noChangeAspect="1" noChangeArrowheads="1"/>
          </p:cNvPicPr>
          <p:nvPr/>
        </p:nvPicPr>
        <p:blipFill>
          <a:blip r:embed="rId2" cstate="print"/>
          <a:srcRect/>
          <a:stretch>
            <a:fillRect/>
          </a:stretch>
        </p:blipFill>
        <p:spPr bwMode="auto">
          <a:xfrm>
            <a:off x="251520" y="260648"/>
            <a:ext cx="3384376" cy="2833906"/>
          </a:xfrm>
          <a:prstGeom prst="rect">
            <a:avLst/>
          </a:prstGeom>
          <a:ln w="38100" cap="sq">
            <a:solidFill>
              <a:srgbClr val="000000"/>
            </a:solidFill>
            <a:prstDash val="solid"/>
            <a:miter lim="800000"/>
          </a:ln>
          <a:effectLst>
            <a:outerShdw blurRad="50800" dist="38100" dir="2700000" algn="tl" rotWithShape="0">
              <a:srgbClr val="000000">
                <a:alpha val="43000"/>
              </a:srgbClr>
            </a:outerShdw>
            <a:reflection blurRad="6350" stA="52000" endA="300" endPos="35000" dir="5400000" sy="-100000" algn="bl" rotWithShape="0"/>
          </a:effectLst>
        </p:spPr>
      </p:pic>
      <p:pic>
        <p:nvPicPr>
          <p:cNvPr id="30724" name="Picture 4" descr="http://www.mikolka.info/images/positive/bunny2.jpg"/>
          <p:cNvPicPr>
            <a:picLocks noChangeAspect="1" noChangeArrowheads="1"/>
          </p:cNvPicPr>
          <p:nvPr/>
        </p:nvPicPr>
        <p:blipFill>
          <a:blip r:embed="rId3" cstate="print"/>
          <a:srcRect/>
          <a:stretch>
            <a:fillRect/>
          </a:stretch>
        </p:blipFill>
        <p:spPr bwMode="auto">
          <a:xfrm>
            <a:off x="4499992" y="260648"/>
            <a:ext cx="3937470" cy="3212976"/>
          </a:xfrm>
          <a:prstGeom prst="rect">
            <a:avLst/>
          </a:prstGeom>
          <a:ln w="38100" cap="sq">
            <a:solidFill>
              <a:srgbClr val="000000"/>
            </a:solidFill>
            <a:prstDash val="solid"/>
            <a:miter lim="800000"/>
          </a:ln>
          <a:effectLst>
            <a:outerShdw blurRad="50800" dist="38100" dir="2700000" algn="tl" rotWithShape="0">
              <a:srgbClr val="000000">
                <a:alpha val="43000"/>
              </a:srgbClr>
            </a:outerShdw>
            <a:reflection blurRad="6350" stA="50000" endA="300" endPos="55000" dir="5400000" sy="-100000" algn="bl" rotWithShape="0"/>
          </a:effectLst>
        </p:spPr>
      </p:pic>
      <p:sp>
        <p:nvSpPr>
          <p:cNvPr id="4" name="Прямоугольник 3"/>
          <p:cNvSpPr/>
          <p:nvPr/>
        </p:nvSpPr>
        <p:spPr>
          <a:xfrm>
            <a:off x="4211960" y="4149080"/>
            <a:ext cx="4932040" cy="2246769"/>
          </a:xfrm>
          <a:prstGeom prst="rect">
            <a:avLst/>
          </a:prstGeom>
        </p:spPr>
        <p:txBody>
          <a:bodyPr wrap="square">
            <a:spAutoFit/>
          </a:bodyPr>
          <a:lstStyle/>
          <a:p>
            <a:r>
              <a:rPr lang="ru-RU" sz="2800" dirty="0" smtClean="0">
                <a:effectLst>
                  <a:outerShdw blurRad="38100" dist="38100" dir="2700000" algn="tl">
                    <a:srgbClr val="000000">
                      <a:alpha val="43137"/>
                    </a:srgbClr>
                  </a:outerShdw>
                </a:effectLst>
                <a:latin typeface="Monotype Corsiva" pitchFamily="66" charset="0"/>
              </a:rPr>
              <a:t>Числовой ряд, носящий сегодня его имя, вырос из проблемы с кроликами, которую Фибоначчи изложил в своей книге «</a:t>
            </a:r>
            <a:r>
              <a:rPr lang="ru-RU" sz="2800" dirty="0" err="1" smtClean="0">
                <a:effectLst>
                  <a:outerShdw blurRad="38100" dist="38100" dir="2700000" algn="tl">
                    <a:srgbClr val="000000">
                      <a:alpha val="43137"/>
                    </a:srgbClr>
                  </a:outerShdw>
                </a:effectLst>
                <a:latin typeface="Monotype Corsiva" pitchFamily="66" charset="0"/>
              </a:rPr>
              <a:t>Liber</a:t>
            </a:r>
            <a:r>
              <a:rPr lang="ru-RU" sz="2800" dirty="0" smtClean="0">
                <a:effectLst>
                  <a:outerShdw blurRad="38100" dist="38100" dir="2700000" algn="tl">
                    <a:srgbClr val="000000">
                      <a:alpha val="43137"/>
                    </a:srgbClr>
                  </a:outerShdw>
                </a:effectLst>
                <a:latin typeface="Monotype Corsiva" pitchFamily="66" charset="0"/>
              </a:rPr>
              <a:t> </a:t>
            </a:r>
            <a:r>
              <a:rPr lang="ru-RU" sz="2800" dirty="0" err="1" smtClean="0">
                <a:effectLst>
                  <a:outerShdw blurRad="38100" dist="38100" dir="2700000" algn="tl">
                    <a:srgbClr val="000000">
                      <a:alpha val="43137"/>
                    </a:srgbClr>
                  </a:outerShdw>
                </a:effectLst>
                <a:latin typeface="Monotype Corsiva" pitchFamily="66" charset="0"/>
              </a:rPr>
              <a:t>abacci</a:t>
            </a:r>
            <a:r>
              <a:rPr lang="ru-RU" sz="2800" dirty="0" smtClean="0">
                <a:effectLst>
                  <a:outerShdw blurRad="38100" dist="38100" dir="2700000" algn="tl">
                    <a:srgbClr val="000000">
                      <a:alpha val="43137"/>
                    </a:srgbClr>
                  </a:outerShdw>
                </a:effectLst>
                <a:latin typeface="Monotype Corsiva" pitchFamily="66" charset="0"/>
              </a:rPr>
              <a:t>», написанной в 1202 году:</a:t>
            </a:r>
            <a:endParaRPr lang="ru-RU" sz="2800" dirty="0">
              <a:effectLst>
                <a:outerShdw blurRad="38100" dist="38100" dir="2700000" algn="tl">
                  <a:srgbClr val="000000">
                    <a:alpha val="43137"/>
                  </a:srgbClr>
                </a:outerShdw>
              </a:effectLst>
              <a:latin typeface="Monotype Corsiva" pitchFamily="66" charset="0"/>
            </a:endParaRPr>
          </a:p>
        </p:txBody>
      </p:sp>
      <p:pic>
        <p:nvPicPr>
          <p:cNvPr id="30726" name="Picture 6" descr="http://centerwoman.ru/wp-content/uploads/2012/02/krolik2.jpg"/>
          <p:cNvPicPr>
            <a:picLocks noChangeAspect="1" noChangeArrowheads="1"/>
          </p:cNvPicPr>
          <p:nvPr/>
        </p:nvPicPr>
        <p:blipFill>
          <a:blip r:embed="rId4" cstate="print"/>
          <a:srcRect/>
          <a:stretch>
            <a:fillRect/>
          </a:stretch>
        </p:blipFill>
        <p:spPr bwMode="auto">
          <a:xfrm>
            <a:off x="323528" y="3789040"/>
            <a:ext cx="3707904" cy="2677931"/>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0722"/>
                                        </p:tgtEl>
                                        <p:attrNameLst>
                                          <p:attrName>style.visibility</p:attrName>
                                        </p:attrNameLst>
                                      </p:cBhvr>
                                      <p:to>
                                        <p:strVal val="visible"/>
                                      </p:to>
                                    </p:set>
                                    <p:animEffect transition="in" filter="fade">
                                      <p:cBhvr>
                                        <p:cTn id="7" dur="2000"/>
                                        <p:tgtEl>
                                          <p:spTgt spid="30722"/>
                                        </p:tgtEl>
                                      </p:cBhvr>
                                    </p:animEffect>
                                  </p:childTnLst>
                                </p:cTn>
                              </p:par>
                            </p:childTnLst>
                          </p:cTn>
                        </p:par>
                        <p:par>
                          <p:cTn id="8" fill="hold">
                            <p:stCondLst>
                              <p:cond delay="2000"/>
                            </p:stCondLst>
                            <p:childTnLst>
                              <p:par>
                                <p:cTn id="9" presetID="31" presetClass="entr" presetSubtype="0" fill="hold" nodeType="afterEffect">
                                  <p:stCondLst>
                                    <p:cond delay="0"/>
                                  </p:stCondLst>
                                  <p:iterate type="lt">
                                    <p:tmPct val="5000"/>
                                  </p:iterate>
                                  <p:childTnLst>
                                    <p:set>
                                      <p:cBhvr>
                                        <p:cTn id="10" dur="1" fill="hold">
                                          <p:stCondLst>
                                            <p:cond delay="0"/>
                                          </p:stCondLst>
                                        </p:cTn>
                                        <p:tgtEl>
                                          <p:spTgt spid="30724"/>
                                        </p:tgtEl>
                                        <p:attrNameLst>
                                          <p:attrName>style.visibility</p:attrName>
                                        </p:attrNameLst>
                                      </p:cBhvr>
                                      <p:to>
                                        <p:strVal val="visible"/>
                                      </p:to>
                                    </p:set>
                                    <p:anim calcmode="lin" valueType="num">
                                      <p:cBhvr>
                                        <p:cTn id="11" dur="1000" fill="hold"/>
                                        <p:tgtEl>
                                          <p:spTgt spid="30724"/>
                                        </p:tgtEl>
                                        <p:attrNameLst>
                                          <p:attrName>ppt_w</p:attrName>
                                        </p:attrNameLst>
                                      </p:cBhvr>
                                      <p:tavLst>
                                        <p:tav tm="0">
                                          <p:val>
                                            <p:fltVal val="0"/>
                                          </p:val>
                                        </p:tav>
                                        <p:tav tm="100000">
                                          <p:val>
                                            <p:strVal val="#ppt_w"/>
                                          </p:val>
                                        </p:tav>
                                      </p:tavLst>
                                    </p:anim>
                                    <p:anim calcmode="lin" valueType="num">
                                      <p:cBhvr>
                                        <p:cTn id="12" dur="1000" fill="hold"/>
                                        <p:tgtEl>
                                          <p:spTgt spid="30724"/>
                                        </p:tgtEl>
                                        <p:attrNameLst>
                                          <p:attrName>ppt_h</p:attrName>
                                        </p:attrNameLst>
                                      </p:cBhvr>
                                      <p:tavLst>
                                        <p:tav tm="0">
                                          <p:val>
                                            <p:fltVal val="0"/>
                                          </p:val>
                                        </p:tav>
                                        <p:tav tm="100000">
                                          <p:val>
                                            <p:strVal val="#ppt_h"/>
                                          </p:val>
                                        </p:tav>
                                      </p:tavLst>
                                    </p:anim>
                                    <p:anim calcmode="lin" valueType="num">
                                      <p:cBhvr>
                                        <p:cTn id="13" dur="1000" fill="hold"/>
                                        <p:tgtEl>
                                          <p:spTgt spid="30724"/>
                                        </p:tgtEl>
                                        <p:attrNameLst>
                                          <p:attrName>style.rotation</p:attrName>
                                        </p:attrNameLst>
                                      </p:cBhvr>
                                      <p:tavLst>
                                        <p:tav tm="0">
                                          <p:val>
                                            <p:fltVal val="90"/>
                                          </p:val>
                                        </p:tav>
                                        <p:tav tm="100000">
                                          <p:val>
                                            <p:fltVal val="0"/>
                                          </p:val>
                                        </p:tav>
                                      </p:tavLst>
                                    </p:anim>
                                    <p:animEffect transition="in" filter="fade">
                                      <p:cBhvr>
                                        <p:cTn id="14" dur="1000"/>
                                        <p:tgtEl>
                                          <p:spTgt spid="30724"/>
                                        </p:tgtEl>
                                      </p:cBhvr>
                                    </p:animEffect>
                                  </p:childTnLst>
                                </p:cTn>
                              </p:par>
                            </p:childTnLst>
                          </p:cTn>
                        </p:par>
                        <p:par>
                          <p:cTn id="15" fill="hold">
                            <p:stCondLst>
                              <p:cond delay="3000"/>
                            </p:stCondLst>
                            <p:childTnLst>
                              <p:par>
                                <p:cTn id="16" presetID="53" presetClass="entr" presetSubtype="0" fill="hold" nodeType="afterEffect">
                                  <p:stCondLst>
                                    <p:cond delay="0"/>
                                  </p:stCondLst>
                                  <p:childTnLst>
                                    <p:set>
                                      <p:cBhvr>
                                        <p:cTn id="17" dur="1" fill="hold">
                                          <p:stCondLst>
                                            <p:cond delay="0"/>
                                          </p:stCondLst>
                                        </p:cTn>
                                        <p:tgtEl>
                                          <p:spTgt spid="30726"/>
                                        </p:tgtEl>
                                        <p:attrNameLst>
                                          <p:attrName>style.visibility</p:attrName>
                                        </p:attrNameLst>
                                      </p:cBhvr>
                                      <p:to>
                                        <p:strVal val="visible"/>
                                      </p:to>
                                    </p:set>
                                    <p:anim calcmode="lin" valueType="num">
                                      <p:cBhvr>
                                        <p:cTn id="18" dur="500" fill="hold"/>
                                        <p:tgtEl>
                                          <p:spTgt spid="30726"/>
                                        </p:tgtEl>
                                        <p:attrNameLst>
                                          <p:attrName>ppt_w</p:attrName>
                                        </p:attrNameLst>
                                      </p:cBhvr>
                                      <p:tavLst>
                                        <p:tav tm="0">
                                          <p:val>
                                            <p:fltVal val="0"/>
                                          </p:val>
                                        </p:tav>
                                        <p:tav tm="100000">
                                          <p:val>
                                            <p:strVal val="#ppt_w"/>
                                          </p:val>
                                        </p:tav>
                                      </p:tavLst>
                                    </p:anim>
                                    <p:anim calcmode="lin" valueType="num">
                                      <p:cBhvr>
                                        <p:cTn id="19" dur="500" fill="hold"/>
                                        <p:tgtEl>
                                          <p:spTgt spid="30726"/>
                                        </p:tgtEl>
                                        <p:attrNameLst>
                                          <p:attrName>ppt_h</p:attrName>
                                        </p:attrNameLst>
                                      </p:cBhvr>
                                      <p:tavLst>
                                        <p:tav tm="0">
                                          <p:val>
                                            <p:fltVal val="0"/>
                                          </p:val>
                                        </p:tav>
                                        <p:tav tm="100000">
                                          <p:val>
                                            <p:strVal val="#ppt_h"/>
                                          </p:val>
                                        </p:tav>
                                      </p:tavLst>
                                    </p:anim>
                                    <p:animEffect transition="in" filter="fade">
                                      <p:cBhvr>
                                        <p:cTn id="20" dur="500"/>
                                        <p:tgtEl>
                                          <p:spTgt spid="307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9629" y="138004"/>
            <a:ext cx="6696744" cy="3539430"/>
          </a:xfrm>
          <a:prstGeom prst="rect">
            <a:avLst/>
          </a:prstGeom>
        </p:spPr>
        <p:txBody>
          <a:bodyPr wrap="square">
            <a:spAutoFit/>
          </a:bodyPr>
          <a:lstStyle/>
          <a:p>
            <a:r>
              <a:rPr lang="ru-RU" sz="3200" b="1"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onotype Corsiva" pitchFamily="66" charset="0"/>
              </a:rPr>
              <a:t>Человек посадил пару кроликов в загон, окруженный со всех сторон стеной. Сколько пар кроликов за год может произвести на свет эта пара, если известно, что каждый месяц, начиная со второго, каждая пара кроликов производит на свет одну пару</a:t>
            </a:r>
            <a:endParaRPr lang="ru-RU"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4" name="Прямоугольник 3"/>
          <p:cNvSpPr/>
          <p:nvPr/>
        </p:nvSpPr>
        <p:spPr>
          <a:xfrm>
            <a:off x="7740352" y="138004"/>
            <a:ext cx="1296144" cy="3154710"/>
          </a:xfrm>
          <a:prstGeom prst="rect">
            <a:avLst/>
          </a:prstGeom>
        </p:spPr>
        <p:txBody>
          <a:bodyPr wrap="square">
            <a:spAutoFit/>
          </a:bodyPr>
          <a:lstStyle/>
          <a:p>
            <a:r>
              <a:rPr lang="ru-RU" sz="19900" b="1"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t>
            </a:r>
            <a:endParaRPr lang="ru-RU" sz="19900" dirty="0"/>
          </a:p>
        </p:txBody>
      </p:sp>
      <p:sp>
        <p:nvSpPr>
          <p:cNvPr id="6" name="Выноска-облако 5"/>
          <p:cNvSpPr/>
          <p:nvPr/>
        </p:nvSpPr>
        <p:spPr>
          <a:xfrm>
            <a:off x="971600" y="3573016"/>
            <a:ext cx="7560840" cy="2376264"/>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400" dirty="0" smtClean="0">
                <a:solidFill>
                  <a:schemeClr val="tx2"/>
                </a:solidFill>
                <a:effectLst>
                  <a:outerShdw blurRad="38100" dist="38100" dir="2700000" algn="tl">
                    <a:srgbClr val="000000">
                      <a:alpha val="43137"/>
                    </a:srgbClr>
                  </a:outerShdw>
                </a:effectLst>
                <a:latin typeface="Monotype Corsiva" pitchFamily="66" charset="0"/>
              </a:rPr>
              <a:t>Можете убедиться, что число пар в каждый из двенадцати последующих месяцев </a:t>
            </a:r>
            <a:r>
              <a:rPr lang="ru-RU" sz="2400" dirty="0" err="1" smtClean="0">
                <a:solidFill>
                  <a:schemeClr val="tx2"/>
                </a:solidFill>
                <a:effectLst>
                  <a:outerShdw blurRad="38100" dist="38100" dir="2700000" algn="tl">
                    <a:srgbClr val="000000">
                      <a:alpha val="43137"/>
                    </a:srgbClr>
                  </a:outerShdw>
                </a:effectLst>
                <a:latin typeface="Monotype Corsiva" pitchFamily="66" charset="0"/>
              </a:rPr>
              <a:t>месяцев</a:t>
            </a:r>
            <a:r>
              <a:rPr lang="ru-RU" sz="2400" dirty="0" smtClean="0">
                <a:solidFill>
                  <a:schemeClr val="tx2"/>
                </a:solidFill>
                <a:effectLst>
                  <a:outerShdw blurRad="38100" dist="38100" dir="2700000" algn="tl">
                    <a:srgbClr val="000000">
                      <a:alpha val="43137"/>
                    </a:srgbClr>
                  </a:outerShdw>
                </a:effectLst>
                <a:latin typeface="Monotype Corsiva" pitchFamily="66" charset="0"/>
              </a:rPr>
              <a:t> будет соответственно</a:t>
            </a:r>
          </a:p>
          <a:p>
            <a:r>
              <a:rPr lang="ru-RU" sz="2400" dirty="0" smtClean="0">
                <a:solidFill>
                  <a:schemeClr val="tx2"/>
                </a:solidFill>
                <a:effectLst>
                  <a:outerShdw blurRad="38100" dist="38100" dir="2700000" algn="tl">
                    <a:srgbClr val="000000">
                      <a:alpha val="43137"/>
                    </a:srgbClr>
                  </a:outerShdw>
                </a:effectLst>
                <a:latin typeface="Monotype Corsiva" pitchFamily="66" charset="0"/>
              </a:rPr>
              <a:t>1, 1, 2, 3, 5, 8, 13, 21, 34, 55, 89, 144, ...</a:t>
            </a:r>
          </a:p>
          <a:p>
            <a:pPr algn="ctr"/>
            <a:endParaRPr lang="ru-RU" sz="2400" dirty="0">
              <a:solidFill>
                <a:schemeClr val="tx2"/>
              </a:solidFill>
              <a:effectLst>
                <a:outerShdw blurRad="38100" dist="38100" dir="2700000" algn="tl">
                  <a:srgbClr val="000000">
                    <a:alpha val="43137"/>
                  </a:srgbClr>
                </a:outerShdw>
              </a:effectLst>
              <a:latin typeface="Monotype Corsiva"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4" presetClass="path" presetSubtype="0" accel="50000" decel="50000" fill="hold" grpId="0" nodeType="afterEffect">
                                  <p:stCondLst>
                                    <p:cond delay="0"/>
                                  </p:stCondLst>
                                  <p:childTnLst>
                                    <p:animMotion origin="layout" path="M 0.00191 -0.0287 C 0.00591 -0.03935 0.01494 -0.01945 0.01997 -0.01945 " pathEditMode="fixed" rAng="0" ptsTypes="ff">
                                      <p:cBhvr>
                                        <p:cTn id="6" dur="2000" fill="hold"/>
                                        <p:tgtEl>
                                          <p:spTgt spid="2"/>
                                        </p:tgtEl>
                                        <p:attrNameLst>
                                          <p:attrName>ppt_x</p:attrName>
                                          <p:attrName>ppt_y</p:attrName>
                                        </p:attrNameLst>
                                      </p:cBhvr>
                                      <p:rCtr x="903" y="-69"/>
                                    </p:animMotion>
                                  </p:childTnLst>
                                </p:cTn>
                              </p:par>
                              <p:par>
                                <p:cTn id="7" presetID="10"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animEffect transition="in" filter="fade">
                                      <p:cBhvr>
                                        <p:cTn id="9" dur="2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260648"/>
            <a:ext cx="3888432" cy="5262979"/>
          </a:xfrm>
          <a:prstGeom prst="rect">
            <a:avLst/>
          </a:prstGeom>
        </p:spPr>
        <p:txBody>
          <a:bodyPr wrap="square">
            <a:spAutoFit/>
          </a:bodyPr>
          <a:lstStyle/>
          <a:p>
            <a:r>
              <a:rPr lang="ru-RU" sz="2800" dirty="0" smtClean="0">
                <a:effectLst>
                  <a:outerShdw blurRad="38100" dist="38100" dir="2700000" algn="tl">
                    <a:srgbClr val="000000">
                      <a:alpha val="43137"/>
                    </a:srgbClr>
                  </a:outerShdw>
                </a:effectLst>
                <a:latin typeface="Monotype Corsiva" pitchFamily="66" charset="0"/>
              </a:rPr>
              <a:t>Иными словами, число пар кроликов создает ряд, каждый член в котором — сумма двух предыдущих. Он известен как </a:t>
            </a:r>
            <a:r>
              <a:rPr lang="ru-RU" sz="2800" i="1" dirty="0" smtClean="0">
                <a:effectLst>
                  <a:outerShdw blurRad="38100" dist="38100" dir="2700000" algn="tl">
                    <a:srgbClr val="000000">
                      <a:alpha val="43137"/>
                    </a:srgbClr>
                  </a:outerShdw>
                </a:effectLst>
                <a:latin typeface="Monotype Corsiva" pitchFamily="66" charset="0"/>
              </a:rPr>
              <a:t>ряд Фибоначчи</a:t>
            </a:r>
            <a:r>
              <a:rPr lang="ru-RU" sz="2800" dirty="0" smtClean="0">
                <a:effectLst>
                  <a:outerShdw blurRad="38100" dist="38100" dir="2700000" algn="tl">
                    <a:srgbClr val="000000">
                      <a:alpha val="43137"/>
                    </a:srgbClr>
                  </a:outerShdw>
                </a:effectLst>
                <a:latin typeface="Monotype Corsiva" pitchFamily="66" charset="0"/>
              </a:rPr>
              <a:t>, а сами числа — </a:t>
            </a:r>
            <a:r>
              <a:rPr lang="ru-RU" sz="2800" i="1" dirty="0" err="1" smtClean="0">
                <a:effectLst>
                  <a:outerShdw blurRad="38100" dist="38100" dir="2700000" algn="tl">
                    <a:srgbClr val="000000">
                      <a:alpha val="43137"/>
                    </a:srgbClr>
                  </a:outerShdw>
                </a:effectLst>
                <a:latin typeface="Monotype Corsiva" pitchFamily="66" charset="0"/>
              </a:rPr>
              <a:t>числа</a:t>
            </a:r>
            <a:r>
              <a:rPr lang="ru-RU" sz="2800" i="1" dirty="0" smtClean="0">
                <a:effectLst>
                  <a:outerShdw blurRad="38100" dist="38100" dir="2700000" algn="tl">
                    <a:srgbClr val="000000">
                      <a:alpha val="43137"/>
                    </a:srgbClr>
                  </a:outerShdw>
                </a:effectLst>
                <a:latin typeface="Monotype Corsiva" pitchFamily="66" charset="0"/>
              </a:rPr>
              <a:t> Фибоначчи</a:t>
            </a:r>
            <a:r>
              <a:rPr lang="ru-RU" sz="2800" dirty="0" smtClean="0">
                <a:effectLst>
                  <a:outerShdw blurRad="38100" dist="38100" dir="2700000" algn="tl">
                    <a:srgbClr val="000000">
                      <a:alpha val="43137"/>
                    </a:srgbClr>
                  </a:outerShdw>
                </a:effectLst>
                <a:latin typeface="Monotype Corsiva" pitchFamily="66" charset="0"/>
              </a:rPr>
              <a:t>. Оказывается, эта последовательность имеет множество интересных с точки зрения математики свойств.</a:t>
            </a:r>
            <a:endParaRPr lang="ru-RU" sz="2800" dirty="0">
              <a:effectLst>
                <a:outerShdw blurRad="38100" dist="38100" dir="2700000" algn="tl">
                  <a:srgbClr val="000000">
                    <a:alpha val="43137"/>
                  </a:srgbClr>
                </a:outerShdw>
              </a:effectLst>
              <a:latin typeface="Monotype Corsiva" pitchFamily="66" charset="0"/>
            </a:endParaRPr>
          </a:p>
        </p:txBody>
      </p:sp>
      <p:pic>
        <p:nvPicPr>
          <p:cNvPr id="31746" name="Picture 2" descr="http://yavforex.ru/wp-content/uploads/2012/01/yavforex0038.jpg"/>
          <p:cNvPicPr>
            <a:picLocks noChangeAspect="1" noChangeArrowheads="1"/>
          </p:cNvPicPr>
          <p:nvPr/>
        </p:nvPicPr>
        <p:blipFill>
          <a:blip r:embed="rId2" cstate="print"/>
          <a:srcRect/>
          <a:stretch>
            <a:fillRect/>
          </a:stretch>
        </p:blipFill>
        <p:spPr bwMode="auto">
          <a:xfrm>
            <a:off x="4932040" y="692696"/>
            <a:ext cx="3658469" cy="3240360"/>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reflection blurRad="6350" stA="52000" endA="300" endPos="35000" dir="5400000" sy="-100000" algn="bl" rotWithShape="0"/>
          </a:effectLst>
        </p:spPr>
      </p:pic>
      <p:pic>
        <p:nvPicPr>
          <p:cNvPr id="31748" name="Picture 4" descr="http://univertv.ru/resize.php?img=/files/pages/page_10993/mat.jpg"/>
          <p:cNvPicPr>
            <a:picLocks noChangeAspect="1" noChangeArrowheads="1"/>
          </p:cNvPicPr>
          <p:nvPr/>
        </p:nvPicPr>
        <p:blipFill>
          <a:blip r:embed="rId3" cstate="print"/>
          <a:srcRect t="26068" b="29615"/>
          <a:stretch>
            <a:fillRect/>
          </a:stretch>
        </p:blipFill>
        <p:spPr bwMode="auto">
          <a:xfrm>
            <a:off x="1763688" y="5085184"/>
            <a:ext cx="5544616" cy="147278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reflection blurRad="6350" stA="50000" endA="300" endPos="55000" dir="5400000"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iterate type="lt">
                                    <p:tmPct val="5000"/>
                                  </p:iterate>
                                  <p:childTnLst>
                                    <p:set>
                                      <p:cBhvr>
                                        <p:cTn id="6" dur="1" fill="hold">
                                          <p:stCondLst>
                                            <p:cond delay="0"/>
                                          </p:stCondLst>
                                        </p:cTn>
                                        <p:tgtEl>
                                          <p:spTgt spid="31746"/>
                                        </p:tgtEl>
                                        <p:attrNameLst>
                                          <p:attrName>style.visibility</p:attrName>
                                        </p:attrNameLst>
                                      </p:cBhvr>
                                      <p:to>
                                        <p:strVal val="visible"/>
                                      </p:to>
                                    </p:set>
                                    <p:anim calcmode="lin" valueType="num">
                                      <p:cBhvr>
                                        <p:cTn id="7" dur="1000" fill="hold"/>
                                        <p:tgtEl>
                                          <p:spTgt spid="31746"/>
                                        </p:tgtEl>
                                        <p:attrNameLst>
                                          <p:attrName>ppt_w</p:attrName>
                                        </p:attrNameLst>
                                      </p:cBhvr>
                                      <p:tavLst>
                                        <p:tav tm="0">
                                          <p:val>
                                            <p:fltVal val="0"/>
                                          </p:val>
                                        </p:tav>
                                        <p:tav tm="100000">
                                          <p:val>
                                            <p:strVal val="#ppt_w"/>
                                          </p:val>
                                        </p:tav>
                                      </p:tavLst>
                                    </p:anim>
                                    <p:anim calcmode="lin" valueType="num">
                                      <p:cBhvr>
                                        <p:cTn id="8" dur="1000" fill="hold"/>
                                        <p:tgtEl>
                                          <p:spTgt spid="31746"/>
                                        </p:tgtEl>
                                        <p:attrNameLst>
                                          <p:attrName>ppt_h</p:attrName>
                                        </p:attrNameLst>
                                      </p:cBhvr>
                                      <p:tavLst>
                                        <p:tav tm="0">
                                          <p:val>
                                            <p:fltVal val="0"/>
                                          </p:val>
                                        </p:tav>
                                        <p:tav tm="100000">
                                          <p:val>
                                            <p:strVal val="#ppt_h"/>
                                          </p:val>
                                        </p:tav>
                                      </p:tavLst>
                                    </p:anim>
                                    <p:anim calcmode="lin" valueType="num">
                                      <p:cBhvr>
                                        <p:cTn id="9" dur="1000" fill="hold"/>
                                        <p:tgtEl>
                                          <p:spTgt spid="31746"/>
                                        </p:tgtEl>
                                        <p:attrNameLst>
                                          <p:attrName>style.rotation</p:attrName>
                                        </p:attrNameLst>
                                      </p:cBhvr>
                                      <p:tavLst>
                                        <p:tav tm="0">
                                          <p:val>
                                            <p:fltVal val="90"/>
                                          </p:val>
                                        </p:tav>
                                        <p:tav tm="100000">
                                          <p:val>
                                            <p:fltVal val="0"/>
                                          </p:val>
                                        </p:tav>
                                      </p:tavLst>
                                    </p:anim>
                                    <p:animEffect transition="in" filter="fade">
                                      <p:cBhvr>
                                        <p:cTn id="10" dur="1000"/>
                                        <p:tgtEl>
                                          <p:spTgt spid="31746"/>
                                        </p:tgtEl>
                                      </p:cBhvr>
                                    </p:animEffect>
                                  </p:childTnLst>
                                </p:cTn>
                              </p:par>
                            </p:childTnLst>
                          </p:cTn>
                        </p:par>
                        <p:par>
                          <p:cTn id="11" fill="hold">
                            <p:stCondLst>
                              <p:cond delay="1000"/>
                            </p:stCondLst>
                            <p:childTnLst>
                              <p:par>
                                <p:cTn id="12" presetID="10" presetClass="entr" presetSubtype="0" fill="hold" nodeType="afterEffect">
                                  <p:stCondLst>
                                    <p:cond delay="0"/>
                                  </p:stCondLst>
                                  <p:childTnLst>
                                    <p:set>
                                      <p:cBhvr>
                                        <p:cTn id="13" dur="1" fill="hold">
                                          <p:stCondLst>
                                            <p:cond delay="0"/>
                                          </p:stCondLst>
                                        </p:cTn>
                                        <p:tgtEl>
                                          <p:spTgt spid="31748"/>
                                        </p:tgtEl>
                                        <p:attrNameLst>
                                          <p:attrName>style.visibility</p:attrName>
                                        </p:attrNameLst>
                                      </p:cBhvr>
                                      <p:to>
                                        <p:strVal val="visible"/>
                                      </p:to>
                                    </p:set>
                                    <p:animEffect transition="in" filter="fade">
                                      <p:cBhvr>
                                        <p:cTn id="14" dur="2000"/>
                                        <p:tgtEl>
                                          <p:spTgt spid="317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8028" y="764704"/>
            <a:ext cx="8686800" cy="841248"/>
          </a:xfrm>
        </p:spPr>
        <p:txBody>
          <a:bodyPr>
            <a:noAutofit/>
          </a:bodyPr>
          <a:lstStyle/>
          <a:p>
            <a:r>
              <a:rPr lang="ru-RU" sz="4400" dirty="0" smtClean="0">
                <a:effectLst>
                  <a:outerShdw blurRad="38100" dist="38100" dir="2700000" algn="tl">
                    <a:srgbClr val="000000">
                      <a:alpha val="43137"/>
                    </a:srgbClr>
                  </a:outerShdw>
                  <a:reflection blurRad="12700" stA="48000" endA="300" endPos="55000" dir="5400000" sy="-90000" algn="bl" rotWithShape="0"/>
                </a:effectLst>
                <a:latin typeface="Monotype Corsiva" pitchFamily="66" charset="0"/>
              </a:rPr>
              <a:t>Применение чисел </a:t>
            </a:r>
            <a:r>
              <a:rPr lang="ru-RU" sz="4400" dirty="0" err="1" smtClean="0">
                <a:effectLst>
                  <a:outerShdw blurRad="38100" dist="38100" dir="2700000" algn="tl">
                    <a:srgbClr val="000000">
                      <a:alpha val="43137"/>
                    </a:srgbClr>
                  </a:outerShdw>
                  <a:reflection blurRad="12700" stA="48000" endA="300" endPos="55000" dir="5400000" sy="-90000" algn="bl" rotWithShape="0"/>
                </a:effectLst>
                <a:latin typeface="Monotype Corsiva" pitchFamily="66" charset="0"/>
              </a:rPr>
              <a:t>фибоначчи</a:t>
            </a:r>
            <a:r>
              <a:rPr lang="ru-RU" sz="4400" dirty="0" smtClean="0">
                <a:effectLst>
                  <a:outerShdw blurRad="38100" dist="38100" dir="2700000" algn="tl">
                    <a:srgbClr val="000000">
                      <a:alpha val="43137"/>
                    </a:srgbClr>
                  </a:outerShdw>
                  <a:reflection blurRad="12700" stA="48000" endA="300" endPos="55000" dir="5400000" sy="-90000" algn="bl" rotWithShape="0"/>
                </a:effectLst>
                <a:latin typeface="Monotype Corsiva" pitchFamily="66" charset="0"/>
              </a:rPr>
              <a:t> в других областях</a:t>
            </a:r>
            <a:endParaRPr lang="ru-RU" sz="4400" dirty="0">
              <a:effectLst>
                <a:outerShdw blurRad="38100" dist="38100" dir="2700000" algn="tl">
                  <a:srgbClr val="000000">
                    <a:alpha val="43137"/>
                  </a:srgbClr>
                </a:outerShdw>
                <a:reflection blurRad="12700" stA="48000" endA="300" endPos="55000" dir="5400000" sy="-90000" algn="bl" rotWithShape="0"/>
              </a:effectLst>
              <a:latin typeface="Monotype Corsiva" pitchFamily="66" charset="0"/>
            </a:endParaRPr>
          </a:p>
        </p:txBody>
      </p:sp>
      <p:pic>
        <p:nvPicPr>
          <p:cNvPr id="33794" name="Picture 2" descr="http://www.incunabula.ru/blogs/people/image/Fibonacci-sequence.jpg"/>
          <p:cNvPicPr>
            <a:picLocks noChangeAspect="1" noChangeArrowheads="1"/>
          </p:cNvPicPr>
          <p:nvPr/>
        </p:nvPicPr>
        <p:blipFill>
          <a:blip r:embed="rId2" cstate="print"/>
          <a:srcRect/>
          <a:stretch>
            <a:fillRect/>
          </a:stretch>
        </p:blipFill>
        <p:spPr bwMode="auto">
          <a:xfrm>
            <a:off x="323528" y="4077072"/>
            <a:ext cx="3919615" cy="256194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scene3d>
            <a:camera prst="perspectiveRight"/>
            <a:lightRig rig="threePt" dir="t"/>
          </a:scene3d>
        </p:spPr>
      </p:pic>
      <p:pic>
        <p:nvPicPr>
          <p:cNvPr id="33796" name="Picture 4" descr="http://binaryoptiontrader.ru/wp-content/uploads/2012/12/%D0%A0%D0%B8%D1%81-1-1.jpg"/>
          <p:cNvPicPr>
            <a:picLocks noChangeAspect="1" noChangeArrowheads="1"/>
          </p:cNvPicPr>
          <p:nvPr/>
        </p:nvPicPr>
        <p:blipFill>
          <a:blip r:embed="rId3" cstate="print"/>
          <a:srcRect t="32760" b="1721"/>
          <a:stretch>
            <a:fillRect/>
          </a:stretch>
        </p:blipFill>
        <p:spPr bwMode="auto">
          <a:xfrm rot="465607">
            <a:off x="344530" y="2029934"/>
            <a:ext cx="8712968" cy="1872208"/>
          </a:xfrm>
          <a:prstGeom prst="rect">
            <a:avLst/>
          </a:prstGeom>
          <a:ln w="38100" cap="sq">
            <a:solidFill>
              <a:srgbClr val="000000"/>
            </a:solidFill>
            <a:prstDash val="solid"/>
            <a:miter lim="800000"/>
          </a:ln>
          <a:effectLst>
            <a:outerShdw blurRad="50800" dist="38100" dir="2700000" algn="tl" rotWithShape="0">
              <a:srgbClr val="000000">
                <a:alpha val="43000"/>
              </a:srgbClr>
            </a:outerShdw>
            <a:reflection blurRad="6350" stA="50000" endA="300" endPos="55000" dir="5400000" sy="-100000" algn="bl" rotWithShape="0"/>
          </a:effectLst>
          <a:scene3d>
            <a:camera prst="isometricOffAxis1Right"/>
            <a:lightRig rig="threePt" dir="t"/>
          </a:scene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6" presetClass="path" presetSubtype="0" accel="50000" decel="50000" fill="hold" grpId="0" nodeType="afterEffect">
                                  <p:stCondLst>
                                    <p:cond delay="0"/>
                                  </p:stCondLst>
                                  <p:childTnLst>
                                    <p:animMotion origin="layout" path="M -0.11667 -0.0088 L 0.22135 -0.01968 " pathEditMode="relative" rAng="0" ptsTypes="FF">
                                      <p:cBhvr>
                                        <p:cTn id="6" dur="2000" fill="hold"/>
                                        <p:tgtEl>
                                          <p:spTgt spid="2"/>
                                        </p:tgtEl>
                                        <p:attrNameLst>
                                          <p:attrName>ppt_x</p:attrName>
                                          <p:attrName>ppt_y</p:attrName>
                                        </p:attrNameLst>
                                      </p:cBhvr>
                                      <p:rCtr x="16892" y="-556"/>
                                    </p:animMotion>
                                  </p:childTnLst>
                                </p:cTn>
                              </p:par>
                              <p:par>
                                <p:cTn id="7" presetID="10" presetClass="entr" presetSubtype="0" fill="hold" nodeType="withEffect">
                                  <p:stCondLst>
                                    <p:cond delay="0"/>
                                  </p:stCondLst>
                                  <p:childTnLst>
                                    <p:set>
                                      <p:cBhvr>
                                        <p:cTn id="8" dur="1" fill="hold">
                                          <p:stCondLst>
                                            <p:cond delay="0"/>
                                          </p:stCondLst>
                                        </p:cTn>
                                        <p:tgtEl>
                                          <p:spTgt spid="33794"/>
                                        </p:tgtEl>
                                        <p:attrNameLst>
                                          <p:attrName>style.visibility</p:attrName>
                                        </p:attrNameLst>
                                      </p:cBhvr>
                                      <p:to>
                                        <p:strVal val="visible"/>
                                      </p:to>
                                    </p:set>
                                    <p:animEffect transition="in" filter="fade">
                                      <p:cBhvr>
                                        <p:cTn id="9" dur="2000"/>
                                        <p:tgtEl>
                                          <p:spTgt spid="33794"/>
                                        </p:tgtEl>
                                      </p:cBhvr>
                                    </p:animEffect>
                                  </p:childTnLst>
                                </p:cTn>
                              </p:par>
                              <p:par>
                                <p:cTn id="10" presetID="10" presetClass="entr" presetSubtype="0" fill="hold" nodeType="withEffect">
                                  <p:stCondLst>
                                    <p:cond delay="0"/>
                                  </p:stCondLst>
                                  <p:childTnLst>
                                    <p:set>
                                      <p:cBhvr>
                                        <p:cTn id="11" dur="1" fill="hold">
                                          <p:stCondLst>
                                            <p:cond delay="0"/>
                                          </p:stCondLst>
                                        </p:cTn>
                                        <p:tgtEl>
                                          <p:spTgt spid="33796"/>
                                        </p:tgtEl>
                                        <p:attrNameLst>
                                          <p:attrName>style.visibility</p:attrName>
                                        </p:attrNameLst>
                                      </p:cBhvr>
                                      <p:to>
                                        <p:strVal val="visible"/>
                                      </p:to>
                                    </p:set>
                                    <p:animEffect transition="in" filter="fade">
                                      <p:cBhvr>
                                        <p:cTn id="12" dur="2000"/>
                                        <p:tgtEl>
                                          <p:spTgt spid="337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20688"/>
            <a:ext cx="8686800" cy="841248"/>
          </a:xfrm>
        </p:spPr>
        <p:txBody>
          <a:bodyPr>
            <a:normAutofit fontScale="90000"/>
          </a:bodyPr>
          <a:lstStyle/>
          <a:p>
            <a:r>
              <a:rPr lang="ru-RU" sz="4900" dirty="0" smtClean="0">
                <a:effectLst>
                  <a:outerShdw blurRad="38100" dist="38100" dir="2700000" algn="tl">
                    <a:srgbClr val="000000">
                      <a:alpha val="43137"/>
                    </a:srgbClr>
                  </a:outerShdw>
                  <a:reflection blurRad="12700" stA="48000" endA="300" endPos="55000" dir="5400000" sy="-90000" algn="bl" rotWithShape="0"/>
                </a:effectLst>
                <a:latin typeface="Monotype Corsiva" pitchFamily="66" charset="0"/>
              </a:rPr>
              <a:t>                  В природе</a:t>
            </a:r>
            <a:r>
              <a:rPr lang="ru-RU" b="1" dirty="0" smtClean="0"/>
              <a:t/>
            </a:r>
            <a:br>
              <a:rPr lang="ru-RU" b="1" dirty="0" smtClean="0"/>
            </a:br>
            <a:endParaRPr lang="ru-RU" dirty="0"/>
          </a:p>
        </p:txBody>
      </p:sp>
      <p:sp>
        <p:nvSpPr>
          <p:cNvPr id="3" name="Прямоугольник 2"/>
          <p:cNvSpPr/>
          <p:nvPr/>
        </p:nvSpPr>
        <p:spPr>
          <a:xfrm>
            <a:off x="251520" y="980728"/>
            <a:ext cx="5256584" cy="5693866"/>
          </a:xfrm>
          <a:prstGeom prst="rect">
            <a:avLst/>
          </a:prstGeom>
        </p:spPr>
        <p:txBody>
          <a:bodyPr wrap="square">
            <a:spAutoFit/>
          </a:bodyPr>
          <a:lstStyle/>
          <a:p>
            <a:pPr>
              <a:buFont typeface="Wingdings" pitchFamily="2" charset="2"/>
              <a:buChar char="v"/>
            </a:pPr>
            <a:r>
              <a:rPr lang="ru-RU" sz="2800" dirty="0" smtClean="0">
                <a:effectLst>
                  <a:outerShdw blurRad="38100" dist="38100" dir="2700000" algn="tl">
                    <a:srgbClr val="000000">
                      <a:alpha val="43137"/>
                    </a:srgbClr>
                  </a:outerShdw>
                </a:effectLst>
                <a:latin typeface="Monotype Corsiva" pitchFamily="66" charset="0"/>
              </a:rPr>
              <a:t>Филлотаксис (листорасположение) у растений описывается последовательностью Фибоначчи. </a:t>
            </a:r>
          </a:p>
          <a:p>
            <a:pPr>
              <a:buFont typeface="Wingdings" pitchFamily="2" charset="2"/>
              <a:buChar char="v"/>
            </a:pPr>
            <a:endParaRPr lang="ru-RU" sz="2800" dirty="0" smtClean="0">
              <a:effectLst>
                <a:outerShdw blurRad="38100" dist="38100" dir="2700000" algn="tl">
                  <a:srgbClr val="000000">
                    <a:alpha val="43137"/>
                  </a:srgbClr>
                </a:outerShdw>
              </a:effectLst>
              <a:latin typeface="Monotype Corsiva" pitchFamily="66" charset="0"/>
            </a:endParaRPr>
          </a:p>
          <a:p>
            <a:pPr>
              <a:buFont typeface="Wingdings" pitchFamily="2" charset="2"/>
              <a:buChar char="v"/>
            </a:pPr>
            <a:r>
              <a:rPr lang="ru-RU" sz="2800" dirty="0" smtClean="0">
                <a:effectLst>
                  <a:outerShdw blurRad="38100" dist="38100" dir="2700000" algn="tl">
                    <a:srgbClr val="000000">
                      <a:alpha val="43137"/>
                    </a:srgbClr>
                  </a:outerShdw>
                </a:effectLst>
                <a:latin typeface="Monotype Corsiva" pitchFamily="66" charset="0"/>
              </a:rPr>
              <a:t>Семена подсолнуха, сосновые шишки, лепестки цветков, ячейки ананаса также располагаются согласно последовательности Фибоначчи.</a:t>
            </a:r>
          </a:p>
          <a:p>
            <a:pPr>
              <a:buFont typeface="Wingdings" pitchFamily="2" charset="2"/>
              <a:buChar char="v"/>
            </a:pPr>
            <a:endParaRPr lang="ru-RU" sz="2800" dirty="0" smtClean="0">
              <a:effectLst>
                <a:outerShdw blurRad="38100" dist="38100" dir="2700000" algn="tl">
                  <a:srgbClr val="000000">
                    <a:alpha val="43137"/>
                  </a:srgbClr>
                </a:outerShdw>
              </a:effectLst>
              <a:latin typeface="Monotype Corsiva" pitchFamily="66" charset="0"/>
            </a:endParaRPr>
          </a:p>
          <a:p>
            <a:pPr>
              <a:buFont typeface="Wingdings" pitchFamily="2" charset="2"/>
              <a:buChar char="v"/>
            </a:pPr>
            <a:r>
              <a:rPr lang="ru-RU" sz="2800" dirty="0" smtClean="0">
                <a:effectLst>
                  <a:outerShdw blurRad="38100" dist="38100" dir="2700000" algn="tl">
                    <a:srgbClr val="000000">
                      <a:alpha val="43137"/>
                    </a:srgbClr>
                  </a:outerShdw>
                </a:effectLst>
                <a:latin typeface="Monotype Corsiva" pitchFamily="66" charset="0"/>
              </a:rPr>
              <a:t>Длины фаланг пальцев человека относятся примерно как числа Фибоначчи.</a:t>
            </a:r>
            <a:endParaRPr lang="ru-RU" sz="2800" dirty="0">
              <a:effectLst>
                <a:outerShdw blurRad="38100" dist="38100" dir="2700000" algn="tl">
                  <a:srgbClr val="000000">
                    <a:alpha val="43137"/>
                  </a:srgbClr>
                </a:outerShdw>
              </a:effectLst>
              <a:latin typeface="Monotype Corsiva" pitchFamily="66" charset="0"/>
            </a:endParaRPr>
          </a:p>
        </p:txBody>
      </p:sp>
      <p:pic>
        <p:nvPicPr>
          <p:cNvPr id="35844" name="Picture 4" descr="http://t1.gstatic.com/images?q=tbn:ANd9GcRPhOwuuHxxMgdfBe6PcA-HmfrAyS5j8vV9VDur7WL2smeZI31_Jg"/>
          <p:cNvPicPr>
            <a:picLocks noChangeAspect="1" noChangeArrowheads="1"/>
          </p:cNvPicPr>
          <p:nvPr/>
        </p:nvPicPr>
        <p:blipFill>
          <a:blip r:embed="rId2" cstate="print"/>
          <a:srcRect/>
          <a:stretch>
            <a:fillRect/>
          </a:stretch>
        </p:blipFill>
        <p:spPr bwMode="auto">
          <a:xfrm>
            <a:off x="5652120" y="2996952"/>
            <a:ext cx="2304256" cy="172596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5846" name="Picture 6" descr="http://hiblogger.net/img/articles_img/0/5/3/aloe-polyphylla-c0wtm.jpg"/>
          <p:cNvPicPr>
            <a:picLocks noChangeAspect="1" noChangeArrowheads="1"/>
          </p:cNvPicPr>
          <p:nvPr/>
        </p:nvPicPr>
        <p:blipFill>
          <a:blip r:embed="rId3" cstate="print"/>
          <a:srcRect/>
          <a:stretch>
            <a:fillRect/>
          </a:stretch>
        </p:blipFill>
        <p:spPr bwMode="auto">
          <a:xfrm>
            <a:off x="6588224" y="1124744"/>
            <a:ext cx="2267744" cy="170287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5848" name="Picture 8" descr="http://cs5501.userapi.com/v5501113/1c5/KY88kBPv_fM.jpg"/>
          <p:cNvPicPr>
            <a:picLocks noChangeAspect="1" noChangeArrowheads="1"/>
          </p:cNvPicPr>
          <p:nvPr/>
        </p:nvPicPr>
        <p:blipFill>
          <a:blip r:embed="rId4" cstate="print"/>
          <a:srcRect/>
          <a:stretch>
            <a:fillRect/>
          </a:stretch>
        </p:blipFill>
        <p:spPr bwMode="auto">
          <a:xfrm>
            <a:off x="5940152" y="4917361"/>
            <a:ext cx="2232248" cy="194063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350"/>
                            </p:stCondLst>
                            <p:childTnLst>
                              <p:par>
                                <p:cTn id="12" presetID="31" presetClass="entr" presetSubtype="0" fill="hold" nodeType="afterEffect">
                                  <p:stCondLst>
                                    <p:cond delay="0"/>
                                  </p:stCondLst>
                                  <p:iterate type="lt">
                                    <p:tmPct val="5000"/>
                                  </p:iterate>
                                  <p:childTnLst>
                                    <p:set>
                                      <p:cBhvr>
                                        <p:cTn id="13" dur="1" fill="hold">
                                          <p:stCondLst>
                                            <p:cond delay="0"/>
                                          </p:stCondLst>
                                        </p:cTn>
                                        <p:tgtEl>
                                          <p:spTgt spid="35844"/>
                                        </p:tgtEl>
                                        <p:attrNameLst>
                                          <p:attrName>style.visibility</p:attrName>
                                        </p:attrNameLst>
                                      </p:cBhvr>
                                      <p:to>
                                        <p:strVal val="visible"/>
                                      </p:to>
                                    </p:set>
                                    <p:anim calcmode="lin" valueType="num">
                                      <p:cBhvr>
                                        <p:cTn id="14" dur="1000" fill="hold"/>
                                        <p:tgtEl>
                                          <p:spTgt spid="35844"/>
                                        </p:tgtEl>
                                        <p:attrNameLst>
                                          <p:attrName>ppt_w</p:attrName>
                                        </p:attrNameLst>
                                      </p:cBhvr>
                                      <p:tavLst>
                                        <p:tav tm="0">
                                          <p:val>
                                            <p:fltVal val="0"/>
                                          </p:val>
                                        </p:tav>
                                        <p:tav tm="100000">
                                          <p:val>
                                            <p:strVal val="#ppt_w"/>
                                          </p:val>
                                        </p:tav>
                                      </p:tavLst>
                                    </p:anim>
                                    <p:anim calcmode="lin" valueType="num">
                                      <p:cBhvr>
                                        <p:cTn id="15" dur="1000" fill="hold"/>
                                        <p:tgtEl>
                                          <p:spTgt spid="35844"/>
                                        </p:tgtEl>
                                        <p:attrNameLst>
                                          <p:attrName>ppt_h</p:attrName>
                                        </p:attrNameLst>
                                      </p:cBhvr>
                                      <p:tavLst>
                                        <p:tav tm="0">
                                          <p:val>
                                            <p:fltVal val="0"/>
                                          </p:val>
                                        </p:tav>
                                        <p:tav tm="100000">
                                          <p:val>
                                            <p:strVal val="#ppt_h"/>
                                          </p:val>
                                        </p:tav>
                                      </p:tavLst>
                                    </p:anim>
                                    <p:anim calcmode="lin" valueType="num">
                                      <p:cBhvr>
                                        <p:cTn id="16" dur="1000" fill="hold"/>
                                        <p:tgtEl>
                                          <p:spTgt spid="35844"/>
                                        </p:tgtEl>
                                        <p:attrNameLst>
                                          <p:attrName>style.rotation</p:attrName>
                                        </p:attrNameLst>
                                      </p:cBhvr>
                                      <p:tavLst>
                                        <p:tav tm="0">
                                          <p:val>
                                            <p:fltVal val="90"/>
                                          </p:val>
                                        </p:tav>
                                        <p:tav tm="100000">
                                          <p:val>
                                            <p:fltVal val="0"/>
                                          </p:val>
                                        </p:tav>
                                      </p:tavLst>
                                    </p:anim>
                                    <p:animEffect transition="in" filter="fade">
                                      <p:cBhvr>
                                        <p:cTn id="17" dur="1000"/>
                                        <p:tgtEl>
                                          <p:spTgt spid="35844"/>
                                        </p:tgtEl>
                                      </p:cBhvr>
                                    </p:animEffect>
                                  </p:childTnLst>
                                </p:cTn>
                              </p:par>
                            </p:childTnLst>
                          </p:cTn>
                        </p:par>
                        <p:par>
                          <p:cTn id="18" fill="hold">
                            <p:stCondLst>
                              <p:cond delay="2350"/>
                            </p:stCondLst>
                            <p:childTnLst>
                              <p:par>
                                <p:cTn id="19" presetID="55" presetClass="entr" presetSubtype="0" fill="hold" nodeType="afterEffect">
                                  <p:stCondLst>
                                    <p:cond delay="0"/>
                                  </p:stCondLst>
                                  <p:childTnLst>
                                    <p:set>
                                      <p:cBhvr>
                                        <p:cTn id="20" dur="1" fill="hold">
                                          <p:stCondLst>
                                            <p:cond delay="0"/>
                                          </p:stCondLst>
                                        </p:cTn>
                                        <p:tgtEl>
                                          <p:spTgt spid="35846"/>
                                        </p:tgtEl>
                                        <p:attrNameLst>
                                          <p:attrName>style.visibility</p:attrName>
                                        </p:attrNameLst>
                                      </p:cBhvr>
                                      <p:to>
                                        <p:strVal val="visible"/>
                                      </p:to>
                                    </p:set>
                                    <p:anim calcmode="lin" valueType="num">
                                      <p:cBhvr>
                                        <p:cTn id="21" dur="1000" fill="hold"/>
                                        <p:tgtEl>
                                          <p:spTgt spid="35846"/>
                                        </p:tgtEl>
                                        <p:attrNameLst>
                                          <p:attrName>ppt_w</p:attrName>
                                        </p:attrNameLst>
                                      </p:cBhvr>
                                      <p:tavLst>
                                        <p:tav tm="0">
                                          <p:val>
                                            <p:strVal val="#ppt_w*0.70"/>
                                          </p:val>
                                        </p:tav>
                                        <p:tav tm="100000">
                                          <p:val>
                                            <p:strVal val="#ppt_w"/>
                                          </p:val>
                                        </p:tav>
                                      </p:tavLst>
                                    </p:anim>
                                    <p:anim calcmode="lin" valueType="num">
                                      <p:cBhvr>
                                        <p:cTn id="22" dur="1000" fill="hold"/>
                                        <p:tgtEl>
                                          <p:spTgt spid="35846"/>
                                        </p:tgtEl>
                                        <p:attrNameLst>
                                          <p:attrName>ppt_h</p:attrName>
                                        </p:attrNameLst>
                                      </p:cBhvr>
                                      <p:tavLst>
                                        <p:tav tm="0">
                                          <p:val>
                                            <p:strVal val="#ppt_h"/>
                                          </p:val>
                                        </p:tav>
                                        <p:tav tm="100000">
                                          <p:val>
                                            <p:strVal val="#ppt_h"/>
                                          </p:val>
                                        </p:tav>
                                      </p:tavLst>
                                    </p:anim>
                                    <p:animEffect transition="in" filter="fade">
                                      <p:cBhvr>
                                        <p:cTn id="23" dur="1000"/>
                                        <p:tgtEl>
                                          <p:spTgt spid="35846"/>
                                        </p:tgtEl>
                                      </p:cBhvr>
                                    </p:animEffect>
                                  </p:childTnLst>
                                </p:cTn>
                              </p:par>
                            </p:childTnLst>
                          </p:cTn>
                        </p:par>
                        <p:par>
                          <p:cTn id="24" fill="hold">
                            <p:stCondLst>
                              <p:cond delay="3350"/>
                            </p:stCondLst>
                            <p:childTnLst>
                              <p:par>
                                <p:cTn id="25" presetID="10" presetClass="entr" presetSubtype="0" fill="hold" nodeType="afterEffect">
                                  <p:stCondLst>
                                    <p:cond delay="0"/>
                                  </p:stCondLst>
                                  <p:childTnLst>
                                    <p:set>
                                      <p:cBhvr>
                                        <p:cTn id="26" dur="1" fill="hold">
                                          <p:stCondLst>
                                            <p:cond delay="0"/>
                                          </p:stCondLst>
                                        </p:cTn>
                                        <p:tgtEl>
                                          <p:spTgt spid="35848"/>
                                        </p:tgtEl>
                                        <p:attrNameLst>
                                          <p:attrName>style.visibility</p:attrName>
                                        </p:attrNameLst>
                                      </p:cBhvr>
                                      <p:to>
                                        <p:strVal val="visible"/>
                                      </p:to>
                                    </p:set>
                                    <p:animEffect transition="in" filter="fade">
                                      <p:cBhvr>
                                        <p:cTn id="27" dur="3000"/>
                                        <p:tgtEl>
                                          <p:spTgt spid="358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92696"/>
            <a:ext cx="8686800" cy="841248"/>
          </a:xfrm>
        </p:spPr>
        <p:txBody>
          <a:bodyPr>
            <a:normAutofit fontScale="90000"/>
          </a:bodyPr>
          <a:lstStyle/>
          <a:p>
            <a:r>
              <a:rPr lang="ru-RU" sz="4900" dirty="0" smtClean="0">
                <a:effectLst>
                  <a:outerShdw blurRad="38100" dist="38100" dir="2700000" algn="tl">
                    <a:srgbClr val="000000">
                      <a:alpha val="43137"/>
                    </a:srgbClr>
                  </a:outerShdw>
                  <a:reflection blurRad="12700" stA="48000" endA="300" endPos="55000" dir="5400000" sy="-90000" algn="bl" rotWithShape="0"/>
                </a:effectLst>
                <a:latin typeface="Monotype Corsiva" pitchFamily="66" charset="0"/>
              </a:rPr>
              <a:t>                   В культуре</a:t>
            </a:r>
            <a:r>
              <a:rPr lang="ru-RU" b="1" dirty="0" smtClean="0"/>
              <a:t/>
            </a:r>
            <a:br>
              <a:rPr lang="ru-RU" b="1" dirty="0" smtClean="0"/>
            </a:br>
            <a:endParaRPr lang="ru-RU" dirty="0"/>
          </a:p>
        </p:txBody>
      </p:sp>
      <p:sp>
        <p:nvSpPr>
          <p:cNvPr id="3" name="Прямоугольник 2"/>
          <p:cNvSpPr/>
          <p:nvPr/>
        </p:nvSpPr>
        <p:spPr>
          <a:xfrm>
            <a:off x="0" y="1484784"/>
            <a:ext cx="3600400" cy="4031873"/>
          </a:xfrm>
          <a:prstGeom prst="rect">
            <a:avLst/>
          </a:prstGeom>
        </p:spPr>
        <p:txBody>
          <a:bodyPr wrap="square">
            <a:spAutoFit/>
          </a:bodyPr>
          <a:lstStyle/>
          <a:p>
            <a:pPr>
              <a:buFont typeface="Wingdings" pitchFamily="2" charset="2"/>
              <a:buChar char="v"/>
            </a:pPr>
            <a:r>
              <a:rPr lang="ru-RU" sz="3200" dirty="0" smtClean="0">
                <a:effectLst>
                  <a:outerShdw blurRad="38100" dist="38100" dir="2700000" algn="tl">
                    <a:srgbClr val="000000">
                      <a:alpha val="43137"/>
                    </a:srgbClr>
                  </a:outerShdw>
                </a:effectLst>
                <a:latin typeface="Monotype Corsiva" pitchFamily="66" charset="0"/>
              </a:rPr>
              <a:t>Американский писатель-фантаст Дэн Браун в книге «Код да Винчи» описал анаграмму на основе последовательности Фибоначчи.</a:t>
            </a:r>
            <a:endParaRPr lang="ru-RU" sz="3200" dirty="0">
              <a:effectLst>
                <a:outerShdw blurRad="38100" dist="38100" dir="2700000" algn="tl">
                  <a:srgbClr val="000000">
                    <a:alpha val="43137"/>
                  </a:srgbClr>
                </a:outerShdw>
              </a:effectLst>
              <a:latin typeface="Monotype Corsiva" pitchFamily="66" charset="0"/>
            </a:endParaRPr>
          </a:p>
        </p:txBody>
      </p:sp>
      <p:pic>
        <p:nvPicPr>
          <p:cNvPr id="36866" name="Picture 2" descr="http://business-babushka.ru/wp-content/uploads/2012/01/chisla-fibonacci.jpg"/>
          <p:cNvPicPr>
            <a:picLocks noChangeAspect="1" noChangeArrowheads="1"/>
          </p:cNvPicPr>
          <p:nvPr/>
        </p:nvPicPr>
        <p:blipFill>
          <a:blip r:embed="rId2" cstate="print"/>
          <a:srcRect/>
          <a:stretch>
            <a:fillRect/>
          </a:stretch>
        </p:blipFill>
        <p:spPr bwMode="auto">
          <a:xfrm>
            <a:off x="3851920" y="1700808"/>
            <a:ext cx="5038725" cy="3629025"/>
          </a:xfrm>
          <a:prstGeom prst="rect">
            <a:avLst/>
          </a:prstGeom>
          <a:ln w="38100" cap="sq">
            <a:solidFill>
              <a:srgbClr val="000000"/>
            </a:solidFill>
            <a:prstDash val="solid"/>
            <a:miter lim="800000"/>
          </a:ln>
          <a:effectLst>
            <a:outerShdw blurRad="50800" dist="38100" dir="2700000" algn="tl" rotWithShape="0">
              <a:srgbClr val="000000">
                <a:alpha val="43000"/>
              </a:srgbClr>
            </a:outerShdw>
            <a:reflection blurRad="6350" stA="50000" endA="300" endPos="55000" dir="5400000" sy="-100000" algn="bl" rotWithShape="0"/>
          </a:effectLst>
        </p:spPr>
      </p:pic>
      <p:pic>
        <p:nvPicPr>
          <p:cNvPr id="36868" name="Picture 4" descr="http://upload.wikimedia.org/wikipedia/commons/thumb/d/d5/Mona_Lisa_(copy,_Hermitage).jpg/250px-Mona_Lisa_(copy,_Hermitage).jpg"/>
          <p:cNvPicPr>
            <a:picLocks noChangeAspect="1" noChangeArrowheads="1"/>
          </p:cNvPicPr>
          <p:nvPr/>
        </p:nvPicPr>
        <p:blipFill>
          <a:blip r:embed="rId3" cstate="print"/>
          <a:srcRect/>
          <a:stretch>
            <a:fillRect/>
          </a:stretch>
        </p:blipFill>
        <p:spPr bwMode="auto">
          <a:xfrm>
            <a:off x="4572000" y="1412776"/>
            <a:ext cx="3600400" cy="482453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400"/>
                            </p:stCondLst>
                            <p:childTnLst>
                              <p:par>
                                <p:cTn id="12" presetID="53" presetClass="entr" presetSubtype="0" fill="hold" nodeType="afterEffect">
                                  <p:stCondLst>
                                    <p:cond delay="0"/>
                                  </p:stCondLst>
                                  <p:childTnLst>
                                    <p:set>
                                      <p:cBhvr>
                                        <p:cTn id="13" dur="1" fill="hold">
                                          <p:stCondLst>
                                            <p:cond delay="0"/>
                                          </p:stCondLst>
                                        </p:cTn>
                                        <p:tgtEl>
                                          <p:spTgt spid="36866"/>
                                        </p:tgtEl>
                                        <p:attrNameLst>
                                          <p:attrName>style.visibility</p:attrName>
                                        </p:attrNameLst>
                                      </p:cBhvr>
                                      <p:to>
                                        <p:strVal val="visible"/>
                                      </p:to>
                                    </p:set>
                                    <p:anim calcmode="lin" valueType="num">
                                      <p:cBhvr>
                                        <p:cTn id="14" dur="2000" fill="hold"/>
                                        <p:tgtEl>
                                          <p:spTgt spid="36866"/>
                                        </p:tgtEl>
                                        <p:attrNameLst>
                                          <p:attrName>ppt_w</p:attrName>
                                        </p:attrNameLst>
                                      </p:cBhvr>
                                      <p:tavLst>
                                        <p:tav tm="0">
                                          <p:val>
                                            <p:fltVal val="0"/>
                                          </p:val>
                                        </p:tav>
                                        <p:tav tm="100000">
                                          <p:val>
                                            <p:strVal val="#ppt_w"/>
                                          </p:val>
                                        </p:tav>
                                      </p:tavLst>
                                    </p:anim>
                                    <p:anim calcmode="lin" valueType="num">
                                      <p:cBhvr>
                                        <p:cTn id="15" dur="2000" fill="hold"/>
                                        <p:tgtEl>
                                          <p:spTgt spid="36866"/>
                                        </p:tgtEl>
                                        <p:attrNameLst>
                                          <p:attrName>ppt_h</p:attrName>
                                        </p:attrNameLst>
                                      </p:cBhvr>
                                      <p:tavLst>
                                        <p:tav tm="0">
                                          <p:val>
                                            <p:fltVal val="0"/>
                                          </p:val>
                                        </p:tav>
                                        <p:tav tm="100000">
                                          <p:val>
                                            <p:strVal val="#ppt_h"/>
                                          </p:val>
                                        </p:tav>
                                      </p:tavLst>
                                    </p:anim>
                                    <p:animEffect transition="in" filter="fade">
                                      <p:cBhvr>
                                        <p:cTn id="16" dur="2000"/>
                                        <p:tgtEl>
                                          <p:spTgt spid="36866"/>
                                        </p:tgtEl>
                                      </p:cBhvr>
                                    </p:animEffect>
                                  </p:childTnLst>
                                </p:cTn>
                              </p:par>
                            </p:childTnLst>
                          </p:cTn>
                        </p:par>
                        <p:par>
                          <p:cTn id="17" fill="hold">
                            <p:stCondLst>
                              <p:cond delay="3400"/>
                            </p:stCondLst>
                            <p:childTnLst>
                              <p:par>
                                <p:cTn id="18" presetID="10" presetClass="exit" presetSubtype="0" fill="hold" nodeType="afterEffect">
                                  <p:stCondLst>
                                    <p:cond delay="0"/>
                                  </p:stCondLst>
                                  <p:childTnLst>
                                    <p:animEffect transition="out" filter="fade">
                                      <p:cBhvr>
                                        <p:cTn id="19" dur="2000"/>
                                        <p:tgtEl>
                                          <p:spTgt spid="36866"/>
                                        </p:tgtEl>
                                      </p:cBhvr>
                                    </p:animEffect>
                                    <p:set>
                                      <p:cBhvr>
                                        <p:cTn id="20" dur="1" fill="hold">
                                          <p:stCondLst>
                                            <p:cond delay="1999"/>
                                          </p:stCondLst>
                                        </p:cTn>
                                        <p:tgtEl>
                                          <p:spTgt spid="36866"/>
                                        </p:tgtEl>
                                        <p:attrNameLst>
                                          <p:attrName>style.visibility</p:attrName>
                                        </p:attrNameLst>
                                      </p:cBhvr>
                                      <p:to>
                                        <p:strVal val="hidden"/>
                                      </p:to>
                                    </p:set>
                                  </p:childTnLst>
                                </p:cTn>
                              </p:par>
                            </p:childTnLst>
                          </p:cTn>
                        </p:par>
                        <p:par>
                          <p:cTn id="21" fill="hold">
                            <p:stCondLst>
                              <p:cond delay="5400"/>
                            </p:stCondLst>
                            <p:childTnLst>
                              <p:par>
                                <p:cTn id="22" presetID="53" presetClass="entr" presetSubtype="0" fill="hold" nodeType="afterEffect">
                                  <p:stCondLst>
                                    <p:cond delay="0"/>
                                  </p:stCondLst>
                                  <p:childTnLst>
                                    <p:set>
                                      <p:cBhvr>
                                        <p:cTn id="23" dur="1" fill="hold">
                                          <p:stCondLst>
                                            <p:cond delay="0"/>
                                          </p:stCondLst>
                                        </p:cTn>
                                        <p:tgtEl>
                                          <p:spTgt spid="36868"/>
                                        </p:tgtEl>
                                        <p:attrNameLst>
                                          <p:attrName>style.visibility</p:attrName>
                                        </p:attrNameLst>
                                      </p:cBhvr>
                                      <p:to>
                                        <p:strVal val="visible"/>
                                      </p:to>
                                    </p:set>
                                    <p:anim calcmode="lin" valueType="num">
                                      <p:cBhvr>
                                        <p:cTn id="24" dur="2000" fill="hold"/>
                                        <p:tgtEl>
                                          <p:spTgt spid="36868"/>
                                        </p:tgtEl>
                                        <p:attrNameLst>
                                          <p:attrName>ppt_w</p:attrName>
                                        </p:attrNameLst>
                                      </p:cBhvr>
                                      <p:tavLst>
                                        <p:tav tm="0">
                                          <p:val>
                                            <p:fltVal val="0"/>
                                          </p:val>
                                        </p:tav>
                                        <p:tav tm="100000">
                                          <p:val>
                                            <p:strVal val="#ppt_w"/>
                                          </p:val>
                                        </p:tav>
                                      </p:tavLst>
                                    </p:anim>
                                    <p:anim calcmode="lin" valueType="num">
                                      <p:cBhvr>
                                        <p:cTn id="25" dur="2000" fill="hold"/>
                                        <p:tgtEl>
                                          <p:spTgt spid="36868"/>
                                        </p:tgtEl>
                                        <p:attrNameLst>
                                          <p:attrName>ppt_h</p:attrName>
                                        </p:attrNameLst>
                                      </p:cBhvr>
                                      <p:tavLst>
                                        <p:tav tm="0">
                                          <p:val>
                                            <p:fltVal val="0"/>
                                          </p:val>
                                        </p:tav>
                                        <p:tav tm="100000">
                                          <p:val>
                                            <p:strVal val="#ppt_h"/>
                                          </p:val>
                                        </p:tav>
                                      </p:tavLst>
                                    </p:anim>
                                    <p:animEffect transition="in" filter="fade">
                                      <p:cBhvr>
                                        <p:cTn id="26" dur="2000"/>
                                        <p:tgtEl>
                                          <p:spTgt spid="368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1387</TotalTime>
  <Words>399</Words>
  <Application>Microsoft Office PowerPoint</Application>
  <PresentationFormat>Экран (4:3)</PresentationFormat>
  <Paragraphs>31</Paragraphs>
  <Slides>15</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Трек</vt:lpstr>
      <vt:lpstr>        Числа Фибоначчи</vt:lpstr>
      <vt:lpstr>Презентация PowerPoint</vt:lpstr>
      <vt:lpstr>Презентация PowerPoint</vt:lpstr>
      <vt:lpstr>Презентация PowerPoint</vt:lpstr>
      <vt:lpstr>Презентация PowerPoint</vt:lpstr>
      <vt:lpstr>Презентация PowerPoint</vt:lpstr>
      <vt:lpstr>Применение чисел фибоначчи в других областях</vt:lpstr>
      <vt:lpstr>                  В природе </vt:lpstr>
      <vt:lpstr>                   В культуре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Числа Фибоначчи</dc:title>
  <dc:creator>Toshiba</dc:creator>
  <cp:lastModifiedBy>Ольга</cp:lastModifiedBy>
  <cp:revision>26</cp:revision>
  <dcterms:created xsi:type="dcterms:W3CDTF">2013-03-03T15:59:20Z</dcterms:created>
  <dcterms:modified xsi:type="dcterms:W3CDTF">2013-03-07T18:13:21Z</dcterms:modified>
</cp:coreProperties>
</file>