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4DF097D-E480-46E7-A1F2-6095078C219E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5E8C82E-5430-436A-BBF2-2ACE465FBE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Борьба городов с сеньорами. Жизнь и быт горожан.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214290"/>
            <a:ext cx="2400272" cy="857256"/>
          </a:xfrm>
        </p:spPr>
        <p:txBody>
          <a:bodyPr/>
          <a:lstStyle/>
          <a:p>
            <a:r>
              <a:rPr lang="ru-RU" dirty="0" smtClean="0"/>
              <a:t>Урок № 16</a:t>
            </a:r>
            <a:endParaRPr lang="ru-RU" dirty="0"/>
          </a:p>
        </p:txBody>
      </p:sp>
      <p:pic>
        <p:nvPicPr>
          <p:cNvPr id="1026" name="Picture 2" descr="C:\Users\New\Desktop\0067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5762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New\Desktop\0067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071810"/>
            <a:ext cx="4357686" cy="3786190"/>
          </a:xfrm>
          <a:prstGeom prst="rect">
            <a:avLst/>
          </a:prstGeom>
          <a:noFill/>
        </p:spPr>
      </p:pic>
      <p:pic>
        <p:nvPicPr>
          <p:cNvPr id="10243" name="Picture 3" descr="C:\Users\New\Desktop\0067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50" y="0"/>
            <a:ext cx="5357850" cy="3071810"/>
          </a:xfrm>
          <a:prstGeom prst="rect">
            <a:avLst/>
          </a:prstGeom>
          <a:noFill/>
        </p:spPr>
      </p:pic>
      <p:pic>
        <p:nvPicPr>
          <p:cNvPr id="10244" name="Picture 4" descr="C:\Users\New\Desktop\0067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071810"/>
            <a:ext cx="4786314" cy="37861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57686" cy="3071810"/>
          </a:xfrm>
        </p:spPr>
        <p:txBody>
          <a:bodyPr>
            <a:normAutofit/>
          </a:bodyPr>
          <a:lstStyle/>
          <a:p>
            <a:r>
              <a:rPr lang="ru-RU" dirty="0" smtClean="0"/>
              <a:t>Улицы средневековых городов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14620"/>
            <a:ext cx="4143372" cy="5343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Жертвы чумы.</a:t>
            </a:r>
            <a:endParaRPr lang="ru-RU" sz="2800" dirty="0"/>
          </a:p>
        </p:txBody>
      </p:sp>
      <p:pic>
        <p:nvPicPr>
          <p:cNvPr id="11266" name="Picture 2" descr="C:\Users\New\Desktop\0067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4143372" cy="3643314"/>
          </a:xfrm>
          <a:prstGeom prst="rect">
            <a:avLst/>
          </a:prstGeom>
          <a:noFill/>
        </p:spPr>
      </p:pic>
      <p:pic>
        <p:nvPicPr>
          <p:cNvPr id="11267" name="Picture 3" descr="C:\Users\New\Desktop\0067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1376" y="3214686"/>
            <a:ext cx="4992624" cy="3643314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357686" y="2071678"/>
            <a:ext cx="4786314" cy="117731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Горожанин</a:t>
            </a:r>
            <a:r>
              <a:rPr kumimoji="0" lang="ru-RU" sz="2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и смерть. Немецкая гравюра.</a:t>
            </a:r>
            <a:r>
              <a:rPr kumimoji="0" lang="en-US" sz="2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XV</a:t>
            </a:r>
            <a:r>
              <a:rPr kumimoji="0" lang="ru-RU" sz="2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в.</a:t>
            </a:r>
            <a:endParaRPr kumimoji="0" lang="ru-RU" sz="2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9144000" cy="164305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Д/</a:t>
            </a:r>
            <a:r>
              <a:rPr lang="ru-RU" sz="2800" b="1" cap="all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з</a:t>
            </a:r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п. 17, выучить новые слова. </a:t>
            </a: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Придумать</a:t>
            </a:r>
            <a:r>
              <a:rPr kumimoji="0" lang="ru-RU" sz="2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рассказ на тему: «Что я видел в средневековом городе» (индивидуальное задание)</a:t>
            </a:r>
            <a:endParaRPr kumimoji="0" lang="ru-RU" sz="2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ew\Desktop\0067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Выяснить, каковы были причины борьбы городов с сеньорами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Показать итоги борьбы для жителей города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Новые слова: самоуправление, мэр, коммуна, городской совет, бургомистр, ратуша.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pic>
        <p:nvPicPr>
          <p:cNvPr id="3074" name="Picture 2" descr="C:\Users\New\Desktop\0067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0" y="3048000"/>
            <a:ext cx="5080000" cy="3810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Повторение пройденного материала</a:t>
            </a:r>
          </a:p>
          <a:p>
            <a:r>
              <a:rPr lang="ru-RU" dirty="0" smtClean="0"/>
              <a:t>Изучение новой темы</a:t>
            </a:r>
          </a:p>
          <a:p>
            <a:endParaRPr lang="ru-RU" dirty="0" smtClean="0"/>
          </a:p>
          <a:p>
            <a:r>
              <a:rPr lang="ru-RU" dirty="0" smtClean="0"/>
              <a:t>Причины борьбы городов с сеньорами</a:t>
            </a:r>
          </a:p>
          <a:p>
            <a:r>
              <a:rPr lang="ru-RU" dirty="0" smtClean="0"/>
              <a:t>Итоги борьбы горожан</a:t>
            </a:r>
          </a:p>
          <a:p>
            <a:r>
              <a:rPr lang="ru-RU" dirty="0" smtClean="0"/>
              <a:t>Жизнь и быт горожан</a:t>
            </a:r>
          </a:p>
          <a:p>
            <a:endParaRPr lang="ru-RU" dirty="0" smtClean="0"/>
          </a:p>
          <a:p>
            <a:r>
              <a:rPr lang="ru-RU" dirty="0" smtClean="0"/>
              <a:t>Закрепление</a:t>
            </a:r>
          </a:p>
          <a:p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 </a:t>
            </a:r>
            <a:endParaRPr lang="ru-RU" dirty="0"/>
          </a:p>
        </p:txBody>
      </p:sp>
      <p:pic>
        <p:nvPicPr>
          <p:cNvPr id="4098" name="Picture 2" descr="C:\Users\New\Desktop\0067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571744"/>
            <a:ext cx="5357818" cy="428625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и где возникали города в период средневековья?</a:t>
            </a:r>
          </a:p>
          <a:p>
            <a:r>
              <a:rPr lang="ru-RU" dirty="0" smtClean="0"/>
              <a:t>Перечислите факторы, способствовавшие образованию средневековых городов</a:t>
            </a:r>
          </a:p>
          <a:p>
            <a:r>
              <a:rPr lang="ru-RU" dirty="0" smtClean="0"/>
              <a:t>(выполнение теста)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ew\Desktop\0067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285992"/>
            <a:ext cx="6429388" cy="457200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чьих землях появлялись города?</a:t>
            </a:r>
          </a:p>
          <a:p>
            <a:r>
              <a:rPr lang="ru-RU" dirty="0" smtClean="0"/>
              <a:t>Как привлекали феодалы новых жителей в города?</a:t>
            </a:r>
          </a:p>
          <a:p>
            <a:r>
              <a:rPr lang="ru-RU" dirty="0" smtClean="0"/>
              <a:t>Чем были недовольны жители городов? </a:t>
            </a:r>
          </a:p>
          <a:p>
            <a:r>
              <a:rPr lang="ru-RU" dirty="0" smtClean="0"/>
              <a:t>Как добивались самостоятельности отдельные города?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Беседа по прочитанному тексту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286116" cy="192880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Портрет </a:t>
            </a:r>
            <a:r>
              <a:rPr lang="ru-RU" sz="2400" dirty="0" err="1" smtClean="0"/>
              <a:t>Хью</a:t>
            </a:r>
            <a:r>
              <a:rPr lang="ru-RU" sz="2400" dirty="0" smtClean="0"/>
              <a:t> </a:t>
            </a:r>
            <a:r>
              <a:rPr lang="ru-RU" sz="2400" dirty="0" err="1" smtClean="0"/>
              <a:t>Клоптона</a:t>
            </a:r>
            <a:r>
              <a:rPr lang="ru-RU" sz="2400" dirty="0" smtClean="0"/>
              <a:t>. Мэра Лондона. </a:t>
            </a:r>
            <a:r>
              <a:rPr lang="en-US" sz="2400" dirty="0" smtClean="0"/>
              <a:t>XV</a:t>
            </a:r>
            <a:r>
              <a:rPr lang="ru-RU" sz="2400" dirty="0" smtClean="0"/>
              <a:t> век.</a:t>
            </a:r>
            <a:endParaRPr lang="ru-RU" sz="2400" dirty="0"/>
          </a:p>
        </p:txBody>
      </p:sp>
      <p:pic>
        <p:nvPicPr>
          <p:cNvPr id="6146" name="Picture 2" descr="C:\Users\New\Desktop\0067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3289573" cy="4929198"/>
          </a:xfrm>
          <a:prstGeom prst="rect">
            <a:avLst/>
          </a:prstGeom>
          <a:noFill/>
        </p:spPr>
      </p:pic>
      <p:pic>
        <p:nvPicPr>
          <p:cNvPr id="6147" name="Picture 3" descr="C:\Users\New\Desktop\0067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928802"/>
            <a:ext cx="3286116" cy="492919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857884" y="0"/>
            <a:ext cx="3286116" cy="192880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Вступление в должность мэра Бристоля. </a:t>
            </a:r>
            <a:r>
              <a:rPr lang="en-US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XIV </a:t>
            </a: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век.</a:t>
            </a:r>
            <a:endParaRPr kumimoji="0" lang="ru-RU" sz="24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65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Гибель лидера горожан Парижа Этьена Марселя. Франция. </a:t>
            </a:r>
            <a:r>
              <a:rPr lang="en-US" dirty="0" smtClean="0"/>
              <a:t>XV </a:t>
            </a:r>
            <a:r>
              <a:rPr lang="ru-RU" dirty="0" smtClean="0"/>
              <a:t>век.</a:t>
            </a:r>
            <a:endParaRPr lang="ru-RU" dirty="0"/>
          </a:p>
        </p:txBody>
      </p:sp>
      <p:pic>
        <p:nvPicPr>
          <p:cNvPr id="7170" name="Picture 2" descr="C:\Users\New\Desktop\0067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14488"/>
            <a:ext cx="4786346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357554" cy="17144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Портрет горожанина. Гравюра </a:t>
            </a:r>
            <a:r>
              <a:rPr lang="en-US" sz="2400" dirty="0" smtClean="0"/>
              <a:t>XV </a:t>
            </a:r>
            <a:r>
              <a:rPr lang="ru-RU" sz="2400" dirty="0" smtClean="0"/>
              <a:t>в. (А.Дюрер)</a:t>
            </a:r>
            <a:endParaRPr lang="ru-RU" sz="2400" dirty="0"/>
          </a:p>
        </p:txBody>
      </p:sp>
      <p:pic>
        <p:nvPicPr>
          <p:cNvPr id="8194" name="Picture 2" descr="C:\Users\New\Desktop\0067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3357554" cy="5143512"/>
          </a:xfrm>
          <a:prstGeom prst="rect">
            <a:avLst/>
          </a:prstGeom>
          <a:noFill/>
        </p:spPr>
      </p:pic>
      <p:pic>
        <p:nvPicPr>
          <p:cNvPr id="8195" name="Picture 3" descr="C:\Users\New\Desktop\0067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857496"/>
            <a:ext cx="5786446" cy="4000504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357554" y="0"/>
            <a:ext cx="5786446" cy="2857496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Работа бедняков в средневековом городе.</a:t>
            </a:r>
            <a:endParaRPr kumimoji="0" lang="ru-RU" sz="24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Одежды богачей</a:t>
            </a:r>
            <a:endParaRPr lang="ru-RU" dirty="0"/>
          </a:p>
        </p:txBody>
      </p:sp>
      <p:pic>
        <p:nvPicPr>
          <p:cNvPr id="9218" name="Picture 2" descr="C:\Users\New\Desktop\00673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4071934" cy="4929198"/>
          </a:xfrm>
          <a:prstGeom prst="rect">
            <a:avLst/>
          </a:prstGeom>
          <a:noFill/>
        </p:spPr>
      </p:pic>
      <p:pic>
        <p:nvPicPr>
          <p:cNvPr id="9219" name="Picture 3" descr="C:\Users\New\Desktop\0067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928802"/>
            <a:ext cx="4071966" cy="4929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56</TotalTime>
  <Words>214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Борьба городов с сеньорами. Жизнь и быт горожан.</vt:lpstr>
      <vt:lpstr>Цели урока:</vt:lpstr>
      <vt:lpstr>План урока:</vt:lpstr>
      <vt:lpstr>Повторение </vt:lpstr>
      <vt:lpstr>Беседа по прочитанному тексту</vt:lpstr>
      <vt:lpstr>Портрет Хью Клоптона. Мэра Лондона. XV век.</vt:lpstr>
      <vt:lpstr>Гибель лидера горожан Парижа Этьена Марселя. Франция. XV век.</vt:lpstr>
      <vt:lpstr>Портрет горожанина. Гравюра XV в. (А.Дюрер)</vt:lpstr>
      <vt:lpstr>Одежды богачей</vt:lpstr>
      <vt:lpstr>Улицы средневековых городов</vt:lpstr>
      <vt:lpstr>Жертвы чумы.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Борьба городов с сеньорами. Жизнь и быт горожан.</dc:title>
  <dc:creator>New</dc:creator>
  <cp:lastModifiedBy>New</cp:lastModifiedBy>
  <cp:revision>6</cp:revision>
  <dcterms:created xsi:type="dcterms:W3CDTF">2008-07-31T06:09:32Z</dcterms:created>
  <dcterms:modified xsi:type="dcterms:W3CDTF">2008-07-31T07:05:48Z</dcterms:modified>
</cp:coreProperties>
</file>