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B1F-DBC1-456B-B714-3DA60C5AA06B}" type="datetimeFigureOut">
              <a:rPr lang="ru-RU" smtClean="0"/>
              <a:pPr/>
              <a:t>29.08.2008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E294D-180F-4291-B22B-306CA0564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B1F-DBC1-456B-B714-3DA60C5AA06B}" type="datetimeFigureOut">
              <a:rPr lang="ru-RU" smtClean="0"/>
              <a:pPr/>
              <a:t>29.08.2008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E294D-180F-4291-B22B-306CA0564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B1F-DBC1-456B-B714-3DA60C5AA06B}" type="datetimeFigureOut">
              <a:rPr lang="ru-RU" smtClean="0"/>
              <a:pPr/>
              <a:t>29.08.2008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E294D-180F-4291-B22B-306CA0564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B1F-DBC1-456B-B714-3DA60C5AA06B}" type="datetimeFigureOut">
              <a:rPr lang="ru-RU" smtClean="0"/>
              <a:pPr/>
              <a:t>29.08.2008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E294D-180F-4291-B22B-306CA0564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B1F-DBC1-456B-B714-3DA60C5AA06B}" type="datetimeFigureOut">
              <a:rPr lang="ru-RU" smtClean="0"/>
              <a:pPr/>
              <a:t>29.08.2008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E294D-180F-4291-B22B-306CA0564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B1F-DBC1-456B-B714-3DA60C5AA06B}" type="datetimeFigureOut">
              <a:rPr lang="ru-RU" smtClean="0"/>
              <a:pPr/>
              <a:t>29.08.2008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E294D-180F-4291-B22B-306CA0564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B1F-DBC1-456B-B714-3DA60C5AA06B}" type="datetimeFigureOut">
              <a:rPr lang="ru-RU" smtClean="0"/>
              <a:pPr/>
              <a:t>29.08.2008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E294D-180F-4291-B22B-306CA0564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B1F-DBC1-456B-B714-3DA60C5AA06B}" type="datetimeFigureOut">
              <a:rPr lang="ru-RU" smtClean="0"/>
              <a:pPr/>
              <a:t>29.08.2008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E294D-180F-4291-B22B-306CA0564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B1F-DBC1-456B-B714-3DA60C5AA06B}" type="datetimeFigureOut">
              <a:rPr lang="ru-RU" smtClean="0"/>
              <a:pPr/>
              <a:t>29.08.2008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E294D-180F-4291-B22B-306CA0564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B1F-DBC1-456B-B714-3DA60C5AA06B}" type="datetimeFigureOut">
              <a:rPr lang="ru-RU" smtClean="0"/>
              <a:pPr/>
              <a:t>29.08.2008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E294D-180F-4291-B22B-306CA0564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1B1F-DBC1-456B-B714-3DA60C5AA06B}" type="datetimeFigureOut">
              <a:rPr lang="ru-RU" smtClean="0"/>
              <a:pPr/>
              <a:t>29.08.2008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E294D-180F-4291-B22B-306CA0564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F1B1F-DBC1-456B-B714-3DA60C5AA06B}" type="datetimeFigureOut">
              <a:rPr lang="ru-RU" smtClean="0"/>
              <a:pPr/>
              <a:t>29.08.2008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E294D-180F-4291-B22B-306CA0564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7772400" cy="5500725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Введение. </a:t>
            </a:r>
            <a:br>
              <a:rPr lang="ru-RU" sz="6000" dirty="0" smtClean="0"/>
            </a:br>
            <a:r>
              <a:rPr lang="ru-RU" sz="6000" dirty="0" smtClean="0"/>
              <a:t>Что изучает </a:t>
            </a:r>
            <a:r>
              <a:rPr lang="ru-RU" sz="6000" smtClean="0"/>
              <a:t>история </a:t>
            </a:r>
            <a:r>
              <a:rPr lang="ru-RU" sz="6000" smtClean="0"/>
              <a:t>средних веков</a:t>
            </a:r>
            <a:r>
              <a:rPr lang="ru-RU" sz="6000" dirty="0" smtClean="0"/>
              <a:t>?</a:t>
            </a:r>
            <a:endParaRPr lang="ru-RU" sz="6000" dirty="0"/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500042"/>
            <a:ext cx="3286148" cy="78581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Урок № 1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History\Img\00024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0"/>
            <a:ext cx="4786314" cy="6857999"/>
          </a:xfrm>
          <a:prstGeom prst="rect">
            <a:avLst/>
          </a:prstGeom>
          <a:noFill/>
        </p:spPr>
      </p:pic>
      <p:pic>
        <p:nvPicPr>
          <p:cNvPr id="4099" name="Picture 3" descr="F:\History\Img\00029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435768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Страницы рукописной книги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History\Img\00036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214446"/>
          </a:xfrm>
        </p:spPr>
        <p:txBody>
          <a:bodyPr/>
          <a:lstStyle/>
          <a:p>
            <a:r>
              <a:rPr lang="ru-RU" dirty="0" smtClean="0"/>
              <a:t>Средневековая монета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History\Img\00046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Изделие средневекового ремесла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Закрепление изученного.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Какой период времени охватывает история средних веков?</a:t>
            </a:r>
          </a:p>
          <a:p>
            <a:r>
              <a:rPr lang="ru-RU" dirty="0" smtClean="0"/>
              <a:t>Почему изучаемый нами период называют «Средние века»?</a:t>
            </a:r>
          </a:p>
          <a:p>
            <a:r>
              <a:rPr lang="ru-RU" dirty="0" smtClean="0"/>
              <a:t>Каковы источники наших знаний по истории средних веков?</a:t>
            </a:r>
          </a:p>
          <a:p>
            <a:endParaRPr lang="ru-RU" smtClean="0"/>
          </a:p>
          <a:p>
            <a:r>
              <a:rPr lang="ru-RU" smtClean="0"/>
              <a:t>Д/</a:t>
            </a:r>
            <a:r>
              <a:rPr lang="ru-RU" dirty="0" err="1" smtClean="0"/>
              <a:t>з</a:t>
            </a:r>
            <a:r>
              <a:rPr lang="ru-RU" dirty="0" smtClean="0"/>
              <a:t> :  стр. 6-8, введение; вопросы 3-4, стр. 8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ru-RU" dirty="0" smtClean="0"/>
              <a:t>Цели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Опираясь на знания учащихся, полученные в курсе истории Древнего мира, подготовить их к изучению истории средних веков.</a:t>
            </a:r>
          </a:p>
          <a:p>
            <a:r>
              <a:rPr lang="ru-RU" dirty="0" smtClean="0"/>
              <a:t>Сформировать у учащихся представление о средневековье как об одном из периодов Всеобщей истории.</a:t>
            </a:r>
          </a:p>
          <a:p>
            <a:r>
              <a:rPr lang="ru-RU" dirty="0" smtClean="0"/>
              <a:t>Продолжить формирование умений правильно применять счёт лет в истории, устанавливать длительность и синхронность событий, правильно употреблять и объяснять исторические термины.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Повторение изученного в 5-ом классе.</a:t>
            </a:r>
          </a:p>
          <a:p>
            <a:r>
              <a:rPr lang="ru-RU" dirty="0" smtClean="0"/>
              <a:t>2. Изучение новой темы.</a:t>
            </a:r>
          </a:p>
          <a:p>
            <a:r>
              <a:rPr lang="ru-RU" dirty="0" smtClean="0"/>
              <a:t>3. Закрепление.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Новые слова:</a:t>
            </a:r>
          </a:p>
          <a:p>
            <a:r>
              <a:rPr lang="ru-RU" dirty="0" smtClean="0"/>
              <a:t>Средние века, хроники, архив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 изученного: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Как назывался курс истории, который вы изучали в 5-ом классе?</a:t>
            </a:r>
          </a:p>
          <a:p>
            <a:r>
              <a:rPr lang="ru-RU" dirty="0" smtClean="0"/>
              <a:t>С историей каких государств Древнего мира вы познакомились?</a:t>
            </a:r>
          </a:p>
          <a:p>
            <a:r>
              <a:rPr lang="ru-RU" dirty="0" smtClean="0"/>
              <a:t>Какие события из истории этих государств вы помните?</a:t>
            </a:r>
          </a:p>
          <a:p>
            <a:r>
              <a:rPr lang="ru-RU" dirty="0" smtClean="0"/>
              <a:t>Что обозначают понятия: «неравенство», «религия», «эксплуатация», «классы», «государство», «демократия», «республика»?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Изучение новой 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3"/>
            <a:ext cx="8229600" cy="207170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История Средних веков – вторая после истории Древнего мира часть Всемирной истории</a:t>
            </a:r>
          </a:p>
          <a:p>
            <a:endParaRPr lang="ru-RU" dirty="0" smtClean="0"/>
          </a:p>
          <a:p>
            <a:r>
              <a:rPr lang="ru-RU" dirty="0" smtClean="0"/>
              <a:t>Место Средних веков в истории человечества </a:t>
            </a:r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28596" y="4572008"/>
          <a:ext cx="8429684" cy="914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00132"/>
                <a:gridCol w="7429552"/>
              </a:tblGrid>
              <a:tr h="357190">
                <a:tc>
                  <a:txBody>
                    <a:bodyPr/>
                    <a:lstStyle/>
                    <a:p>
                      <a:r>
                        <a:rPr lang="ru-RU" dirty="0" smtClean="0"/>
                        <a:t>До</a:t>
                      </a:r>
                      <a:r>
                        <a:rPr lang="ru-RU" baseline="0" dirty="0" smtClean="0"/>
                        <a:t> нашей эры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Наша</a:t>
                      </a:r>
                      <a:r>
                        <a:rPr lang="ru-RU" baseline="0" dirty="0" smtClean="0"/>
                        <a:t> эра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28598" y="3286124"/>
          <a:ext cx="8429684" cy="640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07421"/>
                <a:gridCol w="4250559"/>
                <a:gridCol w="857256"/>
                <a:gridCol w="121444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Древний мир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Средние века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Новое время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Новейшее</a:t>
                      </a:r>
                    </a:p>
                    <a:p>
                      <a:r>
                        <a:rPr lang="ru-RU" dirty="0" smtClean="0"/>
                        <a:t>время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428589" y="3929066"/>
          <a:ext cx="2928967" cy="64294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7723"/>
                <a:gridCol w="277723"/>
                <a:gridCol w="277723"/>
                <a:gridCol w="277723"/>
                <a:gridCol w="277723"/>
                <a:gridCol w="277723"/>
                <a:gridCol w="277723"/>
                <a:gridCol w="277723"/>
                <a:gridCol w="277723"/>
                <a:gridCol w="429460"/>
              </a:tblGrid>
              <a:tr h="642942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bg1"/>
                          </a:solidFill>
                        </a:rPr>
                        <a:t>6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286116" y="3929066"/>
          <a:ext cx="3714776" cy="640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4480"/>
                <a:gridCol w="354480"/>
                <a:gridCol w="354480"/>
                <a:gridCol w="354480"/>
                <a:gridCol w="354480"/>
                <a:gridCol w="442178"/>
                <a:gridCol w="357190"/>
                <a:gridCol w="428628"/>
                <a:gridCol w="357190"/>
                <a:gridCol w="35719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7000892" y="3929066"/>
          <a:ext cx="642942" cy="64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71"/>
                <a:gridCol w="321471"/>
              </a:tblGrid>
              <a:tr h="642942">
                <a:tc>
                  <a:txBody>
                    <a:bodyPr/>
                    <a:lstStyle/>
                    <a:p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7643834" y="3929066"/>
          <a:ext cx="1214446" cy="64294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71504"/>
                <a:gridCol w="642942"/>
              </a:tblGrid>
              <a:tr h="642942"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Найдите понятие, которое соответствует данному определению.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Всё оставшееся от прошлого и содержащее информацию о нём:</a:t>
            </a:r>
          </a:p>
          <a:p>
            <a:r>
              <a:rPr lang="ru-RU" dirty="0" smtClean="0"/>
              <a:t>а) письменные свидетельства</a:t>
            </a:r>
          </a:p>
          <a:p>
            <a:r>
              <a:rPr lang="ru-RU" dirty="0" smtClean="0"/>
              <a:t>б) исторические источники</a:t>
            </a:r>
          </a:p>
          <a:p>
            <a:r>
              <a:rPr lang="ru-RU" dirty="0" smtClean="0"/>
              <a:t>в)материальные памятники</a:t>
            </a:r>
          </a:p>
          <a:p>
            <a:r>
              <a:rPr lang="ru-RU" dirty="0" smtClean="0"/>
              <a:t>                </a:t>
            </a:r>
          </a:p>
          <a:p>
            <a:r>
              <a:rPr lang="ru-RU" dirty="0" smtClean="0"/>
              <a:t>                  Исторические источники</a:t>
            </a:r>
          </a:p>
          <a:p>
            <a:endParaRPr lang="ru-RU" dirty="0" smtClean="0"/>
          </a:p>
          <a:p>
            <a:r>
              <a:rPr lang="ru-RU" dirty="0" smtClean="0"/>
              <a:t>  вещественные                   письменные  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714612" y="5000636"/>
            <a:ext cx="92869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143504" y="4929198"/>
            <a:ext cx="85725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ew\Pictures\ЗАМОК ШАМБОР, самый большой замок Луары. Строительство велось в 1526–1544 по приказу короля Франциска I. В замке 440 комнат, 365 каминов, 63 лестницы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dirty="0" smtClean="0"/>
              <a:t>Замок Шамбор (1526-1544)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ew\Pictures\ОРАНЖ. Триумфальная арка, построенная в 1025 н.э., в эпоху правления великого императора Августа, была возведена в ознаменование завоевания Галлии Юлием Цезарем в 49 до н.э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79" y="0"/>
            <a:ext cx="578647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Триумфальная арка (11 в.)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ew\Pictures\КРЕПОСТЬ 15 в., отреставрированная в 17 в., среди плодородной равнины Лангедока-Руссильона на юге страны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Крепость 15 века.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вед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Введение</Template>
  <TotalTime>0</TotalTime>
  <Words>310</Words>
  <Application>Microsoft Office PowerPoint</Application>
  <PresentationFormat>Экран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Введение</vt:lpstr>
      <vt:lpstr>Введение.  Что изучает история средних веков?</vt:lpstr>
      <vt:lpstr>Цели урока</vt:lpstr>
      <vt:lpstr>План урока</vt:lpstr>
      <vt:lpstr>Повторение изученного:</vt:lpstr>
      <vt:lpstr>Изучение новой темы</vt:lpstr>
      <vt:lpstr>Найдите понятие, которое соответствует данному определению.</vt:lpstr>
      <vt:lpstr>Замок Шамбор (1526-1544)</vt:lpstr>
      <vt:lpstr>Триумфальная арка (11 в.)</vt:lpstr>
      <vt:lpstr>Крепость 15 века.</vt:lpstr>
      <vt:lpstr>Страницы рукописной книги</vt:lpstr>
      <vt:lpstr>Средневековая монета</vt:lpstr>
      <vt:lpstr>Изделие средневекового ремесла</vt:lpstr>
      <vt:lpstr>Закрепление изученного.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Введение.  Что изучает история древних веков?</dc:title>
  <dc:creator>New</dc:creator>
  <cp:lastModifiedBy>New</cp:lastModifiedBy>
  <cp:revision>2</cp:revision>
  <dcterms:created xsi:type="dcterms:W3CDTF">2008-08-29T14:49:02Z</dcterms:created>
  <dcterms:modified xsi:type="dcterms:W3CDTF">2008-08-29T14:50:07Z</dcterms:modified>
</cp:coreProperties>
</file>