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9" r:id="rId5"/>
    <p:sldId id="258"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6B339FA-3263-4FAF-A0E3-79283CA6B7E1}" type="datetimeFigureOut">
              <a:rPr lang="ru-RU" smtClean="0"/>
              <a:pPr/>
              <a:t>13.03.2011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99D363-4716-4F9F-A415-3471B41A0C7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B339FA-3263-4FAF-A0E3-79283CA6B7E1}" type="datetimeFigureOut">
              <a:rPr lang="ru-RU" smtClean="0"/>
              <a:pPr/>
              <a:t>13.03.2011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99D363-4716-4F9F-A415-3471B41A0C7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en.wikipedia.org/wiki/File:St_George_by_Raphael.jpg" TargetMode="Externa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Apostol-Andrey-Pervozvannyj.jpg" TargetMode="External"/><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1142984"/>
            <a:ext cx="7929618" cy="193899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6000" b="1" cap="none" spc="50" dirty="0" smtClean="0">
                <a:ln w="11430">
                  <a:solidFill>
                    <a:schemeClr val="tx1">
                      <a:lumMod val="95000"/>
                      <a:lumOff val="5000"/>
                    </a:schemeClr>
                  </a:solidFill>
                </a:ln>
                <a:solidFill>
                  <a:srgbClr val="002060"/>
                </a:solidFill>
                <a:effectLst>
                  <a:outerShdw blurRad="76200" dist="50800" dir="5400000" algn="tl" rotWithShape="0">
                    <a:srgbClr val="000000">
                      <a:alpha val="65000"/>
                    </a:srgbClr>
                  </a:outerShdw>
                </a:effectLst>
              </a:rPr>
              <a:t>National Emblems of </a:t>
            </a:r>
          </a:p>
          <a:p>
            <a:pPr algn="ctr"/>
            <a:r>
              <a:rPr lang="en-US" sz="6000" b="1" cap="none" spc="50" dirty="0" smtClean="0">
                <a:ln w="11430">
                  <a:solidFill>
                    <a:schemeClr val="tx1">
                      <a:lumMod val="95000"/>
                      <a:lumOff val="5000"/>
                    </a:schemeClr>
                  </a:solidFill>
                </a:ln>
                <a:solidFill>
                  <a:srgbClr val="002060"/>
                </a:solidFill>
                <a:effectLst>
                  <a:outerShdw blurRad="76200" dist="50800" dir="5400000" algn="tl" rotWithShape="0">
                    <a:srgbClr val="000000">
                      <a:alpha val="65000"/>
                    </a:srgbClr>
                  </a:outerShdw>
                </a:effectLst>
              </a:rPr>
              <a:t>the United </a:t>
            </a:r>
            <a:r>
              <a:rPr lang="en-US" sz="6000" b="1" spc="50" dirty="0" smtClean="0">
                <a:ln w="11430">
                  <a:solidFill>
                    <a:schemeClr val="tx1">
                      <a:lumMod val="95000"/>
                      <a:lumOff val="5000"/>
                    </a:schemeClr>
                  </a:solidFill>
                </a:ln>
                <a:solidFill>
                  <a:srgbClr val="002060"/>
                </a:solidFill>
                <a:effectLst>
                  <a:outerShdw blurRad="76200" dist="50800" dir="5400000" algn="tl" rotWithShape="0">
                    <a:srgbClr val="000000">
                      <a:alpha val="65000"/>
                    </a:srgbClr>
                  </a:outerShdw>
                </a:effectLst>
              </a:rPr>
              <a:t>Kingdom</a:t>
            </a:r>
            <a:endParaRPr lang="ru-RU" sz="6000" b="1" cap="none" spc="50" dirty="0">
              <a:ln w="11430">
                <a:solidFill>
                  <a:schemeClr val="tx1">
                    <a:lumMod val="95000"/>
                    <a:lumOff val="5000"/>
                  </a:schemeClr>
                </a:solidFill>
              </a:ln>
              <a:solidFill>
                <a:srgbClr val="002060"/>
              </a:solidFill>
              <a:effectLst>
                <a:outerShdw blurRad="76200" dist="50800" dir="5400000" algn="tl" rotWithShape="0">
                  <a:srgbClr val="000000">
                    <a:alpha val="65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361555" y="428604"/>
            <a:ext cx="4491935" cy="923330"/>
          </a:xfrm>
          <a:prstGeom prst="rect">
            <a:avLst/>
          </a:prstGeom>
          <a:noFill/>
        </p:spPr>
        <p:txBody>
          <a:bodyPr wrap="square" lIns="91440" tIns="45720" rIns="91440" bIns="45720">
            <a:spAutoFit/>
          </a:bodyPr>
          <a:lstStyle/>
          <a:p>
            <a:pPr algn="ctr"/>
            <a:r>
              <a:rPr lang="en-US" sz="5400" b="1" cap="none" spc="0" dirty="0" smtClean="0">
                <a:ln w="12700">
                  <a:solidFill>
                    <a:schemeClr val="tx1">
                      <a:lumMod val="95000"/>
                      <a:lumOff val="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The Union Jack</a:t>
            </a:r>
            <a:endParaRPr lang="ru-RU" sz="5400" b="1" cap="none" spc="0" dirty="0">
              <a:ln w="12700">
                <a:solidFill>
                  <a:schemeClr val="tx1">
                    <a:lumMod val="95000"/>
                    <a:lumOff val="5000"/>
                  </a:schemeClr>
                </a:solidFill>
                <a:prstDash val="solid"/>
              </a:ln>
              <a:solidFill>
                <a:schemeClr val="tx1">
                  <a:lumMod val="65000"/>
                  <a:lumOff val="35000"/>
                </a:schemeClr>
              </a:solidFill>
              <a:effectLst>
                <a:outerShdw blurRad="41275" dist="20320" dir="1800000" algn="tl" rotWithShape="0">
                  <a:srgbClr val="000000">
                    <a:alpha val="40000"/>
                  </a:srgbClr>
                </a:outerShdw>
              </a:effectLst>
            </a:endParaRPr>
          </a:p>
        </p:txBody>
      </p:sp>
      <p:cxnSp>
        <p:nvCxnSpPr>
          <p:cNvPr id="6" name="Прямая со стрелкой 5"/>
          <p:cNvCxnSpPr/>
          <p:nvPr/>
        </p:nvCxnSpPr>
        <p:spPr>
          <a:xfrm rot="10800000" flipV="1">
            <a:off x="1643042" y="1357298"/>
            <a:ext cx="1571636" cy="642942"/>
          </a:xfrm>
          <a:prstGeom prst="straightConnector1">
            <a:avLst/>
          </a:prstGeom>
          <a:ln w="381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rot="5400000">
            <a:off x="4215604" y="1785926"/>
            <a:ext cx="713586" cy="794"/>
          </a:xfrm>
          <a:prstGeom prst="straightConnector1">
            <a:avLst/>
          </a:prstGeom>
          <a:ln w="381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5786446" y="1357298"/>
            <a:ext cx="1357322" cy="642942"/>
          </a:xfrm>
          <a:prstGeom prst="straightConnector1">
            <a:avLst/>
          </a:prstGeom>
          <a:ln w="381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1026" name="Рисунок 1"/>
          <p:cNvPicPr>
            <a:picLocks noChangeAspect="1" noChangeArrowheads="1"/>
          </p:cNvPicPr>
          <p:nvPr/>
        </p:nvPicPr>
        <p:blipFill>
          <a:blip r:embed="rId2"/>
          <a:srcRect/>
          <a:stretch>
            <a:fillRect/>
          </a:stretch>
        </p:blipFill>
        <p:spPr bwMode="auto">
          <a:xfrm>
            <a:off x="354019" y="2285992"/>
            <a:ext cx="2360561" cy="1143008"/>
          </a:xfrm>
          <a:prstGeom prst="rect">
            <a:avLst/>
          </a:prstGeom>
          <a:noFill/>
          <a:ln w="9525">
            <a:solidFill>
              <a:schemeClr val="tx1">
                <a:lumMod val="95000"/>
                <a:lumOff val="5000"/>
              </a:schemeClr>
            </a:solidFill>
            <a:miter lim="800000"/>
            <a:headEnd/>
            <a:tailEnd/>
          </a:ln>
        </p:spPr>
      </p:pic>
      <p:pic>
        <p:nvPicPr>
          <p:cNvPr id="1027" name="Рисунок 4"/>
          <p:cNvPicPr>
            <a:picLocks noChangeAspect="1" noChangeArrowheads="1"/>
          </p:cNvPicPr>
          <p:nvPr/>
        </p:nvPicPr>
        <p:blipFill>
          <a:blip r:embed="rId3"/>
          <a:srcRect/>
          <a:stretch>
            <a:fillRect/>
          </a:stretch>
        </p:blipFill>
        <p:spPr bwMode="auto">
          <a:xfrm>
            <a:off x="3357554" y="2285992"/>
            <a:ext cx="2428892" cy="1179198"/>
          </a:xfrm>
          <a:prstGeom prst="rect">
            <a:avLst/>
          </a:prstGeom>
          <a:noFill/>
          <a:ln w="9525">
            <a:solidFill>
              <a:schemeClr val="tx1">
                <a:lumMod val="95000"/>
                <a:lumOff val="5000"/>
              </a:schemeClr>
            </a:solidFill>
            <a:miter lim="800000"/>
            <a:headEnd/>
            <a:tailEnd/>
          </a:ln>
        </p:spPr>
      </p:pic>
      <p:pic>
        <p:nvPicPr>
          <p:cNvPr id="1028" name="Рисунок 7"/>
          <p:cNvPicPr>
            <a:picLocks noChangeAspect="1" noChangeArrowheads="1"/>
          </p:cNvPicPr>
          <p:nvPr/>
        </p:nvPicPr>
        <p:blipFill>
          <a:blip r:embed="rId4"/>
          <a:srcRect/>
          <a:stretch>
            <a:fillRect/>
          </a:stretch>
        </p:blipFill>
        <p:spPr bwMode="auto">
          <a:xfrm>
            <a:off x="6357950" y="2285992"/>
            <a:ext cx="2357454" cy="1140290"/>
          </a:xfrm>
          <a:prstGeom prst="rect">
            <a:avLst/>
          </a:prstGeom>
          <a:noFill/>
          <a:ln w="9525">
            <a:solidFill>
              <a:schemeClr val="tx1">
                <a:lumMod val="95000"/>
                <a:lumOff val="5000"/>
              </a:schemeClr>
            </a:solidFill>
            <a:miter lim="800000"/>
            <a:headEnd/>
            <a:tailEnd/>
          </a:ln>
        </p:spPr>
      </p:pic>
      <p:sp>
        <p:nvSpPr>
          <p:cNvPr id="14" name="TextBox 13"/>
          <p:cNvSpPr txBox="1"/>
          <p:nvPr/>
        </p:nvSpPr>
        <p:spPr>
          <a:xfrm>
            <a:off x="142844" y="3643314"/>
            <a:ext cx="2571768" cy="1200329"/>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St. George's Cross, the flag of England</a:t>
            </a:r>
            <a:endParaRPr lang="ru-RU" sz="2400" b="1" dirty="0">
              <a:effectLst>
                <a:outerShdw blurRad="38100" dist="38100" dir="2700000" algn="tl">
                  <a:srgbClr val="000000">
                    <a:alpha val="43137"/>
                  </a:srgbClr>
                </a:outerShdw>
              </a:effectLst>
            </a:endParaRPr>
          </a:p>
          <a:p>
            <a:endParaRPr lang="ru-RU" sz="2400" dirty="0"/>
          </a:p>
        </p:txBody>
      </p:sp>
      <p:sp>
        <p:nvSpPr>
          <p:cNvPr id="15" name="TextBox 14"/>
          <p:cNvSpPr txBox="1"/>
          <p:nvPr/>
        </p:nvSpPr>
        <p:spPr>
          <a:xfrm>
            <a:off x="3214678" y="3643314"/>
            <a:ext cx="2714644" cy="1107996"/>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St. Andrew's Cross, the flag of Scotland</a:t>
            </a:r>
            <a:endParaRPr lang="ru-RU" sz="2400" b="1" dirty="0">
              <a:effectLst>
                <a:outerShdw blurRad="38100" dist="38100" dir="2700000" algn="tl">
                  <a:srgbClr val="000000">
                    <a:alpha val="43137"/>
                  </a:srgbClr>
                </a:outerShdw>
              </a:effectLst>
            </a:endParaRPr>
          </a:p>
          <a:p>
            <a:endParaRPr lang="ru-RU" dirty="0"/>
          </a:p>
        </p:txBody>
      </p:sp>
      <p:sp>
        <p:nvSpPr>
          <p:cNvPr id="16" name="TextBox 15"/>
          <p:cNvSpPr txBox="1"/>
          <p:nvPr/>
        </p:nvSpPr>
        <p:spPr>
          <a:xfrm>
            <a:off x="6286512" y="3643314"/>
            <a:ext cx="2571768" cy="1107996"/>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rPr>
              <a:t>St. Patrick's Cross, the flag of Ireland</a:t>
            </a:r>
            <a:endParaRPr lang="ru-RU" sz="2400" b="1" dirty="0">
              <a:effectLst>
                <a:outerShdw blurRad="38100" dist="38100" dir="2700000" algn="tl">
                  <a:srgbClr val="000000">
                    <a:alpha val="43137"/>
                  </a:srgbClr>
                </a:outerShdw>
              </a:effectLst>
            </a:endParaRPr>
          </a:p>
          <a:p>
            <a:endParaRPr lang="ru-RU" dirty="0"/>
          </a:p>
        </p:txBody>
      </p:sp>
      <p:pic>
        <p:nvPicPr>
          <p:cNvPr id="18" name="Рисунок 1"/>
          <p:cNvPicPr>
            <a:picLocks noChangeAspect="1" noChangeArrowheads="1"/>
          </p:cNvPicPr>
          <p:nvPr/>
        </p:nvPicPr>
        <p:blipFill>
          <a:blip r:embed="rId5"/>
          <a:srcRect/>
          <a:stretch>
            <a:fillRect/>
          </a:stretch>
        </p:blipFill>
        <p:spPr bwMode="auto">
          <a:xfrm>
            <a:off x="2714612" y="4572008"/>
            <a:ext cx="3649704" cy="1835463"/>
          </a:xfrm>
          <a:prstGeom prst="rect">
            <a:avLst/>
          </a:prstGeom>
          <a:noFill/>
          <a:ln w="9525">
            <a:solidFill>
              <a:schemeClr val="tx1">
                <a:lumMod val="95000"/>
                <a:lumOff val="5000"/>
              </a:schemeClr>
            </a:solid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28794" y="785794"/>
            <a:ext cx="5143536" cy="923330"/>
          </a:xfrm>
          <a:prstGeom prst="rect">
            <a:avLst/>
          </a:prstGeom>
          <a:noFill/>
        </p:spPr>
        <p:txBody>
          <a:bodyPr wrap="square" lIns="91440" tIns="45720" rIns="91440" bIns="45720">
            <a:spAutoFit/>
          </a:bodyPr>
          <a:lstStyle/>
          <a:p>
            <a:pPr algn="ctr"/>
            <a:r>
              <a:rPr lang="en-US" sz="5400" b="1" cap="none" spc="0" dirty="0" smtClean="0">
                <a:ln w="12700">
                  <a:solidFill>
                    <a:schemeClr val="tx1">
                      <a:lumMod val="95000"/>
                      <a:lumOff val="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The Welsh flag</a:t>
            </a:r>
            <a:endParaRPr lang="ru-RU" sz="5400" b="1" cap="none" spc="0" dirty="0">
              <a:ln w="12700">
                <a:solidFill>
                  <a:schemeClr val="tx1">
                    <a:lumMod val="95000"/>
                    <a:lumOff val="5000"/>
                  </a:schemeClr>
                </a:solidFill>
                <a:prstDash val="solid"/>
              </a:ln>
              <a:solidFill>
                <a:schemeClr val="tx1">
                  <a:lumMod val="65000"/>
                  <a:lumOff val="35000"/>
                </a:schemeClr>
              </a:solidFill>
              <a:effectLst>
                <a:outerShdw blurRad="41275" dist="20320" dir="1800000" algn="tl" rotWithShape="0">
                  <a:srgbClr val="000000">
                    <a:alpha val="40000"/>
                  </a:srgbClr>
                </a:outerShdw>
              </a:effectLst>
            </a:endParaRPr>
          </a:p>
        </p:txBody>
      </p:sp>
      <p:sp>
        <p:nvSpPr>
          <p:cNvPr id="4" name="TextBox 3"/>
          <p:cNvSpPr txBox="1"/>
          <p:nvPr/>
        </p:nvSpPr>
        <p:spPr>
          <a:xfrm>
            <a:off x="1428728" y="5143512"/>
            <a:ext cx="6215106" cy="1077218"/>
          </a:xfrm>
          <a:prstGeom prst="rect">
            <a:avLst/>
          </a:prstGeom>
          <a:noFill/>
        </p:spPr>
        <p:txBody>
          <a:bodyPr wrap="square" rtlCol="0">
            <a:spAutoFit/>
          </a:bodyPr>
          <a:lstStyle/>
          <a:p>
            <a:pPr algn="ctr"/>
            <a:endParaRPr lang="en-US" sz="3200" b="1" dirty="0" smtClean="0">
              <a:effectLst>
                <a:outerShdw blurRad="38100" dist="38100" dir="2700000" algn="tl">
                  <a:srgbClr val="000000">
                    <a:alpha val="43137"/>
                  </a:srgbClr>
                </a:outerShdw>
              </a:effectLst>
            </a:endParaRPr>
          </a:p>
          <a:p>
            <a:pPr algn="ctr"/>
            <a:r>
              <a:rPr lang="en-US" sz="3200" b="1" dirty="0" smtClean="0">
                <a:effectLst>
                  <a:outerShdw blurRad="38100" dist="38100" dir="2700000" algn="tl">
                    <a:srgbClr val="000000">
                      <a:alpha val="43137"/>
                    </a:srgbClr>
                  </a:outerShdw>
                </a:effectLst>
              </a:rPr>
              <a:t>“the Welsh Dragon”</a:t>
            </a:r>
            <a:endParaRPr lang="ru-RU" sz="3200" b="1" dirty="0">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2"/>
          <a:srcRect/>
          <a:stretch>
            <a:fillRect/>
          </a:stretch>
        </p:blipFill>
        <p:spPr bwMode="auto">
          <a:xfrm>
            <a:off x="1571604" y="1928802"/>
            <a:ext cx="5715038" cy="3429024"/>
          </a:xfrm>
          <a:prstGeom prst="rect">
            <a:avLst/>
          </a:prstGeom>
          <a:noFill/>
          <a:ln w="9525">
            <a:solidFill>
              <a:schemeClr val="tx1">
                <a:lumMod val="95000"/>
                <a:lumOff val="5000"/>
              </a:schemeClr>
            </a:solid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St George's Day">
            <a:hlinkClick r:id="rId2" tooltip="&quot;St George's Day&quot;"/>
          </p:cNvPr>
          <p:cNvPicPr>
            <a:picLocks noChangeAspect="1" noChangeArrowheads="1"/>
          </p:cNvPicPr>
          <p:nvPr/>
        </p:nvPicPr>
        <p:blipFill>
          <a:blip r:embed="rId3"/>
          <a:srcRect/>
          <a:stretch>
            <a:fillRect/>
          </a:stretch>
        </p:blipFill>
        <p:spPr>
          <a:xfrm>
            <a:off x="4929190" y="357166"/>
            <a:ext cx="3225177" cy="4000528"/>
          </a:xfrm>
          <a:prstGeom prst="rect">
            <a:avLst/>
          </a:prstGeom>
          <a:noFill/>
          <a:ln>
            <a:solidFill>
              <a:schemeClr val="tx1">
                <a:lumMod val="95000"/>
                <a:lumOff val="5000"/>
              </a:schemeClr>
            </a:solidFill>
          </a:ln>
        </p:spPr>
      </p:pic>
      <p:sp>
        <p:nvSpPr>
          <p:cNvPr id="3" name="TextBox 2"/>
          <p:cNvSpPr txBox="1"/>
          <p:nvPr/>
        </p:nvSpPr>
        <p:spPr>
          <a:xfrm>
            <a:off x="285720" y="1214422"/>
            <a:ext cx="4143404" cy="3416320"/>
          </a:xfrm>
          <a:prstGeom prst="rect">
            <a:avLst/>
          </a:prstGeom>
          <a:noFill/>
        </p:spPr>
        <p:txBody>
          <a:bodyPr wrap="square" rtlCol="0">
            <a:spAutoFit/>
          </a:bodyPr>
          <a:lstStyle/>
          <a:p>
            <a:pPr algn="just"/>
            <a:r>
              <a:rPr lang="en-US" sz="2400" b="1" dirty="0"/>
              <a:t>St. George's Day falls on 23 April and is regarded as England's national day. On this day some patriotic Englishmen wear a rose pinned to their jackets. A red rose is the national emblem of England from the time of the Wars of the Roses (15th century)</a:t>
            </a:r>
            <a:endParaRPr lang="ru-RU" sz="2400" b="1" dirty="0"/>
          </a:p>
        </p:txBody>
      </p:sp>
      <p:pic>
        <p:nvPicPr>
          <p:cNvPr id="4" name="Содержимое 6" descr="272px-Tudor_rose.svg.png"/>
          <p:cNvPicPr>
            <a:picLocks noChangeAspect="1"/>
          </p:cNvPicPr>
          <p:nvPr/>
        </p:nvPicPr>
        <p:blipFill>
          <a:blip r:embed="rId4"/>
          <a:stretch>
            <a:fillRect/>
          </a:stretch>
        </p:blipFill>
        <p:spPr>
          <a:xfrm>
            <a:off x="2000232" y="4786322"/>
            <a:ext cx="1428760" cy="1372730"/>
          </a:xfrm>
          <a:prstGeom prst="roundRect">
            <a:avLst>
              <a:gd name="adj" fmla="val 8594"/>
            </a:avLst>
          </a:prstGeom>
          <a:solidFill>
            <a:srgbClr val="FFFFFF">
              <a:shade val="85000"/>
            </a:srgbClr>
          </a:solidFill>
          <a:effectLst>
            <a:reflection blurRad="12700" stA="38000" endPos="28000" dist="5000" dir="5400000" sy="-100000" algn="bl" rotWithShape="0"/>
          </a:effectLst>
        </p:spPr>
      </p:pic>
      <p:sp>
        <p:nvSpPr>
          <p:cNvPr id="5" name="TextBox 4"/>
          <p:cNvSpPr txBox="1"/>
          <p:nvPr/>
        </p:nvSpPr>
        <p:spPr>
          <a:xfrm>
            <a:off x="285720" y="357166"/>
            <a:ext cx="4286250" cy="707886"/>
          </a:xfrm>
          <a:prstGeom prst="rect">
            <a:avLst/>
          </a:prstGeom>
          <a:effectLst>
            <a:outerShdw blurRad="50800" dist="38100" dir="5400000" algn="t"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pPr algn="ctr" fontAlgn="auto">
              <a:spcBef>
                <a:spcPts val="0"/>
              </a:spcBef>
              <a:spcAft>
                <a:spcPts val="0"/>
              </a:spcAft>
              <a:defRPr/>
            </a:pPr>
            <a:r>
              <a:rPr lang="en-US" sz="4000" dirty="0">
                <a:latin typeface="Broadway" pitchFamily="82" charset="0"/>
              </a:rPr>
              <a:t>England</a:t>
            </a:r>
            <a:endParaRPr lang="ru-RU" sz="4000" dirty="0"/>
          </a:p>
        </p:txBody>
      </p:sp>
      <p:pic>
        <p:nvPicPr>
          <p:cNvPr id="6" name="Picture 4"/>
          <p:cNvPicPr>
            <a:picLocks noChangeAspect="1" noChangeArrowheads="1"/>
          </p:cNvPicPr>
          <p:nvPr/>
        </p:nvPicPr>
        <p:blipFill>
          <a:blip r:embed="rId5"/>
          <a:srcRect/>
          <a:stretch>
            <a:fillRect/>
          </a:stretch>
        </p:blipFill>
        <p:spPr bwMode="auto">
          <a:xfrm>
            <a:off x="428596" y="4786322"/>
            <a:ext cx="1285884" cy="1322623"/>
          </a:xfrm>
          <a:prstGeom prst="rect">
            <a:avLst/>
          </a:prstGeom>
          <a:noFill/>
          <a:ln w="9525">
            <a:noFill/>
            <a:miter lim="800000"/>
            <a:headEnd/>
            <a:tailEnd/>
          </a:ln>
        </p:spPr>
      </p:pic>
      <p:sp>
        <p:nvSpPr>
          <p:cNvPr id="7" name="TextBox 6"/>
          <p:cNvSpPr txBox="1"/>
          <p:nvPr/>
        </p:nvSpPr>
        <p:spPr>
          <a:xfrm>
            <a:off x="3786182" y="4572008"/>
            <a:ext cx="5072098" cy="1754326"/>
          </a:xfrm>
          <a:prstGeom prst="rect">
            <a:avLst/>
          </a:prstGeom>
          <a:noFill/>
        </p:spPr>
        <p:txBody>
          <a:bodyPr wrap="square" rtlCol="0">
            <a:spAutoFit/>
          </a:bodyPr>
          <a:lstStyle/>
          <a:p>
            <a:pPr algn="just"/>
            <a:r>
              <a:rPr lang="en-US" b="1" dirty="0" smtClean="0"/>
              <a:t>The </a:t>
            </a:r>
            <a:r>
              <a:rPr lang="en-US" dirty="0" smtClean="0">
                <a:solidFill>
                  <a:srgbClr val="002060"/>
                </a:solidFill>
                <a:latin typeface="Arial Black" pitchFamily="34" charset="0"/>
              </a:rPr>
              <a:t>Tudor rose (the Rose of England) </a:t>
            </a:r>
            <a:r>
              <a:rPr lang="en-US" b="1" dirty="0" smtClean="0"/>
              <a:t>was adopted as a national emblem of England around the time of the Wars of the Roses </a:t>
            </a:r>
            <a:r>
              <a:rPr lang="ru-RU" b="1" dirty="0" smtClean="0"/>
              <a:t>(1455-1485)</a:t>
            </a:r>
            <a:r>
              <a:rPr lang="en-US" b="1" dirty="0" smtClean="0"/>
              <a:t> as a symbol of peace. It is a symbol in that it merged the white rose of the royal house of York and the red rose of the royal house of Lancaster.</a:t>
            </a:r>
            <a:endParaRPr lang="ru-RU"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285728"/>
            <a:ext cx="4071966" cy="707886"/>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a:spAutoFit/>
          </a:bodyPr>
          <a:lstStyle/>
          <a:p>
            <a:pPr algn="ctr" fontAlgn="auto">
              <a:spcBef>
                <a:spcPts val="0"/>
              </a:spcBef>
              <a:spcAft>
                <a:spcPts val="0"/>
              </a:spcAft>
              <a:defRPr/>
            </a:pPr>
            <a:r>
              <a:rPr lang="en-US" sz="4000" dirty="0">
                <a:latin typeface="Broadway" pitchFamily="82" charset="0"/>
              </a:rPr>
              <a:t>Scotland</a:t>
            </a:r>
            <a:endParaRPr lang="ru-RU" sz="4000" dirty="0"/>
          </a:p>
        </p:txBody>
      </p:sp>
      <p:sp>
        <p:nvSpPr>
          <p:cNvPr id="3" name="TextBox 2"/>
          <p:cNvSpPr txBox="1"/>
          <p:nvPr/>
        </p:nvSpPr>
        <p:spPr>
          <a:xfrm>
            <a:off x="500034" y="1214422"/>
            <a:ext cx="4357718" cy="3416320"/>
          </a:xfrm>
          <a:prstGeom prst="rect">
            <a:avLst/>
          </a:prstGeom>
          <a:noFill/>
        </p:spPr>
        <p:txBody>
          <a:bodyPr wrap="square" rtlCol="0">
            <a:spAutoFit/>
          </a:bodyPr>
          <a:lstStyle/>
          <a:p>
            <a:pPr algn="just"/>
            <a:r>
              <a:rPr lang="en-US" sz="2400" b="1" dirty="0"/>
              <a:t>St. Andrew's Day (the 30th of November) is regarded as Scotland's national day. On this day some Scotsmen wear a thistle in their buttonhole. As a national emblem of Scotland, thistle apparently first used in the 15th century as a symbol of </a:t>
            </a:r>
            <a:r>
              <a:rPr lang="en-US" sz="2400" b="1" dirty="0" err="1"/>
              <a:t>defence</a:t>
            </a:r>
            <a:r>
              <a:rPr lang="en-US" sz="2400" b="1" dirty="0"/>
              <a:t>.</a:t>
            </a:r>
            <a:endParaRPr lang="ru-RU" sz="2400" b="1" dirty="0"/>
          </a:p>
        </p:txBody>
      </p:sp>
      <p:pic>
        <p:nvPicPr>
          <p:cNvPr id="6" name="Содержимое 4" descr="Thistle.PNG"/>
          <p:cNvPicPr>
            <a:picLocks noChangeAspect="1"/>
          </p:cNvPicPr>
          <p:nvPr/>
        </p:nvPicPr>
        <p:blipFill>
          <a:blip r:embed="rId2" cstate="print"/>
          <a:srcRect/>
          <a:stretch>
            <a:fillRect/>
          </a:stretch>
        </p:blipFill>
        <p:spPr bwMode="auto">
          <a:xfrm>
            <a:off x="2643174" y="4507364"/>
            <a:ext cx="1357322" cy="1728919"/>
          </a:xfrm>
          <a:prstGeom prst="rect">
            <a:avLst/>
          </a:prstGeom>
          <a:noFill/>
          <a:ln w="9525">
            <a:noFill/>
            <a:miter lim="800000"/>
            <a:headEnd/>
            <a:tailEnd/>
          </a:ln>
        </p:spPr>
      </p:pic>
      <p:pic>
        <p:nvPicPr>
          <p:cNvPr id="7" name="Picture 7" descr="Saint Andrew's Day">
            <a:hlinkClick r:id="rId3" tooltip="&quot;Saint Andrew's Day&quot;"/>
          </p:cNvPr>
          <p:cNvPicPr>
            <a:picLocks noChangeAspect="1" noChangeArrowheads="1"/>
          </p:cNvPicPr>
          <p:nvPr/>
        </p:nvPicPr>
        <p:blipFill>
          <a:blip r:embed="rId4"/>
          <a:srcRect/>
          <a:stretch>
            <a:fillRect/>
          </a:stretch>
        </p:blipFill>
        <p:spPr>
          <a:xfrm>
            <a:off x="5286380" y="285728"/>
            <a:ext cx="3175000" cy="4394200"/>
          </a:xfrm>
          <a:prstGeom prst="rect">
            <a:avLst/>
          </a:prstGeom>
          <a:noFill/>
          <a:ln>
            <a:solidFill>
              <a:schemeClr val="tx1">
                <a:lumMod val="95000"/>
                <a:lumOff val="5000"/>
              </a:schemeClr>
            </a:solidFill>
          </a:ln>
        </p:spPr>
      </p:pic>
      <p:sp>
        <p:nvSpPr>
          <p:cNvPr id="8" name="TextBox 7"/>
          <p:cNvSpPr txBox="1"/>
          <p:nvPr/>
        </p:nvSpPr>
        <p:spPr>
          <a:xfrm>
            <a:off x="4071934" y="4857760"/>
            <a:ext cx="4643470" cy="1631216"/>
          </a:xfrm>
          <a:prstGeom prst="rect">
            <a:avLst/>
          </a:prstGeom>
          <a:noFill/>
        </p:spPr>
        <p:txBody>
          <a:bodyPr wrap="square" rtlCol="0">
            <a:spAutoFit/>
          </a:bodyPr>
          <a:lstStyle/>
          <a:p>
            <a:pPr algn="just"/>
            <a:r>
              <a:rPr lang="en-US" sz="2000" b="1" dirty="0" smtClean="0"/>
              <a:t>The </a:t>
            </a:r>
            <a:r>
              <a:rPr lang="en-US" sz="2000" b="1" dirty="0" smtClean="0">
                <a:solidFill>
                  <a:srgbClr val="002060"/>
                </a:solidFill>
                <a:latin typeface="Arial Black" pitchFamily="34" charset="0"/>
              </a:rPr>
              <a:t>thistle</a:t>
            </a:r>
            <a:r>
              <a:rPr lang="en-US" sz="2000" b="1" dirty="0" smtClean="0"/>
              <a:t> has been the national emblem since it was adopted by King James III, in the 15</a:t>
            </a:r>
            <a:r>
              <a:rPr lang="en-US" sz="2000" b="1" baseline="30000" dirty="0" smtClean="0"/>
              <a:t>th</a:t>
            </a:r>
            <a:r>
              <a:rPr lang="en-US" sz="2000" b="1" dirty="0" smtClean="0"/>
              <a:t> century. </a:t>
            </a:r>
            <a:r>
              <a:rPr lang="ru-RU" sz="2000" b="1" dirty="0" smtClean="0"/>
              <a:t>Т</a:t>
            </a:r>
            <a:r>
              <a:rPr lang="en-US" sz="2000" b="1" dirty="0" smtClean="0"/>
              <a:t>he thistle is an ancient Celtic symbol of nobility of character</a:t>
            </a:r>
            <a:endParaRPr lang="ru-RU" sz="2000" b="1" dirty="0"/>
          </a:p>
        </p:txBody>
      </p:sp>
      <p:pic>
        <p:nvPicPr>
          <p:cNvPr id="3074" name="Picture 2"/>
          <p:cNvPicPr>
            <a:picLocks noChangeAspect="1" noChangeArrowheads="1"/>
          </p:cNvPicPr>
          <p:nvPr/>
        </p:nvPicPr>
        <p:blipFill>
          <a:blip r:embed="rId5"/>
          <a:srcRect/>
          <a:stretch>
            <a:fillRect/>
          </a:stretch>
        </p:blipFill>
        <p:spPr bwMode="auto">
          <a:xfrm>
            <a:off x="571472" y="4857760"/>
            <a:ext cx="1884376" cy="136769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428604"/>
            <a:ext cx="5214937" cy="708025"/>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4000" dirty="0">
                <a:latin typeface="Broadway" pitchFamily="82" charset="0"/>
              </a:rPr>
              <a:t>Northern Ireland</a:t>
            </a:r>
            <a:endParaRPr lang="ru-RU" sz="4000" dirty="0"/>
          </a:p>
        </p:txBody>
      </p:sp>
      <p:sp>
        <p:nvSpPr>
          <p:cNvPr id="5" name="TextBox 4"/>
          <p:cNvSpPr txBox="1"/>
          <p:nvPr/>
        </p:nvSpPr>
        <p:spPr>
          <a:xfrm>
            <a:off x="500034" y="1500174"/>
            <a:ext cx="5286412" cy="2215991"/>
          </a:xfrm>
          <a:prstGeom prst="rect">
            <a:avLst/>
          </a:prstGeom>
          <a:noFill/>
        </p:spPr>
        <p:txBody>
          <a:bodyPr wrap="square" rtlCol="0">
            <a:spAutoFit/>
          </a:bodyPr>
          <a:lstStyle/>
          <a:p>
            <a:pPr algn="just"/>
            <a:r>
              <a:rPr lang="en-US" sz="2400" b="1" dirty="0">
                <a:effectLst>
                  <a:outerShdw blurRad="38100" dist="38100" dir="2700000" algn="tl">
                    <a:srgbClr val="000000">
                      <a:alpha val="43137"/>
                    </a:srgbClr>
                  </a:outerShdw>
                </a:effectLst>
              </a:rPr>
              <a:t>St. Patrick's Day (the 17th of March) is considered as a national day in Northern Ireland and an official bank holiday there. The national emblem of Ireland is shamrock. </a:t>
            </a:r>
            <a:endParaRPr lang="ru-RU" sz="2400" b="1" dirty="0">
              <a:effectLst>
                <a:outerShdw blurRad="38100" dist="38100" dir="2700000" algn="tl">
                  <a:srgbClr val="000000">
                    <a:alpha val="43137"/>
                  </a:srgbClr>
                </a:outerShdw>
              </a:effectLst>
            </a:endParaRPr>
          </a:p>
          <a:p>
            <a:endParaRPr lang="ru-RU" dirty="0"/>
          </a:p>
        </p:txBody>
      </p:sp>
      <p:sp>
        <p:nvSpPr>
          <p:cNvPr id="6" name="TextBox 5"/>
          <p:cNvSpPr txBox="1"/>
          <p:nvPr/>
        </p:nvSpPr>
        <p:spPr>
          <a:xfrm>
            <a:off x="3500430" y="3857628"/>
            <a:ext cx="5143536" cy="2862322"/>
          </a:xfrm>
          <a:prstGeom prst="rect">
            <a:avLst/>
          </a:prstGeom>
          <a:noFill/>
        </p:spPr>
        <p:txBody>
          <a:bodyPr wrap="square" rtlCol="0">
            <a:spAutoFit/>
          </a:bodyPr>
          <a:lstStyle/>
          <a:p>
            <a:endParaRPr lang="en-US" b="1" dirty="0" smtClean="0">
              <a:solidFill>
                <a:srgbClr val="FF0000"/>
              </a:solidFill>
            </a:endParaRPr>
          </a:p>
          <a:p>
            <a:endParaRPr lang="en-US" b="1" dirty="0">
              <a:solidFill>
                <a:srgbClr val="FF0000"/>
              </a:solidFill>
            </a:endParaRPr>
          </a:p>
          <a:p>
            <a:r>
              <a:rPr lang="en-US" b="1" dirty="0" smtClean="0">
                <a:solidFill>
                  <a:srgbClr val="002060"/>
                </a:solidFill>
                <a:latin typeface="Bodoni MT Black" pitchFamily="18" charset="0"/>
              </a:rPr>
              <a:t>Shamrock</a:t>
            </a:r>
            <a:r>
              <a:rPr lang="en-US" b="1" dirty="0" smtClean="0">
                <a:solidFill>
                  <a:srgbClr val="FF0000"/>
                </a:solidFill>
              </a:rPr>
              <a:t> </a:t>
            </a:r>
            <a:r>
              <a:rPr lang="en-US" b="1" dirty="0" smtClean="0">
                <a:solidFill>
                  <a:srgbClr val="002060"/>
                </a:solidFill>
              </a:rPr>
              <a:t>is</a:t>
            </a:r>
            <a:r>
              <a:rPr lang="en-US" b="1" dirty="0" smtClean="0">
                <a:solidFill>
                  <a:srgbClr val="FF0000"/>
                </a:solidFill>
              </a:rPr>
              <a:t> </a:t>
            </a:r>
            <a:r>
              <a:rPr lang="en-US" b="1" dirty="0" smtClean="0"/>
              <a:t>a three-leaved plant similar to clover. An Irish tale tells of how Patrick used the three-leafed shamrock to explain the Trinity. He used it in his sermons to represent how the Father, the Son, and the Holy Spirit could all exist as separate elements of the same entity. His followers adopted the custom of wearing a shamrock on his feast day.</a:t>
            </a:r>
            <a:endParaRPr lang="ru-RU" b="1" dirty="0" smtClean="0"/>
          </a:p>
          <a:p>
            <a:endParaRPr lang="ru-RU" dirty="0"/>
          </a:p>
        </p:txBody>
      </p:sp>
      <p:pic>
        <p:nvPicPr>
          <p:cNvPr id="4099" name="Picture 3"/>
          <p:cNvPicPr>
            <a:picLocks noChangeAspect="1" noChangeArrowheads="1"/>
          </p:cNvPicPr>
          <p:nvPr/>
        </p:nvPicPr>
        <p:blipFill>
          <a:blip r:embed="rId2"/>
          <a:srcRect/>
          <a:stretch>
            <a:fillRect/>
          </a:stretch>
        </p:blipFill>
        <p:spPr bwMode="auto">
          <a:xfrm>
            <a:off x="6000760" y="428604"/>
            <a:ext cx="2414596" cy="3756039"/>
          </a:xfrm>
          <a:prstGeom prst="rect">
            <a:avLst/>
          </a:prstGeom>
          <a:noFill/>
          <a:ln w="9525">
            <a:solidFill>
              <a:schemeClr val="tx1">
                <a:lumMod val="95000"/>
                <a:lumOff val="5000"/>
              </a:schemeClr>
            </a:solidFill>
            <a:miter lim="800000"/>
            <a:headEnd/>
            <a:tailEnd/>
          </a:ln>
          <a:effectLst/>
        </p:spPr>
      </p:pic>
      <p:pic>
        <p:nvPicPr>
          <p:cNvPr id="4100" name="Picture 4"/>
          <p:cNvPicPr>
            <a:picLocks noChangeAspect="1" noChangeArrowheads="1"/>
          </p:cNvPicPr>
          <p:nvPr/>
        </p:nvPicPr>
        <p:blipFill>
          <a:blip r:embed="rId3"/>
          <a:srcRect/>
          <a:stretch>
            <a:fillRect/>
          </a:stretch>
        </p:blipFill>
        <p:spPr bwMode="auto">
          <a:xfrm>
            <a:off x="642910" y="3571876"/>
            <a:ext cx="2428892" cy="2674510"/>
          </a:xfrm>
          <a:prstGeom prst="rect">
            <a:avLst/>
          </a:prstGeom>
          <a:noFill/>
          <a:ln w="9525">
            <a:noFill/>
            <a:miter lim="800000"/>
            <a:headEnd/>
            <a:tailEnd/>
          </a:ln>
          <a:effectLst/>
        </p:spPr>
      </p:pic>
      <p:pic>
        <p:nvPicPr>
          <p:cNvPr id="4101" name="Picture 5"/>
          <p:cNvPicPr>
            <a:picLocks noChangeAspect="1" noChangeArrowheads="1"/>
          </p:cNvPicPr>
          <p:nvPr/>
        </p:nvPicPr>
        <p:blipFill>
          <a:blip r:embed="rId4"/>
          <a:srcRect/>
          <a:stretch>
            <a:fillRect/>
          </a:stretch>
        </p:blipFill>
        <p:spPr bwMode="auto">
          <a:xfrm>
            <a:off x="3357554" y="3071810"/>
            <a:ext cx="2071702" cy="1357322"/>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63" y="428625"/>
            <a:ext cx="4286250" cy="708025"/>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4000" dirty="0">
                <a:latin typeface="Broadway" pitchFamily="82" charset="0"/>
              </a:rPr>
              <a:t>Wales</a:t>
            </a:r>
            <a:endParaRPr lang="ru-RU" sz="4000" dirty="0"/>
          </a:p>
        </p:txBody>
      </p:sp>
      <p:sp>
        <p:nvSpPr>
          <p:cNvPr id="3" name="TextBox 2"/>
          <p:cNvSpPr txBox="1"/>
          <p:nvPr/>
        </p:nvSpPr>
        <p:spPr>
          <a:xfrm>
            <a:off x="500034" y="1285860"/>
            <a:ext cx="4429156" cy="4124206"/>
          </a:xfrm>
          <a:prstGeom prst="rect">
            <a:avLst/>
          </a:prstGeom>
          <a:noFill/>
        </p:spPr>
        <p:txBody>
          <a:bodyPr wrap="square" rtlCol="0">
            <a:spAutoFit/>
          </a:bodyPr>
          <a:lstStyle/>
          <a:p>
            <a:pPr algn="just"/>
            <a:r>
              <a:rPr lang="en-US" sz="2000" b="1" dirty="0">
                <a:effectLst>
                  <a:outerShdw blurRad="38100" dist="38100" dir="2700000" algn="tl">
                    <a:srgbClr val="000000">
                      <a:alpha val="43137"/>
                    </a:srgbClr>
                  </a:outerShdw>
                </a:effectLst>
              </a:rPr>
              <a:t>St. David's Day (the 1st of March) is the church festival of St. David, a 6th-century monk and bishop, the patron saint of Wales. The day is regarded as the national holiday of Wales, although it is not an official bank holiday</a:t>
            </a:r>
            <a:r>
              <a:rPr lang="en-US" sz="2000" b="1" dirty="0" smtClean="0">
                <a:effectLst>
                  <a:outerShdw blurRad="38100" dist="38100" dir="2700000" algn="tl">
                    <a:srgbClr val="000000">
                      <a:alpha val="43137"/>
                    </a:srgbClr>
                  </a:outerShdw>
                </a:effectLst>
              </a:rPr>
              <a:t>.</a:t>
            </a:r>
            <a:r>
              <a:rPr lang="en-US" sz="2000" dirty="0"/>
              <a:t> </a:t>
            </a:r>
            <a:r>
              <a:rPr lang="en-US" sz="2000" b="1" dirty="0">
                <a:effectLst>
                  <a:outerShdw blurRad="38100" dist="38100" dir="2700000" algn="tl">
                    <a:srgbClr val="000000">
                      <a:alpha val="43137"/>
                    </a:srgbClr>
                  </a:outerShdw>
                </a:effectLst>
              </a:rPr>
              <a:t>On this day, however, many Welshmen wear either a yellow daffodil or a leek pinned to their jackets, as both plants are traditionally regarded as national emblems of Wales.</a:t>
            </a:r>
            <a:endParaRPr lang="ru-RU" sz="2000" b="1" dirty="0">
              <a:effectLst>
                <a:outerShdw blurRad="38100" dist="38100" dir="2700000" algn="tl">
                  <a:srgbClr val="000000">
                    <a:alpha val="43137"/>
                  </a:srgbClr>
                </a:outerShdw>
              </a:effectLst>
            </a:endParaRPr>
          </a:p>
          <a:p>
            <a:pPr algn="just"/>
            <a:endParaRPr lang="ru-RU" sz="2400" b="1" dirty="0">
              <a:effectLst>
                <a:outerShdw blurRad="38100" dist="38100" dir="2700000" algn="tl">
                  <a:srgbClr val="000000">
                    <a:alpha val="43137"/>
                  </a:srgbClr>
                </a:outerShdw>
              </a:effectLst>
            </a:endParaRPr>
          </a:p>
          <a:p>
            <a:endParaRPr lang="ru-RU" dirty="0"/>
          </a:p>
        </p:txBody>
      </p:sp>
      <p:sp>
        <p:nvSpPr>
          <p:cNvPr id="4" name="TextBox 3"/>
          <p:cNvSpPr txBox="1"/>
          <p:nvPr/>
        </p:nvSpPr>
        <p:spPr>
          <a:xfrm>
            <a:off x="5072066" y="4714884"/>
            <a:ext cx="3786214" cy="830997"/>
          </a:xfrm>
          <a:prstGeom prst="rect">
            <a:avLst/>
          </a:prstGeom>
          <a:noFill/>
        </p:spPr>
        <p:txBody>
          <a:bodyPr wrap="square" rtlCol="0">
            <a:spAutoFit/>
          </a:bodyPr>
          <a:lstStyle/>
          <a:p>
            <a:r>
              <a:rPr lang="en-US" sz="2400" b="1" dirty="0" smtClean="0"/>
              <a:t>The </a:t>
            </a:r>
            <a:r>
              <a:rPr lang="en-US" sz="2400" b="1" dirty="0" smtClean="0">
                <a:solidFill>
                  <a:srgbClr val="002060"/>
                </a:solidFill>
                <a:latin typeface="Arial Black" pitchFamily="34" charset="0"/>
              </a:rPr>
              <a:t>daffodil</a:t>
            </a:r>
            <a:r>
              <a:rPr lang="en-US" sz="2400" b="1" dirty="0" smtClean="0">
                <a:solidFill>
                  <a:srgbClr val="002060"/>
                </a:solidFill>
              </a:rPr>
              <a:t> </a:t>
            </a:r>
            <a:r>
              <a:rPr lang="en-US" sz="2400" b="1" dirty="0" smtClean="0"/>
              <a:t>and the </a:t>
            </a:r>
            <a:r>
              <a:rPr lang="en-US" sz="2400" b="1" dirty="0" smtClean="0">
                <a:solidFill>
                  <a:srgbClr val="002060"/>
                </a:solidFill>
                <a:latin typeface="Arial Black" pitchFamily="34" charset="0"/>
              </a:rPr>
              <a:t>leek </a:t>
            </a:r>
            <a:r>
              <a:rPr lang="en-US" sz="2400" b="1" dirty="0" smtClean="0"/>
              <a:t>are symbols of Wales.</a:t>
            </a:r>
            <a:endParaRPr lang="ru-RU" sz="2400" b="1" dirty="0"/>
          </a:p>
        </p:txBody>
      </p:sp>
      <p:pic>
        <p:nvPicPr>
          <p:cNvPr id="5122" name="Picture 2"/>
          <p:cNvPicPr>
            <a:picLocks noChangeAspect="1" noChangeArrowheads="1"/>
          </p:cNvPicPr>
          <p:nvPr/>
        </p:nvPicPr>
        <p:blipFill>
          <a:blip r:embed="rId2"/>
          <a:srcRect/>
          <a:stretch>
            <a:fillRect/>
          </a:stretch>
        </p:blipFill>
        <p:spPr bwMode="auto">
          <a:xfrm>
            <a:off x="5072066" y="428604"/>
            <a:ext cx="3478720" cy="4000528"/>
          </a:xfrm>
          <a:prstGeom prst="rect">
            <a:avLst/>
          </a:prstGeom>
          <a:noFill/>
          <a:ln w="9525">
            <a:solidFill>
              <a:schemeClr val="tx1">
                <a:lumMod val="95000"/>
                <a:lumOff val="5000"/>
              </a:schemeClr>
            </a:solid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642909" y="4857760"/>
            <a:ext cx="2047889" cy="1535917"/>
          </a:xfrm>
          <a:prstGeom prst="rect">
            <a:avLst/>
          </a:prstGeom>
          <a:noFill/>
          <a:ln w="9525">
            <a:noFill/>
            <a:miter lim="800000"/>
            <a:headEnd/>
            <a:tailEnd/>
          </a:ln>
          <a:effectLst/>
        </p:spPr>
      </p:pic>
      <p:pic>
        <p:nvPicPr>
          <p:cNvPr id="7" name="Содержимое 4" descr="Leeks.JPG"/>
          <p:cNvPicPr>
            <a:picLocks noChangeAspect="1"/>
          </p:cNvPicPr>
          <p:nvPr/>
        </p:nvPicPr>
        <p:blipFill>
          <a:blip r:embed="rId4"/>
          <a:srcRect/>
          <a:stretch>
            <a:fillRect/>
          </a:stretch>
        </p:blipFill>
        <p:spPr>
          <a:xfrm>
            <a:off x="2928926" y="4498410"/>
            <a:ext cx="1857388" cy="1913523"/>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1"/>
          <p:cNvPicPr>
            <a:picLocks noChangeAspect="1" noChangeArrowheads="1"/>
          </p:cNvPicPr>
          <p:nvPr/>
        </p:nvPicPr>
        <p:blipFill>
          <a:blip r:embed="rId2"/>
          <a:srcRect/>
          <a:stretch>
            <a:fillRect/>
          </a:stretch>
        </p:blipFill>
        <p:spPr bwMode="auto">
          <a:xfrm>
            <a:off x="357158" y="1428736"/>
            <a:ext cx="4799014" cy="4772427"/>
          </a:xfrm>
          <a:prstGeom prst="rect">
            <a:avLst/>
          </a:prstGeom>
          <a:noFill/>
          <a:ln w="9525">
            <a:noFill/>
            <a:miter lim="800000"/>
            <a:headEnd/>
            <a:tailEnd/>
          </a:ln>
        </p:spPr>
      </p:pic>
      <p:sp>
        <p:nvSpPr>
          <p:cNvPr id="3" name="Прямоугольник 2"/>
          <p:cNvSpPr/>
          <p:nvPr/>
        </p:nvSpPr>
        <p:spPr>
          <a:xfrm>
            <a:off x="214283" y="214291"/>
            <a:ext cx="8715435" cy="954107"/>
          </a:xfrm>
          <a:prstGeom prst="rect">
            <a:avLst/>
          </a:prstGeom>
          <a:noFill/>
        </p:spPr>
        <p:txBody>
          <a:bodyPr wrap="square" lIns="91440" tIns="45720" rIns="91440" bIns="45720">
            <a:spAutoFit/>
          </a:bodyPr>
          <a:lstStyle/>
          <a:p>
            <a:pPr algn="ctr"/>
            <a:r>
              <a:rPr lang="en-US" sz="2800" dirty="0">
                <a:solidFill>
                  <a:srgbClr val="002060"/>
                </a:solidFill>
                <a:latin typeface="Bodoni MT Black" pitchFamily="18" charset="0"/>
              </a:rPr>
              <a:t>Royal coat of arms of </a:t>
            </a:r>
            <a:endParaRPr lang="en-US" sz="2800" dirty="0" smtClean="0">
              <a:solidFill>
                <a:srgbClr val="002060"/>
              </a:solidFill>
              <a:latin typeface="Bodoni MT Black" pitchFamily="18" charset="0"/>
            </a:endParaRPr>
          </a:p>
          <a:p>
            <a:pPr algn="ctr"/>
            <a:r>
              <a:rPr lang="en-US" sz="2800" dirty="0" smtClean="0">
                <a:solidFill>
                  <a:srgbClr val="002060"/>
                </a:solidFill>
                <a:latin typeface="Bodoni MT Black" pitchFamily="18" charset="0"/>
              </a:rPr>
              <a:t>the </a:t>
            </a:r>
            <a:r>
              <a:rPr lang="en-US" sz="2800" dirty="0">
                <a:solidFill>
                  <a:srgbClr val="002060"/>
                </a:solidFill>
                <a:latin typeface="Bodoni MT Black" pitchFamily="18" charset="0"/>
              </a:rPr>
              <a:t>United Kingdom since 1837</a:t>
            </a:r>
            <a:endParaRPr lang="ru-RU" sz="2800" b="1" cap="none" spc="0" dirty="0">
              <a:ln w="17780" cmpd="sng">
                <a:solidFill>
                  <a:srgbClr val="FFFFFF"/>
                </a:solidFill>
                <a:prstDash val="solid"/>
                <a:miter lim="800000"/>
              </a:ln>
              <a:solidFill>
                <a:srgbClr val="002060"/>
              </a:solidFill>
              <a:effectLst>
                <a:outerShdw blurRad="50800" algn="tl" rotWithShape="0">
                  <a:srgbClr val="000000"/>
                </a:outerShdw>
              </a:effectLst>
            </a:endParaRPr>
          </a:p>
        </p:txBody>
      </p:sp>
      <p:sp>
        <p:nvSpPr>
          <p:cNvPr id="4" name="TextBox 3"/>
          <p:cNvSpPr txBox="1"/>
          <p:nvPr/>
        </p:nvSpPr>
        <p:spPr>
          <a:xfrm>
            <a:off x="5286380" y="1428736"/>
            <a:ext cx="3571900" cy="4708981"/>
          </a:xfrm>
          <a:prstGeom prst="rect">
            <a:avLst/>
          </a:prstGeom>
          <a:noFill/>
        </p:spPr>
        <p:txBody>
          <a:bodyPr wrap="square" rtlCol="0">
            <a:spAutoFit/>
          </a:bodyPr>
          <a:lstStyle/>
          <a:p>
            <a:pPr algn="just"/>
            <a:r>
              <a:rPr lang="en-US" sz="2000" b="1" dirty="0" smtClean="0"/>
              <a:t>Three </a:t>
            </a:r>
            <a:r>
              <a:rPr lang="en-US" sz="2000" b="1" dirty="0"/>
              <a:t>lions symbolize England, a lion rampant — Scotland, and a harp — Ireland. The whole is encircled and is supported by a lion and a unicorn. The lion has been used as a symbol of national strength and of the British monarchy for many centuries. The unicorn, a mythical animal that looks like a horse with a long straight horn, has appeared on the Scottish and British royal coats of arms for many centuries, and is a symbol of </a:t>
            </a:r>
            <a:r>
              <a:rPr lang="en-US" sz="2000" b="1" dirty="0" smtClean="0"/>
              <a:t>purity.</a:t>
            </a:r>
            <a:endParaRPr lang="ru-RU" sz="2000" b="1"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544</Words>
  <Application>Microsoft Office PowerPoint</Application>
  <PresentationFormat>Экран (4:3)</PresentationFormat>
  <Paragraphs>26</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Company>Melkosoft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8</cp:revision>
  <dcterms:created xsi:type="dcterms:W3CDTF">2010-10-25T20:48:31Z</dcterms:created>
  <dcterms:modified xsi:type="dcterms:W3CDTF">2011-03-12T21:34:32Z</dcterms:modified>
</cp:coreProperties>
</file>