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5" r:id="rId9"/>
    <p:sldId id="262" r:id="rId10"/>
    <p:sldId id="263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6B3C81-B582-4EAE-833B-160C4A306F4E}" type="datetimeFigureOut">
              <a:rPr lang="ru-RU" smtClean="0"/>
              <a:t>27.02.2013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B331F-A2F4-4572-98E2-3B042458D3A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8243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B331F-A2F4-4572-98E2-3B042458D3AD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B5D9DB-548E-43DF-82ED-A5DAD5EBB151}" type="datetimeFigureOut">
              <a:rPr lang="ru-RU" smtClean="0"/>
              <a:pPr/>
              <a:t>27.02.2013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486A97-2824-4174-88BE-4E41814F80F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57290" y="571480"/>
            <a:ext cx="74295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казенное образовательное учреждение  </a:t>
            </a:r>
          </a:p>
          <a:p>
            <a:pPr algn="ctr"/>
            <a:r>
              <a:rPr lang="ru-RU" dirty="0" err="1" smtClean="0"/>
              <a:t>Колосовского</a:t>
            </a:r>
            <a:r>
              <a:rPr lang="ru-RU" dirty="0" smtClean="0"/>
              <a:t> муниципального района Омской области </a:t>
            </a:r>
          </a:p>
          <a:p>
            <a:pPr algn="ctr"/>
            <a:r>
              <a:rPr lang="ru-RU" dirty="0" smtClean="0"/>
              <a:t>«</a:t>
            </a:r>
            <a:r>
              <a:rPr lang="ru-RU" dirty="0" err="1" smtClean="0"/>
              <a:t>Таскатлинская</a:t>
            </a:r>
            <a:r>
              <a:rPr lang="ru-RU" dirty="0" smtClean="0"/>
              <a:t> средняя общеобразовательная школа»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643042" y="2071678"/>
            <a:ext cx="6500858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/>
              <a:t>Урок русского языка по теме</a:t>
            </a:r>
          </a:p>
          <a:p>
            <a:pPr algn="ctr"/>
            <a:r>
              <a:rPr lang="ru-RU" sz="4800" b="1" i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Знаки препинания при причастном обороте</a:t>
            </a:r>
            <a:endParaRPr lang="ru-RU" sz="4800" b="1" i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5000636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учитель русского языка и литературы </a:t>
            </a:r>
            <a:r>
              <a:rPr lang="ru-RU" dirty="0" err="1" smtClean="0"/>
              <a:t>Грузденко</a:t>
            </a:r>
            <a:r>
              <a:rPr lang="ru-RU" dirty="0" smtClean="0"/>
              <a:t> Ирина Владимировна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404664"/>
            <a:ext cx="76438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Проверь себя: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353760"/>
            <a:ext cx="8363946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/>
              <a:t>                      </a:t>
            </a:r>
            <a:r>
              <a:rPr lang="ru-RU" sz="2800" b="1" dirty="0" smtClean="0">
                <a:solidFill>
                  <a:srgbClr val="FF0000"/>
                </a:solidFill>
              </a:rPr>
              <a:t>Ключи </a:t>
            </a:r>
            <a:r>
              <a:rPr lang="ru-RU" sz="2800" b="1" dirty="0" smtClean="0">
                <a:solidFill>
                  <a:srgbClr val="FF0000"/>
                </a:solidFill>
              </a:rPr>
              <a:t>к </a:t>
            </a:r>
            <a:r>
              <a:rPr lang="ru-RU" sz="2800" b="1" dirty="0" smtClean="0">
                <a:solidFill>
                  <a:srgbClr val="FF0000"/>
                </a:solidFill>
              </a:rPr>
              <a:t>тесту: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1.Олимпийские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состязания, проводившиеся на заре цивилизации, продолжают жить в памяти человечества.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 2.Всех больше занимала обрядовая сторона праздника, посвященного Зевсу.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3.На этой примитивной арене далеко не регулярно проходили игры, названные позднее Олимпийскими.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4.Постепенно Олимпиады завоевали признание всех государств, расположенных на Пелопоннесском полуострове. 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5.Пять дней официально длился Греческий фестиваль, посвященный прославлению физической силы и единства нации. 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00034" y="1938685"/>
            <a:ext cx="8001056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Критерии оценки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– Задания были мне   понятны, я легко справился.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– Некоторая помощь товарищей мне бы  не повредила.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– Я старался, но большинство заданий были для меня сложны.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6410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9542" y="1196752"/>
            <a:ext cx="764386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srgbClr val="FF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Тот, кто записал букву </a:t>
            </a: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составляет небольшой текст  на тему «Здоровый образ жизни», употребляя  в нем причастные обороты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Тот,  кто записал букву </a:t>
            </a: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читает п. 35 и выполняет упражнение № 407 (1,2,3)</a:t>
            </a:r>
            <a:endParaRPr lang="ru-RU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– Тот кто записал букву </a:t>
            </a:r>
            <a:r>
              <a:rPr lang="ru-RU" sz="2400" b="1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читает п. 35 и выполняет упражнение № 403 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1142985"/>
            <a:ext cx="8858280" cy="26468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Ошибки в письме 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–</a:t>
            </a: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как клоп на белой блузке.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4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Фаина Раневская</a:t>
            </a:r>
            <a:endParaRPr kumimoji="0" lang="ru-RU" sz="40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3500439"/>
            <a:ext cx="8429684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5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Грамматика повелевает даже царями.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600" b="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Ж. Мольер</a:t>
            </a:r>
            <a:endParaRPr kumimoji="0" lang="ru-RU" sz="3600" b="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1000108"/>
            <a:ext cx="87868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/>
              <a:t>Тема урока 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85720" y="2071678"/>
            <a:ext cx="857256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Знаки препинания </a:t>
            </a:r>
          </a:p>
          <a:p>
            <a:pPr algn="ctr"/>
            <a:r>
              <a:rPr lang="ru-RU" sz="66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при причастном обороте</a:t>
            </a:r>
            <a:endParaRPr lang="ru-RU" sz="6600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28794" y="150017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1538" y="928670"/>
            <a:ext cx="78581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/>
              <a:t>С помощью  </a:t>
            </a:r>
            <a:r>
              <a:rPr lang="ru-RU" sz="3200" b="1" dirty="0" smtClean="0"/>
              <a:t>слов-помощников </a:t>
            </a:r>
            <a:r>
              <a:rPr lang="ru-RU" sz="3200" b="1" dirty="0"/>
              <a:t>сформулируйте цель </a:t>
            </a:r>
            <a:r>
              <a:rPr lang="ru-RU" sz="3200" b="1" dirty="0" smtClean="0"/>
              <a:t>урока:</a:t>
            </a:r>
            <a:endParaRPr lang="ru-RU" sz="3200" b="1" dirty="0"/>
          </a:p>
        </p:txBody>
      </p:sp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2357430"/>
            <a:ext cx="7786710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         </a:t>
            </a:r>
            <a:r>
              <a:rPr kumimoji="0" lang="ru-RU" sz="4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Я повторю</a:t>
            </a:r>
            <a:r>
              <a:rPr kumimoji="0" lang="ru-RU" sz="440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…</a:t>
            </a:r>
            <a:endParaRPr kumimoji="0" lang="ru-RU" sz="440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Я узнаю</a:t>
            </a:r>
            <a:r>
              <a:rPr kumimoji="0" lang="ru-RU" sz="440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….</a:t>
            </a:r>
            <a:endParaRPr kumimoji="0" lang="ru-RU" sz="440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Я научусь…</a:t>
            </a:r>
            <a:endParaRPr kumimoji="0" lang="ru-RU" sz="440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i="1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Мне пригодится</a:t>
            </a:r>
            <a:r>
              <a:rPr kumimoji="0" lang="ru-RU" sz="4400" i="1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…</a:t>
            </a:r>
            <a:endParaRPr kumimoji="0" lang="ru-RU" sz="4400" i="1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3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38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727280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sz="2800" b="1" dirty="0"/>
              <a:t>Я </a:t>
            </a:r>
            <a:r>
              <a:rPr lang="ru-RU" sz="2800" b="1" dirty="0" smtClean="0"/>
              <a:t>повторю</a:t>
            </a:r>
            <a:r>
              <a:rPr lang="ru-RU" sz="2800" dirty="0" smtClean="0"/>
              <a:t>,  </a:t>
            </a:r>
            <a:r>
              <a:rPr lang="ru-RU" sz="2800" dirty="0"/>
              <a:t>что такое причастие, причастный оборот, когда он выделяется </a:t>
            </a:r>
            <a:r>
              <a:rPr lang="ru-RU" sz="2800" dirty="0" smtClean="0"/>
              <a:t>запятыми</a:t>
            </a:r>
            <a:endParaRPr lang="ru-RU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Я узнаю</a:t>
            </a:r>
            <a:r>
              <a:rPr lang="ru-RU" sz="2800" dirty="0" smtClean="0"/>
              <a:t>,  </a:t>
            </a:r>
            <a:r>
              <a:rPr lang="ru-RU" sz="2800" dirty="0"/>
              <a:t>как правильно обособлять  причастный оборот, алгоритм работы с причастным </a:t>
            </a:r>
            <a:r>
              <a:rPr lang="ru-RU" sz="2800" dirty="0" smtClean="0"/>
              <a:t>оборотом</a:t>
            </a:r>
            <a:endParaRPr lang="ru-RU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dirty="0"/>
              <a:t>  </a:t>
            </a:r>
            <a:r>
              <a:rPr lang="ru-RU" sz="2800" b="1" dirty="0" smtClean="0"/>
              <a:t>Я научусь </a:t>
            </a:r>
            <a:r>
              <a:rPr lang="ru-RU" sz="2800" dirty="0" smtClean="0"/>
              <a:t>пользоваться </a:t>
            </a:r>
            <a:r>
              <a:rPr lang="ru-RU" sz="2800" dirty="0"/>
              <a:t>правилом, расставлять знаки препинания при причастном </a:t>
            </a:r>
            <a:r>
              <a:rPr lang="ru-RU" sz="2800" dirty="0" smtClean="0"/>
              <a:t>обороте</a:t>
            </a:r>
            <a:endParaRPr lang="ru-RU" sz="2800" dirty="0"/>
          </a:p>
          <a:p>
            <a:pPr marL="342900" indent="-342900">
              <a:buFont typeface="Arial" pitchFamily="34" charset="0"/>
              <a:buChar char="•"/>
            </a:pPr>
            <a:r>
              <a:rPr lang="ru-RU" sz="2800" b="1" dirty="0" smtClean="0"/>
              <a:t>Мне пригодится </a:t>
            </a:r>
            <a:r>
              <a:rPr lang="ru-RU" sz="2800" dirty="0" smtClean="0"/>
              <a:t>я </a:t>
            </a:r>
            <a:r>
              <a:rPr lang="ru-RU" sz="2800" dirty="0"/>
              <a:t>буду писать грамотно, смогу составлять предложения с причастным </a:t>
            </a:r>
            <a:r>
              <a:rPr lang="ru-RU" sz="2800" dirty="0" smtClean="0"/>
              <a:t>оборотом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55403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14348" y="2071678"/>
            <a:ext cx="2571768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Определяемое слово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571868" y="1714488"/>
            <a:ext cx="563647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7200" dirty="0" smtClean="0"/>
              <a:t>,/ </a:t>
            </a:r>
            <a:r>
              <a:rPr lang="ru-RU" sz="5400" i="1" u="wavyHeavy" kern="1800" dirty="0" err="1" smtClean="0">
                <a:uFill>
                  <a:solidFill>
                    <a:srgbClr val="FF0000"/>
                  </a:solidFill>
                </a:uFill>
              </a:rPr>
              <a:t>прич</a:t>
            </a:r>
            <a:r>
              <a:rPr lang="ru-RU" sz="5400" i="1" u="wavyHeavy" kern="1800" dirty="0" smtClean="0">
                <a:uFill>
                  <a:solidFill>
                    <a:srgbClr val="FF0000"/>
                  </a:solidFill>
                </a:uFill>
              </a:rPr>
              <a:t>. оборот</a:t>
            </a:r>
            <a:r>
              <a:rPr lang="ru-RU" sz="7200" dirty="0" smtClean="0"/>
              <a:t>/,</a:t>
            </a:r>
            <a:endParaRPr lang="ru-RU" sz="7200" i="1" u="wavyHeavy" kern="1800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14348" y="3429000"/>
            <a:ext cx="6357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/>
              <a:t>/ </a:t>
            </a:r>
            <a:r>
              <a:rPr lang="ru-RU" sz="4800" i="1" u="wavyHeavy" kern="1800" dirty="0" err="1" smtClean="0">
                <a:uFill>
                  <a:solidFill>
                    <a:srgbClr val="FF0000"/>
                  </a:solidFill>
                </a:uFill>
              </a:rPr>
              <a:t>прич</a:t>
            </a:r>
            <a:r>
              <a:rPr lang="ru-RU" sz="4800" i="1" u="wavyHeavy" kern="1800" dirty="0" smtClean="0">
                <a:uFill>
                  <a:solidFill>
                    <a:srgbClr val="FF0000"/>
                  </a:solidFill>
                </a:uFill>
              </a:rPr>
              <a:t>. оборот</a:t>
            </a:r>
            <a:r>
              <a:rPr lang="ru-RU" sz="4400" dirty="0" smtClean="0"/>
              <a:t>/ </a:t>
            </a:r>
            <a:endParaRPr lang="ru-RU" sz="4400" i="1" u="wavyHeavy" kern="1800" dirty="0">
              <a:uFill>
                <a:solidFill>
                  <a:srgbClr val="FF0000"/>
                </a:solidFill>
              </a:u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143504" y="3643314"/>
            <a:ext cx="3714776" cy="64294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</a:rPr>
              <a:t>Определяемое слово</a:t>
            </a:r>
            <a:endParaRPr lang="ru-RU" sz="2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357166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>
                <a:solidFill>
                  <a:schemeClr val="accent2">
                    <a:lumMod val="75000"/>
                  </a:schemeClr>
                </a:solidFill>
              </a:rPr>
              <a:t>АЛГОРИТМ</a:t>
            </a: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71472" y="1357298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/>
              <a:t>Чтобы правильно выделить причастный оборот, надо: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000240"/>
            <a:ext cx="57864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1. Найти </a:t>
            </a:r>
            <a:r>
              <a:rPr lang="ru-RU" sz="2400" dirty="0"/>
              <a:t>в предложении</a:t>
            </a:r>
            <a:r>
              <a:rPr lang="ru-RU" sz="2400" u="sng" dirty="0"/>
              <a:t> причастие</a:t>
            </a:r>
            <a:r>
              <a:rPr lang="ru-RU" sz="2400" dirty="0"/>
              <a:t> 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2500306"/>
            <a:ext cx="735811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2. Найти </a:t>
            </a:r>
            <a:r>
              <a:rPr lang="ru-RU" sz="2400" dirty="0"/>
              <a:t>все </a:t>
            </a:r>
            <a:r>
              <a:rPr lang="ru-RU" sz="2400" u="sng" dirty="0"/>
              <a:t>слова, которые зависят от причастия</a:t>
            </a:r>
            <a:r>
              <a:rPr lang="ru-RU" sz="2400" dirty="0"/>
              <a:t> (если они есть),задавая к ним вопрос от причастия.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3286124"/>
            <a:ext cx="85725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 Подчеркнуть </a:t>
            </a:r>
            <a:r>
              <a:rPr lang="ru-RU" sz="2400" dirty="0"/>
              <a:t>их вместе с причастием волнистой линией и   отгородить от остальных слов палочками с двух сторон.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4214818"/>
            <a:ext cx="807249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4.</a:t>
            </a:r>
            <a:r>
              <a:rPr lang="ru-RU" sz="2400" dirty="0"/>
              <a:t> Найти </a:t>
            </a:r>
            <a:r>
              <a:rPr lang="ru-RU" sz="2400" u="sng" dirty="0" smtClean="0"/>
              <a:t>определяемое </a:t>
            </a:r>
            <a:r>
              <a:rPr lang="ru-RU" sz="2400" u="sng" dirty="0"/>
              <a:t>слово</a:t>
            </a:r>
            <a:r>
              <a:rPr lang="ru-RU" sz="2400" dirty="0"/>
              <a:t>, от которого к причастию задается вопрос КАКОЙ? (и поставить над ним крестик).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500034" y="5072074"/>
            <a:ext cx="80010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5. Если </a:t>
            </a:r>
            <a:r>
              <a:rPr lang="ru-RU" sz="2400" dirty="0"/>
              <a:t>причастный оборот стоит после определяемого слова, выделить его </a:t>
            </a:r>
            <a:r>
              <a:rPr lang="ru-RU" sz="2400" u="sng" dirty="0"/>
              <a:t>запятыми.</a:t>
            </a:r>
            <a:endParaRPr lang="ru-RU" sz="2400" dirty="0"/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1340768"/>
            <a:ext cx="7560840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 </a:t>
            </a:r>
            <a:r>
              <a:rPr lang="ru-RU" sz="3200" b="1" dirty="0" smtClean="0">
                <a:solidFill>
                  <a:srgbClr val="FF0000"/>
                </a:solidFill>
              </a:rPr>
              <a:t>Словарная работа</a:t>
            </a:r>
          </a:p>
          <a:p>
            <a:pPr algn="ctr"/>
            <a:endParaRPr lang="ru-RU" sz="3200" b="1" dirty="0" smtClean="0">
              <a:solidFill>
                <a:srgbClr val="FF0000"/>
              </a:solidFill>
            </a:endParaRPr>
          </a:p>
          <a:p>
            <a:r>
              <a:rPr lang="ru-RU" sz="2400" b="1" dirty="0" smtClean="0">
                <a:latin typeface="Georgia" pitchFamily="18" charset="0"/>
              </a:rPr>
              <a:t>ФАНФАРА</a:t>
            </a:r>
            <a:r>
              <a:rPr lang="ru-RU" sz="2400" dirty="0" smtClean="0"/>
              <a:t>, -</a:t>
            </a:r>
            <a:r>
              <a:rPr lang="ru-RU" sz="2400" dirty="0" err="1" smtClean="0"/>
              <a:t>ы</a:t>
            </a:r>
            <a:r>
              <a:rPr lang="ru-RU" sz="2400" dirty="0" smtClean="0"/>
              <a:t>,   </a:t>
            </a:r>
            <a:r>
              <a:rPr lang="ru-RU" sz="2400" dirty="0" smtClean="0">
                <a:latin typeface="Georgia" pitchFamily="18" charset="0"/>
              </a:rPr>
              <a:t>1. Медный духовой музыкальный инструмент в виде удлиненной трубы. Под звуки фанфар . 2. Музыкальная фраза,  короткий сигнал торжественного характера, исполняемые на таком инструменте. Звучат фанфары  ( прил.фанфарный, -</a:t>
            </a:r>
            <a:r>
              <a:rPr lang="ru-RU" sz="2400" dirty="0" err="1" smtClean="0">
                <a:latin typeface="Georgia" pitchFamily="18" charset="0"/>
              </a:rPr>
              <a:t>ая</a:t>
            </a:r>
            <a:r>
              <a:rPr lang="ru-RU" sz="2400" dirty="0" smtClean="0">
                <a:latin typeface="Georgia" pitchFamily="18" charset="0"/>
              </a:rPr>
              <a:t>, -</a:t>
            </a:r>
            <a:r>
              <a:rPr lang="ru-RU" sz="2400" dirty="0" err="1" smtClean="0">
                <a:latin typeface="Georgia" pitchFamily="18" charset="0"/>
              </a:rPr>
              <a:t>ое</a:t>
            </a:r>
            <a:r>
              <a:rPr lang="ru-RU" sz="2400" dirty="0" smtClean="0">
                <a:latin typeface="Georgia" pitchFamily="18" charset="0"/>
              </a:rPr>
              <a:t>)</a:t>
            </a:r>
            <a:r>
              <a:rPr lang="ru-RU" sz="2400" b="1" dirty="0" smtClean="0">
                <a:latin typeface="Georgia" pitchFamily="18" charset="0"/>
              </a:rPr>
              <a:t> </a:t>
            </a:r>
          </a:p>
          <a:p>
            <a:endParaRPr lang="ru-RU" sz="2400" b="1" dirty="0" smtClean="0">
              <a:latin typeface="Georgia" pitchFamily="18" charset="0"/>
            </a:endParaRPr>
          </a:p>
          <a:p>
            <a:r>
              <a:rPr lang="ru-RU" sz="2400" b="1" dirty="0" smtClean="0">
                <a:latin typeface="Georgia" pitchFamily="18" charset="0"/>
              </a:rPr>
              <a:t>Толковый словарь под ред. C. И. Ожегова и Н.Ю.Шведовой</a:t>
            </a:r>
            <a:endParaRPr lang="ru-RU" sz="2400" dirty="0" smtClean="0">
              <a:latin typeface="Georgia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4208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071678"/>
            <a:ext cx="885828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/>
              <a:t>Работа с учебником:</a:t>
            </a:r>
          </a:p>
          <a:p>
            <a:pPr algn="ctr"/>
            <a:r>
              <a:rPr lang="ru-RU" sz="6600" dirty="0" smtClean="0"/>
              <a:t>Выполните задания упражнения 410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392</Words>
  <Application>Microsoft Office PowerPoint</Application>
  <PresentationFormat>Экран (4:3)</PresentationFormat>
  <Paragraphs>65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User</cp:lastModifiedBy>
  <cp:revision>35</cp:revision>
  <dcterms:created xsi:type="dcterms:W3CDTF">2013-02-24T07:59:07Z</dcterms:created>
  <dcterms:modified xsi:type="dcterms:W3CDTF">2013-02-27T02:11:18Z</dcterms:modified>
</cp:coreProperties>
</file>