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63" r:id="rId3"/>
    <p:sldId id="264" r:id="rId4"/>
    <p:sldId id="257" r:id="rId5"/>
    <p:sldId id="259" r:id="rId6"/>
    <p:sldId id="258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E7479-BED1-4855-88C8-E012E94BCD21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33B48-3031-4709-A52E-A92F9085B0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933B48-3031-4709-A52E-A92F9085B0E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AC7AEC3-A67C-47F1-BF1A-06D71082171B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307C020-D4FD-4025-959D-81161F6B75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tringaa/view/226837/?page=0" TargetMode="External"/><Relationship Id="rId2" Type="http://schemas.openxmlformats.org/officeDocument/2006/relationships/hyperlink" Target="http://dic.academic.ru/pictures/wiki/files/82/Red_Crossbill_(Female)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fotki.yandex.ru/users/tringaa/view/237521/?page=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otki.yandex.ru/tags/%D0%BF%D1%82%D0%B8%D1%86%D1%8B/users/pollika-rzn/view/290730/?page=2&amp;how=week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dic.academic.ru/pictures/wiki/files/82/Red_Crossbill_(Female)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://fotki.yandex.ru/users/yl333/view/178170/?page=0" TargetMode="Externa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fotki.yandex.ru/users/tringaa/view/226837/?page=0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8.jpeg"/><Relationship Id="rId7" Type="http://schemas.openxmlformats.org/officeDocument/2006/relationships/image" Target="../media/image20.jpeg"/><Relationship Id="rId2" Type="http://schemas.openxmlformats.org/officeDocument/2006/relationships/hyperlink" Target="http://www.limanworld.ru/foto/images/birds/IMG_6222_1_60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otki.yandex.ru/users/tringaa/view/240813/?page=1" TargetMode="External"/><Relationship Id="rId5" Type="http://schemas.openxmlformats.org/officeDocument/2006/relationships/image" Target="../media/image19.jpeg"/><Relationship Id="rId4" Type="http://schemas.openxmlformats.org/officeDocument/2006/relationships/hyperlink" Target="http://www.zoovet.ru/pet/5905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hyperlink" Target="http://dic.academic.ru/pictures/wiki/files/82/Red_Crossbill_(Female).jpg" TargetMode="Externa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6.jpeg"/><Relationship Id="rId7" Type="http://schemas.openxmlformats.org/officeDocument/2006/relationships/hyperlink" Target="http://www.naturelifepark.com/birds/foto/big/Hylocichla_mustelina.jpg" TargetMode="External"/><Relationship Id="rId2" Type="http://schemas.openxmlformats.org/officeDocument/2006/relationships/hyperlink" Target="http://fotki.yandex.ru/users/tringaa/view/227488/?page=3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hyperlink" Target="http://club.foto.ru/gallery/images/photo/2009/08/05/139918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428736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/>
              <a:t>Развивающая игра «Четвертый лишний»</a:t>
            </a:r>
            <a:br>
              <a:rPr lang="ru-RU" sz="4400" b="1" i="1" dirty="0" smtClean="0"/>
            </a:br>
            <a:r>
              <a:rPr lang="ru-RU" sz="2200" b="1" i="1" dirty="0" smtClean="0"/>
              <a:t>для подготовительной группы</a:t>
            </a:r>
            <a:endParaRPr lang="ru-RU" sz="22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077072"/>
            <a:ext cx="7406640" cy="1752600"/>
          </a:xfrm>
        </p:spPr>
        <p:txBody>
          <a:bodyPr/>
          <a:lstStyle/>
          <a:p>
            <a:r>
              <a:rPr lang="ru-RU" dirty="0" smtClean="0"/>
              <a:t>Составила педагог дополнительного образования по экологии Васильева Елена Владимировна </a:t>
            </a:r>
          </a:p>
          <a:p>
            <a:r>
              <a:rPr lang="ru-RU" sz="2000" dirty="0" smtClean="0"/>
              <a:t>г. Санкт -Петербург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500042"/>
            <a:ext cx="3402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chemeClr val="accent3">
                    <a:lumMod val="75000"/>
                  </a:schemeClr>
                </a:solidFill>
              </a:rPr>
              <a:t>Список литературы:</a:t>
            </a:r>
            <a:endParaRPr lang="ru-RU" sz="2800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214422"/>
            <a:ext cx="8001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http://dic.academic.ru/pictures/wiki/files/82/Red_Crossbill_(Female).jpg</a:t>
            </a:r>
            <a:r>
              <a:rPr lang="ru-RU" dirty="0" smtClean="0"/>
              <a:t> – картинка клеста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928802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http://fotki.yandex.ru/users/tringaa/view/226837/?page=0</a:t>
            </a:r>
            <a:r>
              <a:rPr lang="ru-RU" dirty="0" smtClean="0"/>
              <a:t>  - картинки сороки, синицы, хищных птиц, зяблика, дятла, скворца, водоплавающих и болотных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5852" y="3071810"/>
            <a:ext cx="58046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b="1" dirty="0" smtClean="0"/>
              <a:t>Программа экологического образования детей «Мы», </a:t>
            </a:r>
          </a:p>
          <a:p>
            <a:pPr lvl="0"/>
            <a:r>
              <a:rPr lang="ru-RU" b="1" dirty="0" smtClean="0"/>
              <a:t>Санкт-Петербург «Детство-пресс» 2000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chemeClr val="accent3">
                    <a:lumMod val="50000"/>
                  </a:schemeClr>
                </a:solidFill>
              </a:rPr>
              <a:t>Цель игры: </a:t>
            </a:r>
          </a:p>
          <a:p>
            <a:r>
              <a:rPr lang="ru-RU" sz="2400" i="1" smtClean="0">
                <a:solidFill>
                  <a:schemeClr val="accent3">
                    <a:lumMod val="50000"/>
                  </a:schemeClr>
                </a:solidFill>
              </a:rPr>
              <a:t>Закреплять </a:t>
            </a:r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представления о многообразии птиц</a:t>
            </a:r>
          </a:p>
          <a:p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Развивать умение обобщать и выделять лишний объект</a:t>
            </a:r>
          </a:p>
          <a:p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</a:rPr>
              <a:t>Развивать мышление и умение строить предложения простой и сложной конструкции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214422"/>
            <a:ext cx="3500462" cy="2500330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4071942"/>
            <a:ext cx="3500462" cy="2500330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4071942"/>
            <a:ext cx="3500462" cy="2500330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1214422"/>
            <a:ext cx="3500462" cy="2500330"/>
          </a:xfrm>
          <a:prstGeom prst="rect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8" descr="http://www.sunhome.ru/UsersGallery/wallpapers/67/51911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9" y="1285860"/>
            <a:ext cx="3357586" cy="2357454"/>
          </a:xfrm>
          <a:prstGeom prst="rect">
            <a:avLst/>
          </a:prstGeom>
          <a:noFill/>
        </p:spPr>
      </p:pic>
      <p:sp>
        <p:nvSpPr>
          <p:cNvPr id="7" name="Равнобедренный треугольник 6"/>
          <p:cNvSpPr/>
          <p:nvPr/>
        </p:nvSpPr>
        <p:spPr>
          <a:xfrm rot="16376030">
            <a:off x="6477155" y="1524922"/>
            <a:ext cx="928694" cy="1979423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7" idx="0"/>
            <a:endCxn id="7" idx="3"/>
          </p:cNvCxnSpPr>
          <p:nvPr/>
        </p:nvCxnSpPr>
        <p:spPr>
          <a:xfrm rot="10800000" flipH="1" flipV="1">
            <a:off x="5953088" y="2463976"/>
            <a:ext cx="1976828" cy="1013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Капля 10"/>
          <p:cNvSpPr/>
          <p:nvPr/>
        </p:nvSpPr>
        <p:spPr>
          <a:xfrm rot="18812287">
            <a:off x="2103831" y="4602921"/>
            <a:ext cx="1872133" cy="1866976"/>
          </a:xfrm>
          <a:prstGeom prst="teardrop">
            <a:avLst>
              <a:gd name="adj" fmla="val 91621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000364" y="285728"/>
            <a:ext cx="3786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solidFill>
                  <a:schemeClr val="accent3">
                    <a:lumMod val="75000"/>
                  </a:schemeClr>
                </a:solidFill>
              </a:rPr>
              <a:t>Назови признаки птиц</a:t>
            </a:r>
            <a:endParaRPr lang="ru-RU" sz="2800" b="1" u="sng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6" name="Picture 2" descr="http://osledah.ru/img/lapi-ptic.gif"/>
          <p:cNvPicPr>
            <a:picLocks noChangeAspect="1" noChangeArrowheads="1"/>
          </p:cNvPicPr>
          <p:nvPr/>
        </p:nvPicPr>
        <p:blipFill>
          <a:blip r:embed="rId3"/>
          <a:srcRect r="55612" b="46828"/>
          <a:stretch>
            <a:fillRect/>
          </a:stretch>
        </p:blipFill>
        <p:spPr bwMode="auto">
          <a:xfrm>
            <a:off x="7429520" y="5214950"/>
            <a:ext cx="981333" cy="1285884"/>
          </a:xfrm>
          <a:prstGeom prst="rect">
            <a:avLst/>
          </a:prstGeom>
          <a:noFill/>
        </p:spPr>
      </p:pic>
      <p:pic>
        <p:nvPicPr>
          <p:cNvPr id="14" name="Picture 2" descr="http://osledah.ru/img/lapi-ptic.gif"/>
          <p:cNvPicPr>
            <a:picLocks noChangeAspect="1" noChangeArrowheads="1"/>
          </p:cNvPicPr>
          <p:nvPr/>
        </p:nvPicPr>
        <p:blipFill>
          <a:blip r:embed="rId3"/>
          <a:srcRect r="55612" b="46828"/>
          <a:stretch>
            <a:fillRect/>
          </a:stretch>
        </p:blipFill>
        <p:spPr bwMode="auto">
          <a:xfrm>
            <a:off x="6143636" y="5214950"/>
            <a:ext cx="981333" cy="1285884"/>
          </a:xfrm>
          <a:prstGeom prst="rect">
            <a:avLst/>
          </a:prstGeom>
          <a:noFill/>
        </p:spPr>
      </p:pic>
      <p:pic>
        <p:nvPicPr>
          <p:cNvPr id="1028" name="Picture 4" descr="http://www.photoshop-php.ru/img/289/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4143380"/>
            <a:ext cx="2143140" cy="1071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3806/tringaa.a/0_3a0b5_b257cb95_-1-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57206" y="928670"/>
            <a:ext cx="3886794" cy="2736304"/>
          </a:xfrm>
          <a:prstGeom prst="rect">
            <a:avLst/>
          </a:prstGeom>
          <a:noFill/>
        </p:spPr>
      </p:pic>
      <p:pic>
        <p:nvPicPr>
          <p:cNvPr id="4" name="Picture 2" descr="Картинка 3 из 331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83560" y="3929066"/>
            <a:ext cx="3960440" cy="2645247"/>
          </a:xfrm>
          <a:prstGeom prst="rect">
            <a:avLst/>
          </a:prstGeom>
          <a:noFill/>
        </p:spPr>
      </p:pic>
      <p:pic>
        <p:nvPicPr>
          <p:cNvPr id="5" name="Picture 4" descr="http://img-fotki.yandex.ru/get/5700/velicula.176/0_4c2a8_8097b47b_L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71538" y="1000108"/>
            <a:ext cx="3888432" cy="2589697"/>
          </a:xfrm>
          <a:prstGeom prst="rect">
            <a:avLst/>
          </a:prstGeom>
          <a:noFill/>
        </p:spPr>
      </p:pic>
      <p:pic>
        <p:nvPicPr>
          <p:cNvPr id="6" name="Picture 2" descr="http://img-fotki.yandex.ru/get/3810/tringaa.a/0_39f78_dd667571_L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071538" y="3786190"/>
            <a:ext cx="3888432" cy="28618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728" y="214290"/>
            <a:ext cx="71948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Назови птиц. Какая птица лишняя. Почему?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zoometod.narod.ru/mal/foto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188640"/>
            <a:ext cx="3889002" cy="2919018"/>
          </a:xfrm>
          <a:prstGeom prst="rect">
            <a:avLst/>
          </a:prstGeom>
          <a:noFill/>
        </p:spPr>
      </p:pic>
      <p:pic>
        <p:nvPicPr>
          <p:cNvPr id="3" name="Picture 2" descr="http://zoometod.narod.ru/mal/foto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3500438"/>
            <a:ext cx="2933700" cy="3190876"/>
          </a:xfrm>
          <a:prstGeom prst="rect">
            <a:avLst/>
          </a:prstGeom>
          <a:noFill/>
        </p:spPr>
      </p:pic>
      <p:pic>
        <p:nvPicPr>
          <p:cNvPr id="4" name="Picture 2" descr="http://zoometod.narod.ru/mal/foto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260648"/>
            <a:ext cx="3816424" cy="2807192"/>
          </a:xfrm>
          <a:prstGeom prst="rect">
            <a:avLst/>
          </a:prstGeom>
          <a:noFill/>
        </p:spPr>
      </p:pic>
      <p:pic>
        <p:nvPicPr>
          <p:cNvPr id="5" name="Picture 2" descr="http://img-fotki.yandex.ru/get/3314/yl333.2d/0_2ba56_54ba0f64_L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14414" y="3643314"/>
            <a:ext cx="4176464" cy="2990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ыч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3429000"/>
            <a:ext cx="4058591" cy="3007805"/>
          </a:xfrm>
          <a:prstGeom prst="rect">
            <a:avLst/>
          </a:prstGeom>
          <a:noFill/>
        </p:spPr>
      </p:pic>
      <p:pic>
        <p:nvPicPr>
          <p:cNvPr id="5" name="Picture 2" descr="Greater Spotted Eagl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3501008"/>
            <a:ext cx="3744416" cy="3032545"/>
          </a:xfrm>
          <a:prstGeom prst="rect">
            <a:avLst/>
          </a:prstGeom>
          <a:noFill/>
        </p:spPr>
      </p:pic>
      <p:pic>
        <p:nvPicPr>
          <p:cNvPr id="6" name="Picture 2" descr="http://img-fotki.yandex.ru/get/4012/tringaa.7/0_3754b_6097b4a5_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59632" y="260648"/>
            <a:ext cx="3845349" cy="2860940"/>
          </a:xfrm>
          <a:prstGeom prst="rect">
            <a:avLst/>
          </a:prstGeom>
          <a:noFill/>
        </p:spPr>
      </p:pic>
      <p:pic>
        <p:nvPicPr>
          <p:cNvPr id="7" name="Picture 2" descr="http://zoometod.narod.ru/mal/foto6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8144" y="188640"/>
            <a:ext cx="3024336" cy="3039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7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260648"/>
            <a:ext cx="4062690" cy="3048923"/>
          </a:xfrm>
          <a:prstGeom prst="rect">
            <a:avLst/>
          </a:prstGeom>
          <a:noFill/>
        </p:spPr>
      </p:pic>
      <p:pic>
        <p:nvPicPr>
          <p:cNvPr id="3" name="Picture 2" descr="Картинка 2 из 2875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7624" y="404664"/>
            <a:ext cx="3600400" cy="2701989"/>
          </a:xfrm>
          <a:prstGeom prst="rect">
            <a:avLst/>
          </a:prstGeom>
          <a:noFill/>
        </p:spPr>
      </p:pic>
      <p:pic>
        <p:nvPicPr>
          <p:cNvPr id="4" name="Picture 2" descr="http://img-fotki.yandex.ru/get/4311/tringaa.b/0_3ace9_3320601d_L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8024" y="3501008"/>
            <a:ext cx="4114742" cy="3168352"/>
          </a:xfrm>
          <a:prstGeom prst="rect">
            <a:avLst/>
          </a:prstGeom>
          <a:noFill/>
        </p:spPr>
      </p:pic>
      <p:pic>
        <p:nvPicPr>
          <p:cNvPr id="5" name="Picture 2" descr="http://img-fotki.yandex.ru/get/4008/tringaa.6/0_36a09_cd84fbfe_L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331640" y="3429000"/>
            <a:ext cx="3168352" cy="3123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4008/tringaa.6/0_36a09_cd84fbfe_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88640"/>
            <a:ext cx="3260355" cy="3214710"/>
          </a:xfrm>
          <a:prstGeom prst="rect">
            <a:avLst/>
          </a:prstGeom>
          <a:noFill/>
        </p:spPr>
      </p:pic>
      <p:pic>
        <p:nvPicPr>
          <p:cNvPr id="4" name="Picture 2" descr="http://img-fotki.yandex.ru/get/3812/tringaa.9/0_39d93_de6bb055_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88640"/>
            <a:ext cx="3168351" cy="3576017"/>
          </a:xfrm>
          <a:prstGeom prst="rect">
            <a:avLst/>
          </a:prstGeom>
          <a:noFill/>
        </p:spPr>
      </p:pic>
      <p:pic>
        <p:nvPicPr>
          <p:cNvPr id="5" name="Picture 2" descr="http://img-fotki.yandex.ru/get/4309/bos-foto.2a/0_2a642_ac90f16e_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3501008"/>
            <a:ext cx="2160240" cy="3214643"/>
          </a:xfrm>
          <a:prstGeom prst="rect">
            <a:avLst/>
          </a:prstGeom>
          <a:noFill/>
        </p:spPr>
      </p:pic>
      <p:pic>
        <p:nvPicPr>
          <p:cNvPr id="8" name="Picture 2" descr="Картинка 3 из 331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7984" y="3861048"/>
            <a:ext cx="4204579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g-fotki.yandex.ru/get/3912/tringaa.7/0_378a7_39dd287f_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332656"/>
            <a:ext cx="4032448" cy="2790455"/>
          </a:xfrm>
          <a:prstGeom prst="rect">
            <a:avLst/>
          </a:prstGeom>
          <a:noFill/>
        </p:spPr>
      </p:pic>
      <p:pic>
        <p:nvPicPr>
          <p:cNvPr id="3" name="Picture 2" descr="Картинка 36 из 621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476672"/>
            <a:ext cx="3744416" cy="2810068"/>
          </a:xfrm>
          <a:prstGeom prst="rect">
            <a:avLst/>
          </a:prstGeom>
          <a:noFill/>
        </p:spPr>
      </p:pic>
      <p:pic>
        <p:nvPicPr>
          <p:cNvPr id="4" name="Picture 2" descr="Зарянка - Erithacus rubecula. Фото с сайта http://digiscopingukbirds.homestead.com/Thrushes.html 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32240" y="3717032"/>
            <a:ext cx="1905000" cy="2543175"/>
          </a:xfrm>
          <a:prstGeom prst="rect">
            <a:avLst/>
          </a:prstGeom>
          <a:noFill/>
        </p:spPr>
      </p:pic>
      <p:pic>
        <p:nvPicPr>
          <p:cNvPr id="5" name="Picture 2" descr="Картинка 15 из 79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259632" y="3573016"/>
            <a:ext cx="4572000" cy="2790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117</TotalTime>
  <Words>106</Words>
  <Application>Microsoft Office PowerPoint</Application>
  <PresentationFormat>Экран (4:3)</PresentationFormat>
  <Paragraphs>15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Развивающая игра «Четвертый лишний» для подготовительной группы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Лена</cp:lastModifiedBy>
  <cp:revision>17</cp:revision>
  <dcterms:created xsi:type="dcterms:W3CDTF">2012-03-04T16:37:41Z</dcterms:created>
  <dcterms:modified xsi:type="dcterms:W3CDTF">2013-02-07T18:27:39Z</dcterms:modified>
</cp:coreProperties>
</file>