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4"/>
  </p:notesMasterIdLst>
  <p:sldIdLst>
    <p:sldId id="256" r:id="rId2"/>
    <p:sldId id="257" r:id="rId3"/>
    <p:sldId id="258" r:id="rId4"/>
    <p:sldId id="262" r:id="rId5"/>
    <p:sldId id="261" r:id="rId6"/>
    <p:sldId id="260" r:id="rId7"/>
    <p:sldId id="278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2" r:id="rId18"/>
    <p:sldId id="273" r:id="rId19"/>
    <p:sldId id="279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173B842-5DCB-4B6C-A562-BA81EAA19C33}">
          <p14:sldIdLst>
            <p14:sldId id="256"/>
            <p14:sldId id="257"/>
            <p14:sldId id="258"/>
            <p14:sldId id="262"/>
            <p14:sldId id="261"/>
            <p14:sldId id="260"/>
            <p14:sldId id="278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4"/>
            <p14:sldId id="272"/>
            <p14:sldId id="273"/>
            <p14:sldId id="279"/>
            <p14:sldId id="275"/>
            <p14:sldId id="276"/>
            <p14:sldId id="27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0C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4EA1E-E3D6-4146-B6EF-CF88DB8000B8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A78BB-FB67-40AC-B843-34E3281715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286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A78BB-FB67-40AC-B843-34E3281715D7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6833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A78BB-FB67-40AC-B843-34E3281715D7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03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9950132-746D-4CFA-885C-A55DD19E5C59}" type="datetimeFigureOut">
              <a:rPr lang="ru-RU" smtClean="0"/>
              <a:t>09.11.2011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04143A8-8317-4D37-B640-9AFA7C355B1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933056"/>
            <a:ext cx="7848872" cy="144016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Урок геометрии в 9 классе</a:t>
            </a:r>
          </a:p>
          <a:p>
            <a:r>
              <a:rPr lang="ru-RU" dirty="0" smtClean="0"/>
              <a:t>Учитель математики МОУ Школы № 140 </a:t>
            </a:r>
            <a:r>
              <a:rPr lang="ru-RU" dirty="0" err="1" smtClean="0"/>
              <a:t>г.о</a:t>
            </a:r>
            <a:r>
              <a:rPr lang="ru-RU" dirty="0" smtClean="0"/>
              <a:t>. Самара</a:t>
            </a:r>
          </a:p>
          <a:p>
            <a:r>
              <a:rPr lang="ru-RU" dirty="0" smtClean="0"/>
              <a:t>Судакова Оксана Александровна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175351" cy="1793167"/>
          </a:xfrm>
        </p:spPr>
        <p:txBody>
          <a:bodyPr/>
          <a:lstStyle/>
          <a:p>
            <a:r>
              <a:rPr lang="ru-RU" dirty="0" smtClean="0"/>
              <a:t>Уравнение окружности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09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7" r="12208"/>
          <a:stretch/>
        </p:blipFill>
        <p:spPr bwMode="auto">
          <a:xfrm>
            <a:off x="0" y="0"/>
            <a:ext cx="9768115" cy="6895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55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6" r="12417"/>
          <a:stretch/>
        </p:blipFill>
        <p:spPr bwMode="auto">
          <a:xfrm>
            <a:off x="-15699" y="-29344"/>
            <a:ext cx="9755444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31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r="12431"/>
          <a:stretch/>
        </p:blipFill>
        <p:spPr bwMode="auto">
          <a:xfrm>
            <a:off x="0" y="0"/>
            <a:ext cx="9768114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665609"/>
              </p:ext>
            </p:extLst>
          </p:nvPr>
        </p:nvGraphicFramePr>
        <p:xfrm>
          <a:off x="4095750" y="3302000"/>
          <a:ext cx="9525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Формула" r:id="rId4" imgW="952200" imgH="253800" progId="Equation.3">
                  <p:embed/>
                </p:oleObj>
              </mc:Choice>
              <mc:Fallback>
                <p:oleObj name="Формула" r:id="rId4" imgW="952200" imgH="253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95750" y="3302000"/>
                        <a:ext cx="952500" cy="25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Рисунок 6"/>
          <p:cNvPicPr/>
          <p:nvPr/>
        </p:nvPicPr>
        <p:blipFill rotWithShape="1">
          <a:blip r:embed="rId6"/>
          <a:srcRect l="15705" t="59008" r="53526" b="11631"/>
          <a:stretch/>
        </p:blipFill>
        <p:spPr bwMode="auto">
          <a:xfrm>
            <a:off x="683568" y="4365104"/>
            <a:ext cx="3600400" cy="20882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410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6" r="12543"/>
          <a:stretch/>
        </p:blipFill>
        <p:spPr bwMode="auto">
          <a:xfrm>
            <a:off x="0" y="8237"/>
            <a:ext cx="9739086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29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r="12542"/>
          <a:stretch/>
        </p:blipFill>
        <p:spPr bwMode="auto">
          <a:xfrm>
            <a:off x="-33180" y="0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635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r="12431"/>
          <a:stretch/>
        </p:blipFill>
        <p:spPr bwMode="auto">
          <a:xfrm>
            <a:off x="15641" y="0"/>
            <a:ext cx="9768114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15064" t="38198" r="15064" b="16477"/>
          <a:stretch/>
        </p:blipFill>
        <p:spPr bwMode="auto">
          <a:xfrm>
            <a:off x="867250" y="2708920"/>
            <a:ext cx="8276750" cy="38164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2379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5" r="12432"/>
          <a:stretch/>
        </p:blipFill>
        <p:spPr bwMode="auto">
          <a:xfrm>
            <a:off x="-4401" y="-209337"/>
            <a:ext cx="9753600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/>
          <a:srcRect l="15385" t="35917" r="62500" b="31016"/>
          <a:stretch/>
        </p:blipFill>
        <p:spPr bwMode="auto">
          <a:xfrm>
            <a:off x="539552" y="2636912"/>
            <a:ext cx="3384376" cy="28803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5"/>
          <a:srcRect l="46154" t="27366" r="17308" b="6784"/>
          <a:stretch/>
        </p:blipFill>
        <p:spPr bwMode="auto">
          <a:xfrm>
            <a:off x="4427984" y="1929168"/>
            <a:ext cx="4608512" cy="46085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7" name="Group 53"/>
          <p:cNvGrpSpPr>
            <a:grpSpLocks/>
          </p:cNvGrpSpPr>
          <p:nvPr/>
        </p:nvGrpSpPr>
        <p:grpSpPr bwMode="auto">
          <a:xfrm>
            <a:off x="3923928" y="1624379"/>
            <a:ext cx="5410200" cy="4992688"/>
            <a:chOff x="2064" y="192"/>
            <a:chExt cx="3599" cy="4057"/>
          </a:xfrm>
        </p:grpSpPr>
        <p:sp>
          <p:nvSpPr>
            <p:cNvPr id="8" name="Freeform 54"/>
            <p:cNvSpPr>
              <a:spLocks/>
            </p:cNvSpPr>
            <p:nvPr/>
          </p:nvSpPr>
          <p:spPr bwMode="auto">
            <a:xfrm>
              <a:off x="2064" y="365"/>
              <a:ext cx="3599" cy="3884"/>
            </a:xfrm>
            <a:custGeom>
              <a:avLst/>
              <a:gdLst>
                <a:gd name="T0" fmla="*/ 387 w 3599"/>
                <a:gd name="T1" fmla="*/ 180 h 3884"/>
                <a:gd name="T2" fmla="*/ 587 w 3599"/>
                <a:gd name="T3" fmla="*/ 20 h 3884"/>
                <a:gd name="T4" fmla="*/ 801 w 3599"/>
                <a:gd name="T5" fmla="*/ 188 h 3884"/>
                <a:gd name="T6" fmla="*/ 1034 w 3599"/>
                <a:gd name="T7" fmla="*/ 4 h 3884"/>
                <a:gd name="T8" fmla="*/ 1268 w 3599"/>
                <a:gd name="T9" fmla="*/ 164 h 3884"/>
                <a:gd name="T10" fmla="*/ 1508 w 3599"/>
                <a:gd name="T11" fmla="*/ 20 h 3884"/>
                <a:gd name="T12" fmla="*/ 1741 w 3599"/>
                <a:gd name="T13" fmla="*/ 180 h 3884"/>
                <a:gd name="T14" fmla="*/ 1981 w 3599"/>
                <a:gd name="T15" fmla="*/ 20 h 3884"/>
                <a:gd name="T16" fmla="*/ 2208 w 3599"/>
                <a:gd name="T17" fmla="*/ 188 h 3884"/>
                <a:gd name="T18" fmla="*/ 2428 w 3599"/>
                <a:gd name="T19" fmla="*/ 20 h 3884"/>
                <a:gd name="T20" fmla="*/ 2669 w 3599"/>
                <a:gd name="T21" fmla="*/ 212 h 3884"/>
                <a:gd name="T22" fmla="*/ 2882 w 3599"/>
                <a:gd name="T23" fmla="*/ 44 h 3884"/>
                <a:gd name="T24" fmla="*/ 3029 w 3599"/>
                <a:gd name="T25" fmla="*/ 260 h 3884"/>
                <a:gd name="T26" fmla="*/ 3312 w 3599"/>
                <a:gd name="T27" fmla="*/ 59 h 3884"/>
                <a:gd name="T28" fmla="*/ 3480 w 3599"/>
                <a:gd name="T29" fmla="*/ 251 h 3884"/>
                <a:gd name="T30" fmla="*/ 3488 w 3599"/>
                <a:gd name="T31" fmla="*/ 827 h 3884"/>
                <a:gd name="T32" fmla="*/ 3456 w 3599"/>
                <a:gd name="T33" fmla="*/ 1763 h 3884"/>
                <a:gd name="T34" fmla="*/ 3408 w 3599"/>
                <a:gd name="T35" fmla="*/ 2499 h 3884"/>
                <a:gd name="T36" fmla="*/ 3416 w 3599"/>
                <a:gd name="T37" fmla="*/ 3083 h 3884"/>
                <a:gd name="T38" fmla="*/ 3488 w 3599"/>
                <a:gd name="T39" fmla="*/ 3419 h 3884"/>
                <a:gd name="T40" fmla="*/ 3589 w 3599"/>
                <a:gd name="T41" fmla="*/ 3524 h 3884"/>
                <a:gd name="T42" fmla="*/ 3549 w 3599"/>
                <a:gd name="T43" fmla="*/ 3572 h 3884"/>
                <a:gd name="T44" fmla="*/ 3389 w 3599"/>
                <a:gd name="T45" fmla="*/ 3668 h 3884"/>
                <a:gd name="T46" fmla="*/ 3229 w 3599"/>
                <a:gd name="T47" fmla="*/ 3668 h 3884"/>
                <a:gd name="T48" fmla="*/ 2909 w 3599"/>
                <a:gd name="T49" fmla="*/ 3572 h 3884"/>
                <a:gd name="T50" fmla="*/ 2709 w 3599"/>
                <a:gd name="T51" fmla="*/ 3764 h 3884"/>
                <a:gd name="T52" fmla="*/ 2468 w 3599"/>
                <a:gd name="T53" fmla="*/ 3860 h 3884"/>
                <a:gd name="T54" fmla="*/ 2068 w 3599"/>
                <a:gd name="T55" fmla="*/ 3668 h 3884"/>
                <a:gd name="T56" fmla="*/ 1628 w 3599"/>
                <a:gd name="T57" fmla="*/ 3860 h 3884"/>
                <a:gd name="T58" fmla="*/ 1067 w 3599"/>
                <a:gd name="T59" fmla="*/ 3668 h 3884"/>
                <a:gd name="T60" fmla="*/ 627 w 3599"/>
                <a:gd name="T61" fmla="*/ 3860 h 3884"/>
                <a:gd name="T62" fmla="*/ 347 w 3599"/>
                <a:gd name="T63" fmla="*/ 3812 h 3884"/>
                <a:gd name="T64" fmla="*/ 27 w 3599"/>
                <a:gd name="T65" fmla="*/ 3620 h 3884"/>
                <a:gd name="T66" fmla="*/ 187 w 3599"/>
                <a:gd name="T67" fmla="*/ 3524 h 3884"/>
                <a:gd name="T68" fmla="*/ 307 w 3599"/>
                <a:gd name="T69" fmla="*/ 3044 h 3884"/>
                <a:gd name="T70" fmla="*/ 352 w 3599"/>
                <a:gd name="T71" fmla="*/ 2331 h 3884"/>
                <a:gd name="T72" fmla="*/ 347 w 3599"/>
                <a:gd name="T73" fmla="*/ 1076 h 3884"/>
                <a:gd name="T74" fmla="*/ 336 w 3599"/>
                <a:gd name="T75" fmla="*/ 523 h 3884"/>
                <a:gd name="T76" fmla="*/ 389 w 3599"/>
                <a:gd name="T77" fmla="*/ 176 h 3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grpSp>
          <p:nvGrpSpPr>
            <p:cNvPr id="9" name="Group 55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31" name="Oval 5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Freeform 57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0" name="Group 58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29" name="Oval 59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" name="Freeform 60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1" name="Group 61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27" name="Oval 6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Freeform 63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2" name="Group 64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25" name="Oval 65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Freeform 66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3" name="Group 67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23" name="Oval 68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Freeform 69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4" name="Group 70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21" name="Oval 7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Freeform 72"/>
              <p:cNvSpPr>
                <a:spLocks/>
              </p:cNvSpPr>
              <p:nvPr/>
            </p:nvSpPr>
            <p:spPr bwMode="auto">
              <a:xfrm>
                <a:off x="275" y="191"/>
                <a:ext cx="156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5" name="Freeform 73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195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74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86 w 384"/>
                <a:gd name="T1" fmla="*/ 6318 h 1248"/>
                <a:gd name="T2" fmla="*/ 116 w 384"/>
                <a:gd name="T3" fmla="*/ 5589 h 1248"/>
                <a:gd name="T4" fmla="*/ 47 w 384"/>
                <a:gd name="T5" fmla="*/ 340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195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75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87 w 384"/>
                <a:gd name="T1" fmla="*/ 1452 h 1248"/>
                <a:gd name="T2" fmla="*/ 117 w 384"/>
                <a:gd name="T3" fmla="*/ 1284 h 1248"/>
                <a:gd name="T4" fmla="*/ 47 w 384"/>
                <a:gd name="T5" fmla="*/ 78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195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" name="Group 76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19" name="Oval 7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Freeform 78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3680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49584 0.002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06" r="12543"/>
          <a:stretch/>
        </p:blipFill>
        <p:spPr bwMode="auto">
          <a:xfrm>
            <a:off x="-891" y="20124"/>
            <a:ext cx="9739086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15705" t="37058" r="66988" b="32155"/>
          <a:stretch/>
        </p:blipFill>
        <p:spPr bwMode="auto">
          <a:xfrm>
            <a:off x="539552" y="3068960"/>
            <a:ext cx="3168352" cy="28083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/>
          <a:srcRect l="46794" t="30216" r="18911" b="10205"/>
          <a:stretch/>
        </p:blipFill>
        <p:spPr bwMode="auto">
          <a:xfrm>
            <a:off x="4355976" y="2132856"/>
            <a:ext cx="4788024" cy="4464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9" name="Group 53"/>
          <p:cNvGrpSpPr>
            <a:grpSpLocks/>
          </p:cNvGrpSpPr>
          <p:nvPr/>
        </p:nvGrpSpPr>
        <p:grpSpPr bwMode="auto">
          <a:xfrm>
            <a:off x="3707904" y="1848304"/>
            <a:ext cx="5640382" cy="4986535"/>
            <a:chOff x="2056" y="192"/>
            <a:chExt cx="3599" cy="4052"/>
          </a:xfrm>
        </p:grpSpPr>
        <p:sp>
          <p:nvSpPr>
            <p:cNvPr id="10" name="Freeform 54"/>
            <p:cNvSpPr>
              <a:spLocks/>
            </p:cNvSpPr>
            <p:nvPr/>
          </p:nvSpPr>
          <p:spPr bwMode="auto">
            <a:xfrm>
              <a:off x="2056" y="360"/>
              <a:ext cx="3599" cy="3884"/>
            </a:xfrm>
            <a:custGeom>
              <a:avLst/>
              <a:gdLst>
                <a:gd name="T0" fmla="*/ 387 w 3599"/>
                <a:gd name="T1" fmla="*/ 180 h 3884"/>
                <a:gd name="T2" fmla="*/ 587 w 3599"/>
                <a:gd name="T3" fmla="*/ 20 h 3884"/>
                <a:gd name="T4" fmla="*/ 801 w 3599"/>
                <a:gd name="T5" fmla="*/ 188 h 3884"/>
                <a:gd name="T6" fmla="*/ 1034 w 3599"/>
                <a:gd name="T7" fmla="*/ 4 h 3884"/>
                <a:gd name="T8" fmla="*/ 1268 w 3599"/>
                <a:gd name="T9" fmla="*/ 164 h 3884"/>
                <a:gd name="T10" fmla="*/ 1508 w 3599"/>
                <a:gd name="T11" fmla="*/ 20 h 3884"/>
                <a:gd name="T12" fmla="*/ 1741 w 3599"/>
                <a:gd name="T13" fmla="*/ 180 h 3884"/>
                <a:gd name="T14" fmla="*/ 1981 w 3599"/>
                <a:gd name="T15" fmla="*/ 20 h 3884"/>
                <a:gd name="T16" fmla="*/ 2208 w 3599"/>
                <a:gd name="T17" fmla="*/ 188 h 3884"/>
                <a:gd name="T18" fmla="*/ 2428 w 3599"/>
                <a:gd name="T19" fmla="*/ 20 h 3884"/>
                <a:gd name="T20" fmla="*/ 2669 w 3599"/>
                <a:gd name="T21" fmla="*/ 212 h 3884"/>
                <a:gd name="T22" fmla="*/ 2882 w 3599"/>
                <a:gd name="T23" fmla="*/ 44 h 3884"/>
                <a:gd name="T24" fmla="*/ 3029 w 3599"/>
                <a:gd name="T25" fmla="*/ 260 h 3884"/>
                <a:gd name="T26" fmla="*/ 3312 w 3599"/>
                <a:gd name="T27" fmla="*/ 59 h 3884"/>
                <a:gd name="T28" fmla="*/ 3480 w 3599"/>
                <a:gd name="T29" fmla="*/ 251 h 3884"/>
                <a:gd name="T30" fmla="*/ 3488 w 3599"/>
                <a:gd name="T31" fmla="*/ 827 h 3884"/>
                <a:gd name="T32" fmla="*/ 3456 w 3599"/>
                <a:gd name="T33" fmla="*/ 1763 h 3884"/>
                <a:gd name="T34" fmla="*/ 3408 w 3599"/>
                <a:gd name="T35" fmla="*/ 2499 h 3884"/>
                <a:gd name="T36" fmla="*/ 3416 w 3599"/>
                <a:gd name="T37" fmla="*/ 3083 h 3884"/>
                <a:gd name="T38" fmla="*/ 3488 w 3599"/>
                <a:gd name="T39" fmla="*/ 3419 h 3884"/>
                <a:gd name="T40" fmla="*/ 3589 w 3599"/>
                <a:gd name="T41" fmla="*/ 3524 h 3884"/>
                <a:gd name="T42" fmla="*/ 3549 w 3599"/>
                <a:gd name="T43" fmla="*/ 3572 h 3884"/>
                <a:gd name="T44" fmla="*/ 3389 w 3599"/>
                <a:gd name="T45" fmla="*/ 3668 h 3884"/>
                <a:gd name="T46" fmla="*/ 3229 w 3599"/>
                <a:gd name="T47" fmla="*/ 3668 h 3884"/>
                <a:gd name="T48" fmla="*/ 2909 w 3599"/>
                <a:gd name="T49" fmla="*/ 3572 h 3884"/>
                <a:gd name="T50" fmla="*/ 2709 w 3599"/>
                <a:gd name="T51" fmla="*/ 3764 h 3884"/>
                <a:gd name="T52" fmla="*/ 2468 w 3599"/>
                <a:gd name="T53" fmla="*/ 3860 h 3884"/>
                <a:gd name="T54" fmla="*/ 2068 w 3599"/>
                <a:gd name="T55" fmla="*/ 3668 h 3884"/>
                <a:gd name="T56" fmla="*/ 1628 w 3599"/>
                <a:gd name="T57" fmla="*/ 3860 h 3884"/>
                <a:gd name="T58" fmla="*/ 1067 w 3599"/>
                <a:gd name="T59" fmla="*/ 3668 h 3884"/>
                <a:gd name="T60" fmla="*/ 627 w 3599"/>
                <a:gd name="T61" fmla="*/ 3860 h 3884"/>
                <a:gd name="T62" fmla="*/ 347 w 3599"/>
                <a:gd name="T63" fmla="*/ 3812 h 3884"/>
                <a:gd name="T64" fmla="*/ 27 w 3599"/>
                <a:gd name="T65" fmla="*/ 3620 h 3884"/>
                <a:gd name="T66" fmla="*/ 187 w 3599"/>
                <a:gd name="T67" fmla="*/ 3524 h 3884"/>
                <a:gd name="T68" fmla="*/ 307 w 3599"/>
                <a:gd name="T69" fmla="*/ 3044 h 3884"/>
                <a:gd name="T70" fmla="*/ 352 w 3599"/>
                <a:gd name="T71" fmla="*/ 2331 h 3884"/>
                <a:gd name="T72" fmla="*/ 347 w 3599"/>
                <a:gd name="T73" fmla="*/ 1076 h 3884"/>
                <a:gd name="T74" fmla="*/ 336 w 3599"/>
                <a:gd name="T75" fmla="*/ 523 h 3884"/>
                <a:gd name="T76" fmla="*/ 389 w 3599"/>
                <a:gd name="T77" fmla="*/ 176 h 3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grpSp>
          <p:nvGrpSpPr>
            <p:cNvPr id="11" name="Group 55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33" name="Oval 5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Freeform 57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2" name="Group 58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31" name="Oval 59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Freeform 60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3" name="Group 61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29" name="Oval 6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" name="Freeform 63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4" name="Group 64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27" name="Oval 65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Freeform 66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5" name="Group 67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25" name="Oval 68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Freeform 69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16" name="Group 70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23" name="Oval 7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Freeform 72"/>
              <p:cNvSpPr>
                <a:spLocks/>
              </p:cNvSpPr>
              <p:nvPr/>
            </p:nvSpPr>
            <p:spPr bwMode="auto">
              <a:xfrm>
                <a:off x="275" y="191"/>
                <a:ext cx="156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7" name="Freeform 73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195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74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86 w 384"/>
                <a:gd name="T1" fmla="*/ 6318 h 1248"/>
                <a:gd name="T2" fmla="*/ 116 w 384"/>
                <a:gd name="T3" fmla="*/ 5589 h 1248"/>
                <a:gd name="T4" fmla="*/ 47 w 384"/>
                <a:gd name="T5" fmla="*/ 340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195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75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87 w 384"/>
                <a:gd name="T1" fmla="*/ 1452 h 1248"/>
                <a:gd name="T2" fmla="*/ 117 w 384"/>
                <a:gd name="T3" fmla="*/ 1284 h 1248"/>
                <a:gd name="T4" fmla="*/ 47 w 384"/>
                <a:gd name="T5" fmla="*/ 78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195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20" name="Group 76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21" name="Oval 7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Freeform 78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62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49584 0.0027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17" r="12431"/>
          <a:stretch/>
        </p:blipFill>
        <p:spPr bwMode="auto">
          <a:xfrm>
            <a:off x="11134" y="-171400"/>
            <a:ext cx="9739086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4"/>
          <a:srcRect l="17308" t="39054" r="53206" b="17902"/>
          <a:stretch/>
        </p:blipFill>
        <p:spPr bwMode="auto">
          <a:xfrm>
            <a:off x="395536" y="2852936"/>
            <a:ext cx="4104456" cy="33123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/>
          <a:srcRect l="47917" t="28221" r="17308" b="10206"/>
          <a:stretch/>
        </p:blipFill>
        <p:spPr bwMode="auto">
          <a:xfrm>
            <a:off x="4421266" y="1916830"/>
            <a:ext cx="4735341" cy="45365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5"/>
          <a:srcRect l="47917" t="28221" r="17308" b="10206"/>
          <a:stretch/>
        </p:blipFill>
        <p:spPr bwMode="auto">
          <a:xfrm>
            <a:off x="4499992" y="1916832"/>
            <a:ext cx="4752528" cy="46085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36" name="Group 53"/>
          <p:cNvGrpSpPr>
            <a:grpSpLocks/>
          </p:cNvGrpSpPr>
          <p:nvPr/>
        </p:nvGrpSpPr>
        <p:grpSpPr bwMode="auto">
          <a:xfrm>
            <a:off x="4244161" y="1679377"/>
            <a:ext cx="5410200" cy="4992688"/>
            <a:chOff x="2064" y="192"/>
            <a:chExt cx="3599" cy="4057"/>
          </a:xfrm>
        </p:grpSpPr>
        <p:sp>
          <p:nvSpPr>
            <p:cNvPr id="37" name="Freeform 54"/>
            <p:cNvSpPr>
              <a:spLocks/>
            </p:cNvSpPr>
            <p:nvPr/>
          </p:nvSpPr>
          <p:spPr bwMode="auto">
            <a:xfrm>
              <a:off x="2064" y="365"/>
              <a:ext cx="3599" cy="3884"/>
            </a:xfrm>
            <a:custGeom>
              <a:avLst/>
              <a:gdLst>
                <a:gd name="T0" fmla="*/ 387 w 3599"/>
                <a:gd name="T1" fmla="*/ 180 h 3884"/>
                <a:gd name="T2" fmla="*/ 587 w 3599"/>
                <a:gd name="T3" fmla="*/ 20 h 3884"/>
                <a:gd name="T4" fmla="*/ 801 w 3599"/>
                <a:gd name="T5" fmla="*/ 188 h 3884"/>
                <a:gd name="T6" fmla="*/ 1034 w 3599"/>
                <a:gd name="T7" fmla="*/ 4 h 3884"/>
                <a:gd name="T8" fmla="*/ 1268 w 3599"/>
                <a:gd name="T9" fmla="*/ 164 h 3884"/>
                <a:gd name="T10" fmla="*/ 1508 w 3599"/>
                <a:gd name="T11" fmla="*/ 20 h 3884"/>
                <a:gd name="T12" fmla="*/ 1741 w 3599"/>
                <a:gd name="T13" fmla="*/ 180 h 3884"/>
                <a:gd name="T14" fmla="*/ 1981 w 3599"/>
                <a:gd name="T15" fmla="*/ 20 h 3884"/>
                <a:gd name="T16" fmla="*/ 2208 w 3599"/>
                <a:gd name="T17" fmla="*/ 188 h 3884"/>
                <a:gd name="T18" fmla="*/ 2428 w 3599"/>
                <a:gd name="T19" fmla="*/ 20 h 3884"/>
                <a:gd name="T20" fmla="*/ 2669 w 3599"/>
                <a:gd name="T21" fmla="*/ 212 h 3884"/>
                <a:gd name="T22" fmla="*/ 2882 w 3599"/>
                <a:gd name="T23" fmla="*/ 44 h 3884"/>
                <a:gd name="T24" fmla="*/ 3029 w 3599"/>
                <a:gd name="T25" fmla="*/ 260 h 3884"/>
                <a:gd name="T26" fmla="*/ 3312 w 3599"/>
                <a:gd name="T27" fmla="*/ 59 h 3884"/>
                <a:gd name="T28" fmla="*/ 3480 w 3599"/>
                <a:gd name="T29" fmla="*/ 251 h 3884"/>
                <a:gd name="T30" fmla="*/ 3488 w 3599"/>
                <a:gd name="T31" fmla="*/ 827 h 3884"/>
                <a:gd name="T32" fmla="*/ 3456 w 3599"/>
                <a:gd name="T33" fmla="*/ 1763 h 3884"/>
                <a:gd name="T34" fmla="*/ 3408 w 3599"/>
                <a:gd name="T35" fmla="*/ 2499 h 3884"/>
                <a:gd name="T36" fmla="*/ 3416 w 3599"/>
                <a:gd name="T37" fmla="*/ 3083 h 3884"/>
                <a:gd name="T38" fmla="*/ 3488 w 3599"/>
                <a:gd name="T39" fmla="*/ 3419 h 3884"/>
                <a:gd name="T40" fmla="*/ 3589 w 3599"/>
                <a:gd name="T41" fmla="*/ 3524 h 3884"/>
                <a:gd name="T42" fmla="*/ 3549 w 3599"/>
                <a:gd name="T43" fmla="*/ 3572 h 3884"/>
                <a:gd name="T44" fmla="*/ 3389 w 3599"/>
                <a:gd name="T45" fmla="*/ 3668 h 3884"/>
                <a:gd name="T46" fmla="*/ 3229 w 3599"/>
                <a:gd name="T47" fmla="*/ 3668 h 3884"/>
                <a:gd name="T48" fmla="*/ 2909 w 3599"/>
                <a:gd name="T49" fmla="*/ 3572 h 3884"/>
                <a:gd name="T50" fmla="*/ 2709 w 3599"/>
                <a:gd name="T51" fmla="*/ 3764 h 3884"/>
                <a:gd name="T52" fmla="*/ 2468 w 3599"/>
                <a:gd name="T53" fmla="*/ 3860 h 3884"/>
                <a:gd name="T54" fmla="*/ 2068 w 3599"/>
                <a:gd name="T55" fmla="*/ 3668 h 3884"/>
                <a:gd name="T56" fmla="*/ 1628 w 3599"/>
                <a:gd name="T57" fmla="*/ 3860 h 3884"/>
                <a:gd name="T58" fmla="*/ 1067 w 3599"/>
                <a:gd name="T59" fmla="*/ 3668 h 3884"/>
                <a:gd name="T60" fmla="*/ 627 w 3599"/>
                <a:gd name="T61" fmla="*/ 3860 h 3884"/>
                <a:gd name="T62" fmla="*/ 347 w 3599"/>
                <a:gd name="T63" fmla="*/ 3812 h 3884"/>
                <a:gd name="T64" fmla="*/ 27 w 3599"/>
                <a:gd name="T65" fmla="*/ 3620 h 3884"/>
                <a:gd name="T66" fmla="*/ 187 w 3599"/>
                <a:gd name="T67" fmla="*/ 3524 h 3884"/>
                <a:gd name="T68" fmla="*/ 307 w 3599"/>
                <a:gd name="T69" fmla="*/ 3044 h 3884"/>
                <a:gd name="T70" fmla="*/ 352 w 3599"/>
                <a:gd name="T71" fmla="*/ 2331 h 3884"/>
                <a:gd name="T72" fmla="*/ 347 w 3599"/>
                <a:gd name="T73" fmla="*/ 1076 h 3884"/>
                <a:gd name="T74" fmla="*/ 336 w 3599"/>
                <a:gd name="T75" fmla="*/ 523 h 3884"/>
                <a:gd name="T76" fmla="*/ 389 w 3599"/>
                <a:gd name="T77" fmla="*/ 176 h 3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99" h="3884">
                  <a:moveTo>
                    <a:pt x="387" y="180"/>
                  </a:moveTo>
                  <a:cubicBezTo>
                    <a:pt x="420" y="155"/>
                    <a:pt x="518" y="19"/>
                    <a:pt x="587" y="20"/>
                  </a:cubicBezTo>
                  <a:cubicBezTo>
                    <a:pt x="656" y="21"/>
                    <a:pt x="726" y="191"/>
                    <a:pt x="801" y="188"/>
                  </a:cubicBezTo>
                  <a:cubicBezTo>
                    <a:pt x="875" y="185"/>
                    <a:pt x="957" y="8"/>
                    <a:pt x="1034" y="4"/>
                  </a:cubicBezTo>
                  <a:cubicBezTo>
                    <a:pt x="1112" y="0"/>
                    <a:pt x="1188" y="161"/>
                    <a:pt x="1268" y="164"/>
                  </a:cubicBezTo>
                  <a:cubicBezTo>
                    <a:pt x="1347" y="167"/>
                    <a:pt x="1429" y="17"/>
                    <a:pt x="1508" y="20"/>
                  </a:cubicBezTo>
                  <a:cubicBezTo>
                    <a:pt x="1587" y="23"/>
                    <a:pt x="1662" y="180"/>
                    <a:pt x="1741" y="180"/>
                  </a:cubicBezTo>
                  <a:cubicBezTo>
                    <a:pt x="1821" y="180"/>
                    <a:pt x="1904" y="19"/>
                    <a:pt x="1981" y="20"/>
                  </a:cubicBezTo>
                  <a:cubicBezTo>
                    <a:pt x="2059" y="21"/>
                    <a:pt x="2134" y="188"/>
                    <a:pt x="2208" y="188"/>
                  </a:cubicBezTo>
                  <a:cubicBezTo>
                    <a:pt x="2283" y="188"/>
                    <a:pt x="2352" y="16"/>
                    <a:pt x="2428" y="20"/>
                  </a:cubicBezTo>
                  <a:cubicBezTo>
                    <a:pt x="2505" y="24"/>
                    <a:pt x="2593" y="208"/>
                    <a:pt x="2669" y="212"/>
                  </a:cubicBezTo>
                  <a:cubicBezTo>
                    <a:pt x="2745" y="216"/>
                    <a:pt x="2822" y="36"/>
                    <a:pt x="2882" y="44"/>
                  </a:cubicBezTo>
                  <a:cubicBezTo>
                    <a:pt x="2942" y="52"/>
                    <a:pt x="2957" y="257"/>
                    <a:pt x="3029" y="260"/>
                  </a:cubicBezTo>
                  <a:cubicBezTo>
                    <a:pt x="3101" y="263"/>
                    <a:pt x="3237" y="60"/>
                    <a:pt x="3312" y="59"/>
                  </a:cubicBezTo>
                  <a:cubicBezTo>
                    <a:pt x="3387" y="58"/>
                    <a:pt x="3451" y="123"/>
                    <a:pt x="3480" y="251"/>
                  </a:cubicBezTo>
                  <a:cubicBezTo>
                    <a:pt x="3509" y="379"/>
                    <a:pt x="3492" y="575"/>
                    <a:pt x="3488" y="827"/>
                  </a:cubicBezTo>
                  <a:cubicBezTo>
                    <a:pt x="3484" y="1079"/>
                    <a:pt x="3469" y="1484"/>
                    <a:pt x="3456" y="1763"/>
                  </a:cubicBezTo>
                  <a:cubicBezTo>
                    <a:pt x="3443" y="2042"/>
                    <a:pt x="3415" y="2279"/>
                    <a:pt x="3408" y="2499"/>
                  </a:cubicBezTo>
                  <a:cubicBezTo>
                    <a:pt x="3401" y="2719"/>
                    <a:pt x="3403" y="2930"/>
                    <a:pt x="3416" y="3083"/>
                  </a:cubicBezTo>
                  <a:cubicBezTo>
                    <a:pt x="3429" y="3236"/>
                    <a:pt x="3459" y="3346"/>
                    <a:pt x="3488" y="3419"/>
                  </a:cubicBezTo>
                  <a:cubicBezTo>
                    <a:pt x="3517" y="3492"/>
                    <a:pt x="3579" y="3499"/>
                    <a:pt x="3589" y="3524"/>
                  </a:cubicBezTo>
                  <a:cubicBezTo>
                    <a:pt x="3599" y="3549"/>
                    <a:pt x="3583" y="3548"/>
                    <a:pt x="3549" y="3572"/>
                  </a:cubicBezTo>
                  <a:cubicBezTo>
                    <a:pt x="3516" y="3596"/>
                    <a:pt x="3443" y="3652"/>
                    <a:pt x="3389" y="3668"/>
                  </a:cubicBezTo>
                  <a:cubicBezTo>
                    <a:pt x="3336" y="3684"/>
                    <a:pt x="3309" y="3684"/>
                    <a:pt x="3229" y="3668"/>
                  </a:cubicBezTo>
                  <a:cubicBezTo>
                    <a:pt x="3149" y="3652"/>
                    <a:pt x="2996" y="3556"/>
                    <a:pt x="2909" y="3572"/>
                  </a:cubicBezTo>
                  <a:cubicBezTo>
                    <a:pt x="2822" y="3588"/>
                    <a:pt x="2782" y="3716"/>
                    <a:pt x="2709" y="3764"/>
                  </a:cubicBezTo>
                  <a:cubicBezTo>
                    <a:pt x="2635" y="3812"/>
                    <a:pt x="2575" y="3876"/>
                    <a:pt x="2468" y="3860"/>
                  </a:cubicBezTo>
                  <a:cubicBezTo>
                    <a:pt x="2362" y="3844"/>
                    <a:pt x="2208" y="3668"/>
                    <a:pt x="2068" y="3668"/>
                  </a:cubicBezTo>
                  <a:cubicBezTo>
                    <a:pt x="1928" y="3668"/>
                    <a:pt x="1795" y="3860"/>
                    <a:pt x="1628" y="3860"/>
                  </a:cubicBezTo>
                  <a:cubicBezTo>
                    <a:pt x="1461" y="3860"/>
                    <a:pt x="1234" y="3668"/>
                    <a:pt x="1067" y="3668"/>
                  </a:cubicBezTo>
                  <a:cubicBezTo>
                    <a:pt x="901" y="3668"/>
                    <a:pt x="747" y="3836"/>
                    <a:pt x="627" y="3860"/>
                  </a:cubicBezTo>
                  <a:cubicBezTo>
                    <a:pt x="507" y="3884"/>
                    <a:pt x="447" y="3852"/>
                    <a:pt x="347" y="3812"/>
                  </a:cubicBezTo>
                  <a:cubicBezTo>
                    <a:pt x="247" y="3772"/>
                    <a:pt x="53" y="3668"/>
                    <a:pt x="27" y="3620"/>
                  </a:cubicBezTo>
                  <a:cubicBezTo>
                    <a:pt x="0" y="3572"/>
                    <a:pt x="140" y="3620"/>
                    <a:pt x="187" y="3524"/>
                  </a:cubicBezTo>
                  <a:cubicBezTo>
                    <a:pt x="234" y="3428"/>
                    <a:pt x="280" y="3243"/>
                    <a:pt x="307" y="3044"/>
                  </a:cubicBezTo>
                  <a:cubicBezTo>
                    <a:pt x="334" y="2845"/>
                    <a:pt x="345" y="2659"/>
                    <a:pt x="352" y="2331"/>
                  </a:cubicBezTo>
                  <a:cubicBezTo>
                    <a:pt x="359" y="2003"/>
                    <a:pt x="350" y="1377"/>
                    <a:pt x="347" y="1076"/>
                  </a:cubicBezTo>
                  <a:cubicBezTo>
                    <a:pt x="344" y="775"/>
                    <a:pt x="329" y="673"/>
                    <a:pt x="336" y="523"/>
                  </a:cubicBezTo>
                  <a:cubicBezTo>
                    <a:pt x="343" y="373"/>
                    <a:pt x="378" y="248"/>
                    <a:pt x="389" y="176"/>
                  </a:cubicBezTo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latin typeface="Arial" charset="0"/>
                <a:cs typeface="Arial" charset="0"/>
              </a:endParaRPr>
            </a:p>
          </p:txBody>
        </p:sp>
        <p:grpSp>
          <p:nvGrpSpPr>
            <p:cNvPr id="38" name="Group 55"/>
            <p:cNvGrpSpPr>
              <a:grpSpLocks/>
            </p:cNvGrpSpPr>
            <p:nvPr/>
          </p:nvGrpSpPr>
          <p:grpSpPr bwMode="auto">
            <a:xfrm>
              <a:off x="2560" y="192"/>
              <a:ext cx="134" cy="385"/>
              <a:chOff x="275" y="191"/>
              <a:chExt cx="161" cy="385"/>
            </a:xfrm>
          </p:grpSpPr>
          <p:sp>
            <p:nvSpPr>
              <p:cNvPr id="60" name="Oval 56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39" name="Group 58"/>
            <p:cNvGrpSpPr>
              <a:grpSpLocks/>
            </p:cNvGrpSpPr>
            <p:nvPr/>
          </p:nvGrpSpPr>
          <p:grpSpPr bwMode="auto">
            <a:xfrm>
              <a:off x="3011" y="193"/>
              <a:ext cx="135" cy="385"/>
              <a:chOff x="275" y="191"/>
              <a:chExt cx="161" cy="385"/>
            </a:xfrm>
          </p:grpSpPr>
          <p:sp>
            <p:nvSpPr>
              <p:cNvPr id="58" name="Oval 59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9" name="Freeform 60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40" name="Group 61"/>
            <p:cNvGrpSpPr>
              <a:grpSpLocks/>
            </p:cNvGrpSpPr>
            <p:nvPr/>
          </p:nvGrpSpPr>
          <p:grpSpPr bwMode="auto">
            <a:xfrm>
              <a:off x="3492" y="193"/>
              <a:ext cx="134" cy="385"/>
              <a:chOff x="275" y="191"/>
              <a:chExt cx="161" cy="385"/>
            </a:xfrm>
          </p:grpSpPr>
          <p:sp>
            <p:nvSpPr>
              <p:cNvPr id="56" name="Oval 62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41" name="Group 64"/>
            <p:cNvGrpSpPr>
              <a:grpSpLocks/>
            </p:cNvGrpSpPr>
            <p:nvPr/>
          </p:nvGrpSpPr>
          <p:grpSpPr bwMode="auto">
            <a:xfrm>
              <a:off x="3972" y="193"/>
              <a:ext cx="134" cy="385"/>
              <a:chOff x="275" y="191"/>
              <a:chExt cx="161" cy="385"/>
            </a:xfrm>
          </p:grpSpPr>
          <p:sp>
            <p:nvSpPr>
              <p:cNvPr id="54" name="Oval 65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5" name="Freeform 66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42" name="Group 67"/>
            <p:cNvGrpSpPr>
              <a:grpSpLocks/>
            </p:cNvGrpSpPr>
            <p:nvPr/>
          </p:nvGrpSpPr>
          <p:grpSpPr bwMode="auto">
            <a:xfrm>
              <a:off x="4398" y="193"/>
              <a:ext cx="134" cy="385"/>
              <a:chOff x="275" y="191"/>
              <a:chExt cx="161" cy="385"/>
            </a:xfrm>
          </p:grpSpPr>
          <p:sp>
            <p:nvSpPr>
              <p:cNvPr id="52" name="Oval 68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" name="Freeform 69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grpSp>
          <p:nvGrpSpPr>
            <p:cNvPr id="43" name="Group 70"/>
            <p:cNvGrpSpPr>
              <a:grpSpLocks/>
            </p:cNvGrpSpPr>
            <p:nvPr/>
          </p:nvGrpSpPr>
          <p:grpSpPr bwMode="auto">
            <a:xfrm>
              <a:off x="4879" y="193"/>
              <a:ext cx="134" cy="385"/>
              <a:chOff x="275" y="191"/>
              <a:chExt cx="161" cy="385"/>
            </a:xfrm>
          </p:grpSpPr>
          <p:sp>
            <p:nvSpPr>
              <p:cNvPr id="50" name="Oval 71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" name="Freeform 72"/>
              <p:cNvSpPr>
                <a:spLocks/>
              </p:cNvSpPr>
              <p:nvPr/>
            </p:nvSpPr>
            <p:spPr bwMode="auto">
              <a:xfrm>
                <a:off x="275" y="191"/>
                <a:ext cx="156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44" name="Freeform 73"/>
            <p:cNvSpPr>
              <a:spLocks/>
            </p:cNvSpPr>
            <p:nvPr/>
          </p:nvSpPr>
          <p:spPr bwMode="auto">
            <a:xfrm>
              <a:off x="4727" y="1560"/>
              <a:ext cx="206" cy="2377"/>
            </a:xfrm>
            <a:custGeom>
              <a:avLst/>
              <a:gdLst>
                <a:gd name="T0" fmla="*/ 206 w 206"/>
                <a:gd name="T1" fmla="*/ 2377 h 2377"/>
                <a:gd name="T2" fmla="*/ 86 w 206"/>
                <a:gd name="T3" fmla="*/ 2100 h 2377"/>
                <a:gd name="T4" fmla="*/ 9 w 206"/>
                <a:gd name="T5" fmla="*/ 1200 h 2377"/>
                <a:gd name="T6" fmla="*/ 33 w 206"/>
                <a:gd name="T7" fmla="*/ 0 h 2377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6" h="2377">
                  <a:moveTo>
                    <a:pt x="206" y="2377"/>
                  </a:moveTo>
                  <a:cubicBezTo>
                    <a:pt x="166" y="2331"/>
                    <a:pt x="119" y="2296"/>
                    <a:pt x="86" y="2100"/>
                  </a:cubicBezTo>
                  <a:cubicBezTo>
                    <a:pt x="53" y="1904"/>
                    <a:pt x="18" y="1550"/>
                    <a:pt x="9" y="1200"/>
                  </a:cubicBezTo>
                  <a:cubicBezTo>
                    <a:pt x="0" y="850"/>
                    <a:pt x="28" y="250"/>
                    <a:pt x="33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195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Freeform 74"/>
            <p:cNvSpPr>
              <a:spLocks/>
            </p:cNvSpPr>
            <p:nvPr/>
          </p:nvSpPr>
          <p:spPr bwMode="auto">
            <a:xfrm>
              <a:off x="3892" y="2161"/>
              <a:ext cx="320" cy="1872"/>
            </a:xfrm>
            <a:custGeom>
              <a:avLst/>
              <a:gdLst>
                <a:gd name="T0" fmla="*/ 186 w 384"/>
                <a:gd name="T1" fmla="*/ 6318 h 1248"/>
                <a:gd name="T2" fmla="*/ 116 w 384"/>
                <a:gd name="T3" fmla="*/ 5589 h 1248"/>
                <a:gd name="T4" fmla="*/ 47 w 384"/>
                <a:gd name="T5" fmla="*/ 340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195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75"/>
            <p:cNvSpPr>
              <a:spLocks/>
            </p:cNvSpPr>
            <p:nvPr/>
          </p:nvSpPr>
          <p:spPr bwMode="auto">
            <a:xfrm>
              <a:off x="3011" y="2785"/>
              <a:ext cx="321" cy="1296"/>
            </a:xfrm>
            <a:custGeom>
              <a:avLst/>
              <a:gdLst>
                <a:gd name="T0" fmla="*/ 187 w 384"/>
                <a:gd name="T1" fmla="*/ 1452 h 1248"/>
                <a:gd name="T2" fmla="*/ 117 w 384"/>
                <a:gd name="T3" fmla="*/ 1284 h 1248"/>
                <a:gd name="T4" fmla="*/ 47 w 384"/>
                <a:gd name="T5" fmla="*/ 782 h 1248"/>
                <a:gd name="T6" fmla="*/ 0 w 384"/>
                <a:gd name="T7" fmla="*/ 0 h 124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4" h="1248">
                  <a:moveTo>
                    <a:pt x="384" y="1248"/>
                  </a:moveTo>
                  <a:cubicBezTo>
                    <a:pt x="336" y="1224"/>
                    <a:pt x="288" y="1200"/>
                    <a:pt x="240" y="1104"/>
                  </a:cubicBezTo>
                  <a:cubicBezTo>
                    <a:pt x="192" y="1008"/>
                    <a:pt x="136" y="856"/>
                    <a:pt x="96" y="672"/>
                  </a:cubicBezTo>
                  <a:cubicBezTo>
                    <a:pt x="56" y="488"/>
                    <a:pt x="28" y="24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99FF">
                  <a:alpha val="50195"/>
                </a:srgbClr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7" name="Group 76"/>
            <p:cNvGrpSpPr>
              <a:grpSpLocks/>
            </p:cNvGrpSpPr>
            <p:nvPr/>
          </p:nvGrpSpPr>
          <p:grpSpPr bwMode="auto">
            <a:xfrm>
              <a:off x="5328" y="192"/>
              <a:ext cx="134" cy="385"/>
              <a:chOff x="275" y="191"/>
              <a:chExt cx="161" cy="385"/>
            </a:xfrm>
          </p:grpSpPr>
          <p:sp>
            <p:nvSpPr>
              <p:cNvPr id="48" name="Oval 77"/>
              <p:cNvSpPr>
                <a:spLocks noChangeArrowheads="1"/>
              </p:cNvSpPr>
              <p:nvPr/>
            </p:nvSpPr>
            <p:spPr bwMode="auto">
              <a:xfrm>
                <a:off x="336" y="480"/>
                <a:ext cx="48" cy="96"/>
              </a:xfrm>
              <a:prstGeom prst="ellipse">
                <a:avLst/>
              </a:prstGeom>
              <a:noFill/>
              <a:ln w="9525">
                <a:solidFill>
                  <a:schemeClr val="tx2"/>
                </a:solidFill>
                <a:round/>
                <a:headEnd type="none" w="lg" len="lg"/>
                <a:tailEnd type="non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" name="Freeform 78"/>
              <p:cNvSpPr>
                <a:spLocks/>
              </p:cNvSpPr>
              <p:nvPr/>
            </p:nvSpPr>
            <p:spPr bwMode="auto">
              <a:xfrm>
                <a:off x="275" y="191"/>
                <a:ext cx="161" cy="365"/>
              </a:xfrm>
              <a:custGeom>
                <a:avLst/>
                <a:gdLst>
                  <a:gd name="T0" fmla="*/ 97 w 161"/>
                  <a:gd name="T1" fmla="*/ 295 h 367"/>
                  <a:gd name="T2" fmla="*/ 88 w 161"/>
                  <a:gd name="T3" fmla="*/ 363 h 367"/>
                  <a:gd name="T4" fmla="*/ 51 w 161"/>
                  <a:gd name="T5" fmla="*/ 319 h 367"/>
                  <a:gd name="T6" fmla="*/ 6 w 161"/>
                  <a:gd name="T7" fmla="*/ 216 h 367"/>
                  <a:gd name="T8" fmla="*/ 13 w 161"/>
                  <a:gd name="T9" fmla="*/ 95 h 367"/>
                  <a:gd name="T10" fmla="*/ 37 w 161"/>
                  <a:gd name="T11" fmla="*/ 25 h 367"/>
                  <a:gd name="T12" fmla="*/ 82 w 161"/>
                  <a:gd name="T13" fmla="*/ 0 h 367"/>
                  <a:gd name="T14" fmla="*/ 130 w 161"/>
                  <a:gd name="T15" fmla="*/ 25 h 367"/>
                  <a:gd name="T16" fmla="*/ 156 w 161"/>
                  <a:gd name="T17" fmla="*/ 81 h 367"/>
                  <a:gd name="T18" fmla="*/ 159 w 161"/>
                  <a:gd name="T19" fmla="*/ 198 h 367"/>
                  <a:gd name="T20" fmla="*/ 145 w 161"/>
                  <a:gd name="T21" fmla="*/ 198 h 367"/>
                  <a:gd name="T22" fmla="*/ 133 w 161"/>
                  <a:gd name="T23" fmla="*/ 195 h 367"/>
                  <a:gd name="T24" fmla="*/ 136 w 161"/>
                  <a:gd name="T25" fmla="*/ 134 h 367"/>
                  <a:gd name="T26" fmla="*/ 129 w 161"/>
                  <a:gd name="T27" fmla="*/ 85 h 367"/>
                  <a:gd name="T28" fmla="*/ 108 w 161"/>
                  <a:gd name="T29" fmla="*/ 53 h 367"/>
                  <a:gd name="T30" fmla="*/ 82 w 161"/>
                  <a:gd name="T31" fmla="*/ 43 h 367"/>
                  <a:gd name="T32" fmla="*/ 61 w 161"/>
                  <a:gd name="T33" fmla="*/ 53 h 367"/>
                  <a:gd name="T34" fmla="*/ 42 w 161"/>
                  <a:gd name="T35" fmla="*/ 111 h 367"/>
                  <a:gd name="T36" fmla="*/ 39 w 161"/>
                  <a:gd name="T37" fmla="*/ 193 h 367"/>
                  <a:gd name="T38" fmla="*/ 58 w 161"/>
                  <a:gd name="T39" fmla="*/ 264 h 367"/>
                  <a:gd name="T40" fmla="*/ 84 w 161"/>
                  <a:gd name="T41" fmla="*/ 292 h 367"/>
                  <a:gd name="T42" fmla="*/ 97 w 161"/>
                  <a:gd name="T43" fmla="*/ 295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367">
                    <a:moveTo>
                      <a:pt x="97" y="295"/>
                    </a:moveTo>
                    <a:cubicBezTo>
                      <a:pt x="98" y="308"/>
                      <a:pt x="96" y="359"/>
                      <a:pt x="88" y="363"/>
                    </a:cubicBezTo>
                    <a:cubicBezTo>
                      <a:pt x="80" y="367"/>
                      <a:pt x="65" y="344"/>
                      <a:pt x="51" y="319"/>
                    </a:cubicBezTo>
                    <a:cubicBezTo>
                      <a:pt x="37" y="294"/>
                      <a:pt x="12" y="253"/>
                      <a:pt x="6" y="216"/>
                    </a:cubicBezTo>
                    <a:cubicBezTo>
                      <a:pt x="0" y="179"/>
                      <a:pt x="8" y="127"/>
                      <a:pt x="13" y="95"/>
                    </a:cubicBezTo>
                    <a:cubicBezTo>
                      <a:pt x="18" y="63"/>
                      <a:pt x="25" y="41"/>
                      <a:pt x="37" y="25"/>
                    </a:cubicBezTo>
                    <a:cubicBezTo>
                      <a:pt x="49" y="9"/>
                      <a:pt x="67" y="0"/>
                      <a:pt x="82" y="0"/>
                    </a:cubicBezTo>
                    <a:cubicBezTo>
                      <a:pt x="97" y="0"/>
                      <a:pt x="118" y="11"/>
                      <a:pt x="130" y="25"/>
                    </a:cubicBezTo>
                    <a:cubicBezTo>
                      <a:pt x="142" y="39"/>
                      <a:pt x="151" y="52"/>
                      <a:pt x="156" y="81"/>
                    </a:cubicBezTo>
                    <a:cubicBezTo>
                      <a:pt x="161" y="110"/>
                      <a:pt x="161" y="179"/>
                      <a:pt x="159" y="198"/>
                    </a:cubicBezTo>
                    <a:cubicBezTo>
                      <a:pt x="157" y="217"/>
                      <a:pt x="149" y="198"/>
                      <a:pt x="145" y="198"/>
                    </a:cubicBezTo>
                    <a:cubicBezTo>
                      <a:pt x="141" y="198"/>
                      <a:pt x="134" y="206"/>
                      <a:pt x="133" y="195"/>
                    </a:cubicBezTo>
                    <a:cubicBezTo>
                      <a:pt x="132" y="184"/>
                      <a:pt x="137" y="152"/>
                      <a:pt x="136" y="134"/>
                    </a:cubicBezTo>
                    <a:cubicBezTo>
                      <a:pt x="135" y="116"/>
                      <a:pt x="134" y="98"/>
                      <a:pt x="129" y="85"/>
                    </a:cubicBezTo>
                    <a:cubicBezTo>
                      <a:pt x="124" y="72"/>
                      <a:pt x="116" y="60"/>
                      <a:pt x="108" y="53"/>
                    </a:cubicBezTo>
                    <a:cubicBezTo>
                      <a:pt x="100" y="46"/>
                      <a:pt x="90" y="43"/>
                      <a:pt x="82" y="43"/>
                    </a:cubicBezTo>
                    <a:cubicBezTo>
                      <a:pt x="74" y="43"/>
                      <a:pt x="68" y="42"/>
                      <a:pt x="61" y="53"/>
                    </a:cubicBezTo>
                    <a:cubicBezTo>
                      <a:pt x="54" y="64"/>
                      <a:pt x="46" y="88"/>
                      <a:pt x="42" y="111"/>
                    </a:cubicBezTo>
                    <a:cubicBezTo>
                      <a:pt x="38" y="134"/>
                      <a:pt x="36" y="167"/>
                      <a:pt x="39" y="193"/>
                    </a:cubicBezTo>
                    <a:cubicBezTo>
                      <a:pt x="42" y="219"/>
                      <a:pt x="51" y="248"/>
                      <a:pt x="58" y="264"/>
                    </a:cubicBezTo>
                    <a:cubicBezTo>
                      <a:pt x="65" y="280"/>
                      <a:pt x="78" y="287"/>
                      <a:pt x="84" y="292"/>
                    </a:cubicBezTo>
                    <a:cubicBezTo>
                      <a:pt x="90" y="297"/>
                      <a:pt x="94" y="295"/>
                      <a:pt x="97" y="295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49001"/>
                    </a:schemeClr>
                  </a:gs>
                  <a:gs pos="50000">
                    <a:srgbClr val="0000FF">
                      <a:alpha val="45000"/>
                    </a:srgbClr>
                  </a:gs>
                  <a:gs pos="100000">
                    <a:schemeClr val="bg1">
                      <a:alpha val="49001"/>
                    </a:schemeClr>
                  </a:gs>
                </a:gsLst>
                <a:lin ang="0" scaled="1"/>
              </a:gradFill>
              <a:ln w="9525" cap="flat" cmpd="sng">
                <a:solidFill>
                  <a:srgbClr val="0000FF">
                    <a:alpha val="50000"/>
                  </a:srgbClr>
                </a:solidFill>
                <a:prstDash val="solid"/>
                <a:round/>
                <a:headEnd type="none" w="lg" len="lg"/>
                <a:tailEnd type="none" w="lg" len="lg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charset="0"/>
                  <a:cs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9817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49584 0.0027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Устная работа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468052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11035" y="1629481"/>
            <a:ext cx="1829347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(-1; 3),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r=5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2240" y="2169857"/>
            <a:ext cx="1975095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(-5; -7), r=1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49724" y="2561951"/>
            <a:ext cx="1954381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10; -1), r=4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96350" y="2948886"/>
            <a:ext cx="2073659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(4;5), r=12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49563" y="3375039"/>
            <a:ext cx="1805302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(-2;-1), r=4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75118" y="3752037"/>
            <a:ext cx="1685077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(3;-5), r=5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1369" y="4186027"/>
            <a:ext cx="1564852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(4;1), r=3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81720" y="4559809"/>
            <a:ext cx="1685077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(-1;3), r=2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39682" y="4876874"/>
            <a:ext cx="1564852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(0;3), r=6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68111" y="5277461"/>
            <a:ext cx="1685077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(-2;0), r=3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85552" y="5624796"/>
            <a:ext cx="1685077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(0;-6), r=2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24215" y="6156012"/>
            <a:ext cx="1564852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(4;0), r=5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577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</a:rPr>
              <a:t>Цель урока: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Получить и усвоить новые знания: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научит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ся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читать уравнение окружности;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 заданному уравнению строить окружность; </a:t>
            </a:r>
          </a:p>
          <a:p>
            <a:pPr>
              <a:buFont typeface="Wingdings" pitchFamily="2" charset="2"/>
              <a:buChar char="v"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 заданной окружности записывать ее уравнение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5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r="12431"/>
          <a:stretch/>
        </p:blipFill>
        <p:spPr bwMode="auto">
          <a:xfrm>
            <a:off x="0" y="-171400"/>
            <a:ext cx="9768114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r="12431"/>
          <a:stretch/>
        </p:blipFill>
        <p:spPr bwMode="auto">
          <a:xfrm>
            <a:off x="0" y="-19000"/>
            <a:ext cx="9768114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3"/>
          <a:srcRect l="16186" t="14823" r="15704" b="63798"/>
          <a:stretch/>
        </p:blipFill>
        <p:spPr bwMode="auto">
          <a:xfrm>
            <a:off x="544730" y="1052737"/>
            <a:ext cx="7051605" cy="201622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3"/>
          <a:srcRect l="16186" t="36488" r="46795" b="32440"/>
          <a:stretch/>
        </p:blipFill>
        <p:spPr bwMode="auto">
          <a:xfrm>
            <a:off x="321149" y="3068961"/>
            <a:ext cx="5040560" cy="34267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3"/>
          <a:srcRect l="32372" t="67559" r="27083" b="5930"/>
          <a:stretch/>
        </p:blipFill>
        <p:spPr bwMode="auto">
          <a:xfrm>
            <a:off x="5446154" y="3486200"/>
            <a:ext cx="4022390" cy="30391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6888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r="12431"/>
          <a:stretch/>
        </p:blipFill>
        <p:spPr bwMode="auto">
          <a:xfrm>
            <a:off x="-26462" y="-171400"/>
            <a:ext cx="9768114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1772816"/>
            <a:ext cx="25481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Рефлексия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3173531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Активен ли я на уроке?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Усвоил и закрепил ли я тему?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Пригодятся ли мне эти 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знания</a:t>
            </a: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дальнейшем?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Допускал ли я ошибки? </a:t>
            </a:r>
          </a:p>
          <a:p>
            <a:pPr marL="342900" lvl="0" indent="-342900">
              <a:buFont typeface="Wingdings" pitchFamily="2" charset="2"/>
              <a:buChar char="v"/>
            </a:pPr>
            <a:r>
              <a:rPr lang="ru-RU" sz="2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Какое задание вызвало наибольшее затруднение?</a:t>
            </a:r>
          </a:p>
        </p:txBody>
      </p:sp>
      <p:pic>
        <p:nvPicPr>
          <p:cNvPr id="7" name="Picture 4" descr="C:\Documents and Settings\All Users\Документы\Мои рисунки\Образцы рисунков\WP6CAOETMLGCAJS66PICAFBVECJCAC3E2LVCAC3MBDYCAHKG0SRCALYZIL5CAJLOHK9CA3F9IM8CAYJZC6MCAM1SU86CA6X75BICAPMCXGWCA31NQV5CAL51XEZCAM3FFV4CA2Q1E1HCAQLHT5PCATXE11U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4FA"/>
              </a:clrFrom>
              <a:clrTo>
                <a:srgbClr val="FFF4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239838" y="1916832"/>
            <a:ext cx="2880320" cy="3312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57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1" r="12319"/>
          <a:stretch/>
        </p:blipFill>
        <p:spPr bwMode="auto">
          <a:xfrm>
            <a:off x="0" y="-99392"/>
            <a:ext cx="9811659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4221087"/>
            <a:ext cx="5647700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7200" dirty="0" smtClean="0">
                <a:latin typeface="Monotype Corsiva" pitchFamily="66" charset="0"/>
              </a:rPr>
              <a:t>Спасибо за урок</a:t>
            </a:r>
            <a:endParaRPr lang="ru-RU" sz="72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18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изучить уравнение окружности, уметь его применять при решение стандартных задач</a:t>
            </a:r>
          </a:p>
          <a:p>
            <a:pPr lvl="0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Развивающие: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развитие логического мышления, воображения, творческих способностей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воспитывать аккуратность записей, культуру речи, самостоятельность.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4377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Апполоний</a:t>
            </a:r>
            <a:r>
              <a:rPr lang="ru-RU" dirty="0" smtClean="0"/>
              <a:t> </a:t>
            </a:r>
            <a:r>
              <a:rPr lang="ru-RU" dirty="0" err="1" smtClean="0"/>
              <a:t>Пергский</a:t>
            </a:r>
            <a:r>
              <a:rPr lang="ru-RU" dirty="0" smtClean="0"/>
              <a:t> (</a:t>
            </a:r>
            <a:r>
              <a:rPr lang="en-US" dirty="0" smtClean="0"/>
              <a:t>III-II </a:t>
            </a:r>
            <a:r>
              <a:rPr lang="ru-RU" dirty="0" smtClean="0"/>
              <a:t>век до н.э.)</a:t>
            </a:r>
            <a:endParaRPr lang="ru-RU" dirty="0"/>
          </a:p>
        </p:txBody>
      </p:sp>
      <p:pic>
        <p:nvPicPr>
          <p:cNvPr id="1026" name="Picture 2" descr="Картинка 4 из 1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091" y="1621516"/>
            <a:ext cx="3528392" cy="4825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3" y="1484784"/>
            <a:ext cx="5141587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математике он прославился в первую очередь выдающейся работой «Конические сечения» (8 книг), в которой дал содержательную общую теорию трёх важных кривых: эллипса, параболы и гиперболы. Именно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Аполлоний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предложил классические названия данных кривых; до него их называли просто «сечениями конуса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Любопытно, что он, как и современные математики, рассматривал обе ветви гиперболы как единую кривую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950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971600" y="346657"/>
            <a:ext cx="7313612" cy="11430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ctr"/>
            <a:r>
              <a:rPr lang="ru-RU" dirty="0" smtClean="0">
                <a:solidFill>
                  <a:schemeClr val="bg1"/>
                </a:solidFill>
              </a:rPr>
              <a:t>Рене Декарт (1596-1650)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4" descr="240px-Descar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937" y="2204864"/>
            <a:ext cx="3048000" cy="372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2852936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Французский математик, физик, философ, создатель знаменитого метода координат</a:t>
            </a:r>
          </a:p>
        </p:txBody>
      </p:sp>
    </p:spTree>
    <p:extLst>
      <p:ext uri="{BB962C8B-B14F-4D97-AF65-F5344CB8AC3E}">
        <p14:creationId xmlns:p14="http://schemas.microsoft.com/office/powerpoint/2010/main" val="4269066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Окружность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627784" y="2204864"/>
            <a:ext cx="3600400" cy="345638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...ю…</a:t>
            </a:r>
            <a:endParaRPr lang="ru-RU" dirty="0"/>
          </a:p>
        </p:txBody>
      </p:sp>
      <p:cxnSp>
        <p:nvCxnSpPr>
          <p:cNvPr id="6" name="Прямая соединительная линия 5"/>
          <p:cNvCxnSpPr>
            <a:endCxn id="4" idx="7"/>
          </p:cNvCxnSpPr>
          <p:nvPr/>
        </p:nvCxnSpPr>
        <p:spPr>
          <a:xfrm flipV="1">
            <a:off x="4427984" y="2711040"/>
            <a:ext cx="1272934" cy="1222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2"/>
            <a:endCxn id="4" idx="6"/>
          </p:cNvCxnSpPr>
          <p:nvPr/>
        </p:nvCxnSpPr>
        <p:spPr>
          <a:xfrm>
            <a:off x="2627784" y="3933056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4" idx="1"/>
            <a:endCxn id="4" idx="7"/>
          </p:cNvCxnSpPr>
          <p:nvPr/>
        </p:nvCxnSpPr>
        <p:spPr>
          <a:xfrm>
            <a:off x="3155050" y="2711040"/>
            <a:ext cx="2545868" cy="0"/>
          </a:xfrm>
          <a:prstGeom prst="line">
            <a:avLst/>
          </a:prstGeom>
          <a:ln>
            <a:solidFill>
              <a:srgbClr val="280C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786771" y="2341708"/>
            <a:ext cx="776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хорда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 rot="19074442">
            <a:off x="4292627" y="3137382"/>
            <a:ext cx="903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радиус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83044" y="4059583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диаметр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525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r="12320"/>
          <a:stretch/>
        </p:blipFill>
        <p:spPr bwMode="auto">
          <a:xfrm>
            <a:off x="0" y="-171400"/>
            <a:ext cx="9782629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2204864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называется геометрическая фигура, состоящая из множества всех точек плоскости,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равноудаленных от данной точки?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называется отрезок, соединяющий центр окружности с точкой на окружности?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называется отрезок, соединяющий две точки окружности?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называется хорда, проходящая через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ентр окружности?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57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5" r="12305"/>
          <a:stretch/>
        </p:blipFill>
        <p:spPr bwMode="auto">
          <a:xfrm>
            <a:off x="-332509" y="-228600"/>
            <a:ext cx="9809018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81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4" r="12431"/>
          <a:stretch/>
        </p:blipFill>
        <p:spPr bwMode="auto">
          <a:xfrm>
            <a:off x="-27175" y="0"/>
            <a:ext cx="976811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24128" y="1916832"/>
            <a:ext cx="35283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Уравнение с двумя переменными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x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называется уравнение линии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этому уравнению удовлетворяют координаты любой точки линии </a:t>
            </a: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не удовлетворяют координаты никакой точки, не лежащей на этой линии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961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595</TotalTime>
  <Words>367</Words>
  <Application>Microsoft Office PowerPoint</Application>
  <PresentationFormat>Экран (4:3)</PresentationFormat>
  <Paragraphs>53</Paragraphs>
  <Slides>22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Справедливость</vt:lpstr>
      <vt:lpstr>Формула</vt:lpstr>
      <vt:lpstr>Уравнение окружности</vt:lpstr>
      <vt:lpstr>Цель урока:</vt:lpstr>
      <vt:lpstr>Задачи урока:</vt:lpstr>
      <vt:lpstr>Апполоний Пергский (III-II век до н.э.)</vt:lpstr>
      <vt:lpstr>Презентация PowerPoint</vt:lpstr>
      <vt:lpstr>Окружность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Устная работа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Уравнение окружности</dc:title>
  <dc:creator>Судакова</dc:creator>
  <cp:lastModifiedBy>Судакова</cp:lastModifiedBy>
  <cp:revision>45</cp:revision>
  <dcterms:created xsi:type="dcterms:W3CDTF">2011-11-06T08:51:22Z</dcterms:created>
  <dcterms:modified xsi:type="dcterms:W3CDTF">2011-11-09T13:06:54Z</dcterms:modified>
</cp:coreProperties>
</file>