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58" r:id="rId4"/>
    <p:sldId id="262" r:id="rId5"/>
    <p:sldId id="260" r:id="rId6"/>
    <p:sldId id="263" r:id="rId7"/>
    <p:sldId id="265" r:id="rId8"/>
    <p:sldId id="268" r:id="rId9"/>
    <p:sldId id="266" r:id="rId10"/>
    <p:sldId id="267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merry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-214338"/>
            <a:ext cx="9753601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Вспомогательные глаголы</a:t>
            </a:r>
            <a:r>
              <a:rPr lang="ru-RU" dirty="0" smtClean="0">
                <a:solidFill>
                  <a:srgbClr val="002060"/>
                </a:solidFill>
                <a:latin typeface="Book Antiqua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2543164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z="4800" b="1" dirty="0" smtClean="0">
                <a:latin typeface="Book Antiqua" pitchFamily="18" charset="0"/>
              </a:rPr>
              <a:t>Do</a:t>
            </a:r>
          </a:p>
          <a:p>
            <a:r>
              <a:rPr lang="en-US" sz="4800" b="1" dirty="0" smtClean="0">
                <a:latin typeface="Book Antiqua" pitchFamily="18" charset="0"/>
              </a:rPr>
              <a:t>Does</a:t>
            </a:r>
          </a:p>
          <a:p>
            <a:r>
              <a:rPr lang="en-US" sz="4800" b="1" dirty="0" smtClean="0">
                <a:latin typeface="Book Antiqua" pitchFamily="18" charset="0"/>
              </a:rPr>
              <a:t>Shall</a:t>
            </a:r>
          </a:p>
          <a:p>
            <a:r>
              <a:rPr lang="en-US" sz="4800" b="1" dirty="0" smtClean="0">
                <a:latin typeface="Book Antiqua" pitchFamily="18" charset="0"/>
              </a:rPr>
              <a:t>Will</a:t>
            </a:r>
          </a:p>
          <a:p>
            <a:r>
              <a:rPr lang="en-US" sz="4800" b="1" dirty="0" smtClean="0">
                <a:latin typeface="Book Antiqua" pitchFamily="18" charset="0"/>
              </a:rPr>
              <a:t>Have</a:t>
            </a:r>
          </a:p>
          <a:p>
            <a:r>
              <a:rPr lang="en-US" sz="4800" b="1" dirty="0" smtClean="0">
                <a:latin typeface="Book Antiqua" pitchFamily="18" charset="0"/>
              </a:rPr>
              <a:t>Has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2357422" y="1357298"/>
            <a:ext cx="25717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 pitchFamily="18" charset="0"/>
              </a:rPr>
              <a:t>Am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800" b="1" dirty="0" smtClean="0">
                <a:solidFill>
                  <a:srgbClr val="FFFF00"/>
                </a:solidFill>
                <a:latin typeface="Book Antiqua" pitchFamily="18" charset="0"/>
              </a:rPr>
              <a:t>Is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 pitchFamily="18" charset="0"/>
              </a:rPr>
              <a:t>Are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4800" b="1" dirty="0" smtClean="0">
                <a:solidFill>
                  <a:srgbClr val="FFFF00"/>
                </a:solidFill>
                <a:latin typeface="Book Antiqua" pitchFamily="18" charset="0"/>
              </a:rPr>
              <a:t>Was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Book Antiqua" pitchFamily="18" charset="0"/>
              </a:rPr>
              <a:t>Were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57224" y="571480"/>
            <a:ext cx="7429552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London_HydePar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5905500" cy="442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5" descr="london_hyde2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284538"/>
            <a:ext cx="536416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8572528" y="1643050"/>
            <a:ext cx="428596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FF00"/>
                </a:solidFill>
                <a:latin typeface="Book Antiqua" pitchFamily="18" charset="0"/>
              </a:rPr>
              <a:t>?</a:t>
            </a:r>
            <a:endParaRPr lang="ru-RU" sz="6000" dirty="0">
              <a:solidFill>
                <a:srgbClr val="FFFF00"/>
              </a:solidFill>
              <a:latin typeface="Book Antiqu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714488"/>
            <a:ext cx="335758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Tag-questions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  <a:sym typeface="Wingdings" pitchFamily="2" charset="2"/>
              </a:rPr>
              <a:t>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  <a:sym typeface="Wingdings" pitchFamily="2" charset="2"/>
              </a:rPr>
              <a:t>(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  <a:sym typeface="Wingdings" pitchFamily="2" charset="2"/>
              </a:rPr>
              <a:t>разделительные вопросы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  <a:sym typeface="Wingdings" pitchFamily="2" charset="2"/>
              </a:rPr>
              <a:t>)</a:t>
            </a:r>
            <a:r>
              <a:rPr lang="ru-RU" b="1" dirty="0" smtClean="0">
                <a:solidFill>
                  <a:srgbClr val="002060"/>
                </a:solidFill>
                <a:latin typeface="Book Antiqua" pitchFamily="18" charset="0"/>
                <a:sym typeface="Wingdings" pitchFamily="2" charset="2"/>
              </a:rPr>
              <a:t>:</a:t>
            </a: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6" name="Дуга 5"/>
          <p:cNvSpPr/>
          <p:nvPr/>
        </p:nvSpPr>
        <p:spPr>
          <a:xfrm>
            <a:off x="3643306" y="2428868"/>
            <a:ext cx="214315" cy="500066"/>
          </a:xfrm>
          <a:prstGeom prst="arc">
            <a:avLst>
              <a:gd name="adj1" fmla="val 16200000"/>
              <a:gd name="adj2" fmla="val 2019624"/>
            </a:avLst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000496" y="1428736"/>
            <a:ext cx="1357322" cy="114300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572132" y="1571612"/>
            <a:ext cx="1285884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072330" y="1571612"/>
            <a:ext cx="1285884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3143248"/>
            <a:ext cx="8358246" cy="32147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solidFill>
                  <a:srgbClr val="FFFF00"/>
                </a:solidFill>
                <a:latin typeface="Book Antiqua" pitchFamily="18" charset="0"/>
              </a:rPr>
              <a:t>Вспомогательный глагол </a:t>
            </a:r>
          </a:p>
          <a:p>
            <a:pPr algn="ctr"/>
            <a:endParaRPr lang="ru-RU" sz="3600" dirty="0" smtClean="0">
              <a:solidFill>
                <a:srgbClr val="FFFF00"/>
              </a:solidFill>
              <a:latin typeface="Book Antiqua" pitchFamily="18" charset="0"/>
            </a:endParaRP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Book Antiqua" pitchFamily="18" charset="0"/>
              </a:rPr>
              <a:t>    частица </a:t>
            </a:r>
            <a:r>
              <a:rPr lang="en-US" sz="3600" dirty="0" smtClean="0">
                <a:solidFill>
                  <a:srgbClr val="FFFF00"/>
                </a:solidFill>
                <a:latin typeface="Book Antiqua" pitchFamily="18" charset="0"/>
              </a:rPr>
              <a:t>not</a:t>
            </a:r>
            <a:r>
              <a:rPr lang="ru-RU" sz="3600" dirty="0" smtClean="0">
                <a:solidFill>
                  <a:srgbClr val="FFFF00"/>
                </a:solidFill>
                <a:latin typeface="Book Antiqua" pitchFamily="18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FFFF00"/>
                </a:solidFill>
                <a:latin typeface="Book Antiqua" pitchFamily="18" charset="0"/>
              </a:rPr>
              <a:t>    </a:t>
            </a:r>
          </a:p>
          <a:p>
            <a:pPr algn="r"/>
            <a:r>
              <a:rPr lang="ru-RU" sz="3600" dirty="0" smtClean="0">
                <a:solidFill>
                  <a:srgbClr val="FFFF00"/>
                </a:solidFill>
                <a:latin typeface="Book Antiqua" pitchFamily="18" charset="0"/>
              </a:rPr>
              <a:t>местоимение</a:t>
            </a:r>
            <a:endParaRPr lang="ru-RU" sz="3600" dirty="0">
              <a:solidFill>
                <a:srgbClr val="FFFF00"/>
              </a:solidFill>
              <a:latin typeface="Book Antiqua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4036215" y="2893215"/>
            <a:ext cx="1000132" cy="357190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6572264" y="4143380"/>
            <a:ext cx="2786082" cy="71438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8" idx="4"/>
          </p:cNvCxnSpPr>
          <p:nvPr/>
        </p:nvCxnSpPr>
        <p:spPr>
          <a:xfrm rot="5400000">
            <a:off x="5000628" y="3643314"/>
            <a:ext cx="2214578" cy="214314"/>
          </a:xfrm>
          <a:prstGeom prst="straightConnector1">
            <a:avLst/>
          </a:prstGeom>
          <a:ln w="38100">
            <a:solidFill>
              <a:schemeClr val="accent4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71480"/>
            <a:ext cx="8429684" cy="5857915"/>
          </a:xfrm>
        </p:spPr>
        <p:txBody>
          <a:bodyPr>
            <a:noAutofit/>
          </a:bodyPr>
          <a:lstStyle/>
          <a:p>
            <a:pPr algn="l"/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1) It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is</a:t>
            </a: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 a lovely  day,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is not it?</a:t>
            </a:r>
            <a:r>
              <a:rPr lang="en-US" b="1" dirty="0" smtClean="0">
                <a:latin typeface="Book Antiqua" pitchFamily="18" charset="0"/>
              </a:rPr>
              <a:t/>
            </a:r>
            <a:br>
              <a:rPr lang="en-US" b="1" dirty="0" smtClean="0">
                <a:latin typeface="Book Antiqua" pitchFamily="18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2) The sportsman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runs</a:t>
            </a: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 very fast,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does not he?</a:t>
            </a:r>
            <a:b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3) It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was </a:t>
            </a: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a wonderful game, </a:t>
            </a:r>
            <a:b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was not it?</a:t>
            </a:r>
            <a:r>
              <a:rPr lang="en-US" b="1" dirty="0" smtClean="0">
                <a:latin typeface="Book Antiqua" pitchFamily="18" charset="0"/>
              </a:rPr>
              <a:t/>
            </a:r>
            <a:br>
              <a:rPr lang="en-US" b="1" dirty="0" smtClean="0">
                <a:latin typeface="Book Antiqua" pitchFamily="18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4) She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doesn’t</a:t>
            </a: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 speak English,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does she?</a:t>
            </a:r>
            <a:r>
              <a:rPr lang="en-US" b="1" dirty="0" smtClean="0">
                <a:latin typeface="Book Antiqua" pitchFamily="18" charset="0"/>
              </a:rPr>
              <a:t/>
            </a:r>
            <a:br>
              <a:rPr lang="en-US" b="1" dirty="0" smtClean="0">
                <a:latin typeface="Book Antiqua" pitchFamily="18" charset="0"/>
              </a:rPr>
            </a:b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5) You </a:t>
            </a: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are</a:t>
            </a:r>
            <a:r>
              <a:rPr lang="en-US" b="1" dirty="0" smtClean="0">
                <a:solidFill>
                  <a:srgbClr val="FFFF00"/>
                </a:solidFill>
                <a:latin typeface="Book Antiqua" pitchFamily="18" charset="0"/>
              </a:rPr>
              <a:t> in the fifth form</a:t>
            </a:r>
            <a:r>
              <a:rPr lang="en-US" b="1" dirty="0" smtClean="0">
                <a:latin typeface="Book Antiqua" pitchFamily="18" charset="0"/>
              </a:rPr>
              <a:t>, </a:t>
            </a:r>
            <a:br>
              <a:rPr lang="en-US" b="1" dirty="0" smtClean="0">
                <a:latin typeface="Book Antiqua" pitchFamily="18" charset="0"/>
              </a:rPr>
            </a:br>
            <a: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  <a:t>are not you?</a:t>
            </a:r>
            <a:br>
              <a:rPr lang="en-US" b="1" dirty="0" smtClean="0">
                <a:solidFill>
                  <a:srgbClr val="002060"/>
                </a:solidFill>
                <a:latin typeface="Book Antiqua" pitchFamily="18" charset="0"/>
              </a:rPr>
            </a:br>
            <a:endParaRPr lang="ru-RU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142852"/>
            <a:ext cx="307183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500174"/>
            <a:ext cx="307183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2857496"/>
            <a:ext cx="307183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214818"/>
            <a:ext cx="307183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572140"/>
            <a:ext cx="3071834" cy="64294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st_james_park_2_xlar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72200"/>
            <a:ext cx="8475806" cy="6028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Book Antiqua" pitchFamily="18" charset="0"/>
              </a:rPr>
              <a:t>Выходной день: планирование совместных мероприятий с друзьями.</a:t>
            </a:r>
          </a:p>
          <a:p>
            <a:endParaRPr lang="ru-RU" sz="4000" b="1" dirty="0">
              <a:solidFill>
                <a:srgbClr val="FFFF00"/>
              </a:solidFill>
              <a:latin typeface="Book Antiqua" pitchFamily="18" charset="0"/>
            </a:endParaRPr>
          </a:p>
          <a:p>
            <a:endParaRPr lang="ru-RU" sz="4000" b="1" dirty="0" smtClean="0">
              <a:solidFill>
                <a:srgbClr val="FFFF00"/>
              </a:solidFill>
              <a:latin typeface="Book Antiqua" pitchFamily="18" charset="0"/>
            </a:endParaRPr>
          </a:p>
          <a:p>
            <a:endParaRPr lang="ru-RU" sz="4000" b="1" dirty="0">
              <a:solidFill>
                <a:srgbClr val="FFFF00"/>
              </a:solidFill>
              <a:latin typeface="Book Antiqua" pitchFamily="18" charset="0"/>
            </a:endParaRPr>
          </a:p>
          <a:p>
            <a:endParaRPr lang="ru-RU" sz="4000" b="1" dirty="0" smtClean="0">
              <a:solidFill>
                <a:srgbClr val="FFFF00"/>
              </a:solidFill>
              <a:latin typeface="Book Antiqua" pitchFamily="18" charset="0"/>
            </a:endParaRPr>
          </a:p>
          <a:p>
            <a:endParaRPr lang="ru-RU" sz="4000" b="1" dirty="0">
              <a:solidFill>
                <a:srgbClr val="FFFF00"/>
              </a:solidFill>
              <a:latin typeface="Book Antiqua" pitchFamily="18" charset="0"/>
            </a:endParaRPr>
          </a:p>
          <a:p>
            <a:endParaRPr lang="ru-RU" sz="4000" b="1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55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92500"/>
          </a:bodyPr>
          <a:lstStyle/>
          <a:p>
            <a:r>
              <a:rPr lang="en-US" sz="4800" dirty="0" smtClean="0">
                <a:solidFill>
                  <a:srgbClr val="C00000"/>
                </a:solidFill>
                <a:latin typeface="Book Antiqua" pitchFamily="18" charset="0"/>
              </a:rPr>
              <a:t>To be going to – </a:t>
            </a:r>
            <a:endParaRPr lang="ru-RU" sz="4800" dirty="0" smtClean="0">
              <a:solidFill>
                <a:srgbClr val="C00000"/>
              </a:solidFill>
              <a:latin typeface="Book Antiqua" pitchFamily="18" charset="0"/>
            </a:endParaRP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  <a:latin typeface="Book Antiqua" pitchFamily="18" charset="0"/>
              </a:rPr>
              <a:t>собираться </a:t>
            </a:r>
          </a:p>
          <a:p>
            <a:pPr>
              <a:buNone/>
            </a:pPr>
            <a:r>
              <a:rPr lang="ru-RU" sz="4800" dirty="0" smtClean="0">
                <a:solidFill>
                  <a:srgbClr val="002060"/>
                </a:solidFill>
                <a:latin typeface="Book Antiqua" pitchFamily="18" charset="0"/>
              </a:rPr>
              <a:t>что-то сделать</a:t>
            </a:r>
          </a:p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I </a:t>
            </a:r>
            <a:r>
              <a:rPr lang="en-US" sz="4800" b="1" dirty="0" smtClean="0">
                <a:solidFill>
                  <a:srgbClr val="FFC000"/>
                </a:solidFill>
                <a:latin typeface="Book Antiqua" pitchFamily="18" charset="0"/>
              </a:rPr>
              <a:t>am going to </a:t>
            </a: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run.</a:t>
            </a:r>
          </a:p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He </a:t>
            </a:r>
            <a:r>
              <a:rPr lang="en-US" sz="4800" b="1" dirty="0" smtClean="0">
                <a:solidFill>
                  <a:srgbClr val="FFC000"/>
                </a:solidFill>
                <a:latin typeface="Book Antiqua" pitchFamily="18" charset="0"/>
              </a:rPr>
              <a:t>is going to </a:t>
            </a: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sleep.</a:t>
            </a:r>
          </a:p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She </a:t>
            </a:r>
            <a:r>
              <a:rPr lang="en-US" sz="4800" b="1" dirty="0" smtClean="0">
                <a:solidFill>
                  <a:srgbClr val="FFC000"/>
                </a:solidFill>
                <a:latin typeface="Book Antiqua" pitchFamily="18" charset="0"/>
              </a:rPr>
              <a:t>is going to </a:t>
            </a: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read a book.</a:t>
            </a:r>
          </a:p>
          <a:p>
            <a:pPr>
              <a:buNone/>
            </a:pP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We </a:t>
            </a:r>
            <a:r>
              <a:rPr lang="en-US" sz="4800" b="1" dirty="0" smtClean="0">
                <a:solidFill>
                  <a:srgbClr val="FFC000"/>
                </a:solidFill>
                <a:latin typeface="Book Antiqua" pitchFamily="18" charset="0"/>
              </a:rPr>
              <a:t>are going to </a:t>
            </a:r>
            <a:r>
              <a:rPr lang="en-US" sz="4800" b="1" dirty="0" smtClean="0">
                <a:solidFill>
                  <a:srgbClr val="002060"/>
                </a:solidFill>
                <a:latin typeface="Book Antiqua" pitchFamily="18" charset="0"/>
              </a:rPr>
              <a:t>visit Moscow.</a:t>
            </a:r>
            <a:endParaRPr lang="ru-RU" sz="4800" b="1" dirty="0">
              <a:solidFill>
                <a:srgbClr val="002060"/>
              </a:solidFill>
              <a:latin typeface="Book Antiqua" pitchFamily="18" charset="0"/>
            </a:endParaRPr>
          </a:p>
        </p:txBody>
      </p:sp>
      <p:pic>
        <p:nvPicPr>
          <p:cNvPr id="4" name="Picture 7" descr="St-James-Par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357166"/>
            <a:ext cx="3452815" cy="2590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55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Правило на с.29</a:t>
            </a:r>
            <a:endParaRPr lang="en-US" sz="4400" dirty="0" smtClean="0">
              <a:solidFill>
                <a:srgbClr val="FFFF00"/>
              </a:solidFill>
            </a:endParaRPr>
          </a:p>
          <a:p>
            <a:endParaRPr lang="en-US" sz="4400" dirty="0">
              <a:solidFill>
                <a:srgbClr val="FFFF00"/>
              </a:solidFill>
            </a:endParaRPr>
          </a:p>
          <a:p>
            <a:r>
              <a:rPr lang="en-US" sz="4400" dirty="0" smtClean="0">
                <a:solidFill>
                  <a:srgbClr val="FFFF00"/>
                </a:solidFill>
              </a:rPr>
              <a:t>Ex.11 p.29</a:t>
            </a:r>
            <a:endParaRPr lang="ru-RU" sz="4400" dirty="0" smtClean="0">
              <a:solidFill>
                <a:srgbClr val="FFFF00"/>
              </a:solidFill>
            </a:endParaRPr>
          </a:p>
          <a:p>
            <a:endParaRPr lang="ru-RU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london-zo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188913"/>
            <a:ext cx="28082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6" descr="londonZoo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9700" y="1196975"/>
            <a:ext cx="3687763" cy="551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7" descr="uk-london-zo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2781300"/>
            <a:ext cx="4932362" cy="394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PiccadilyCirc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773238"/>
            <a:ext cx="4043363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4" descr="DSC0914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188913"/>
            <a:ext cx="5340350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national-gallery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5241925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5" descr="1008-fu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2997200"/>
            <a:ext cx="54006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</TotalTime>
  <Words>89</Words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Вспомогательные глаголы:</vt:lpstr>
      <vt:lpstr>Tag-questions (разделительные вопросы):</vt:lpstr>
      <vt:lpstr>1) It is a lovely  day, is not it? 2) The sportsman runs very fast, does not he? 3) It was a wonderful game,  was not it? 4) She doesn’t speak English, does she? 5) You are in the fifth form,  are not you?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Tag-questions (разделительные вопросы):</dc:title>
  <cp:lastModifiedBy>User</cp:lastModifiedBy>
  <cp:revision>10</cp:revision>
  <dcterms:modified xsi:type="dcterms:W3CDTF">2011-11-25T06:48:19Z</dcterms:modified>
</cp:coreProperties>
</file>