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3" r:id="rId16"/>
    <p:sldId id="271" r:id="rId17"/>
    <p:sldId id="278" r:id="rId18"/>
    <p:sldId id="277" r:id="rId19"/>
    <p:sldId id="27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  <a:srgbClr val="00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3FEA2-3604-47CD-8055-1A3CFE42857A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3E444-0FBA-4B48-8DB5-AD8BDFF2AC7D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697AB-E68A-4A6C-B353-E61F41AA363F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828C5D-0FFF-420F-84D4-7838935ED32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669E87-E2C4-4837-BA35-DF15DAD817B1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B45B52-189F-4149-BBF5-ABD0F001884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BEF9B-216F-4D9B-9B3A-EB367664CFFC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79189-C69E-4FCF-9A27-EA0C7449FB25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CB39A-311D-4C3D-A1A6-5CF1D34B033E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5A247B-B887-4E89-A68A-F9E687C93883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FE100-4CD9-4BD5-9075-B6EAE242A3FB}" type="slidenum">
              <a:rPr lang="ru-RU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F05F590-C80F-4E78-A5D3-DE90993388CF}" type="slidenum">
              <a:rPr lang="ru-RU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8;&#1075;&#1086;&#1088;&#1100;%20&#1046;&#1072;&#1073;&#1086;&#1088;&#1086;&#1074;&#1089;&#1082;&#1080;&#1081;%20%20&#1052;&#1072;&#1090;&#1077;&#1084;&#1072;&#1090;&#1080;&#1082;&#1072;\5.12\5.12.avi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gorkunova.ucoz.ru/index/ehkzamen_10klass/0-33" TargetMode="External"/><Relationship Id="rId13" Type="http://schemas.openxmlformats.org/officeDocument/2006/relationships/image" Target="../media/image20.jpeg"/><Relationship Id="rId3" Type="http://schemas.openxmlformats.org/officeDocument/2006/relationships/hyperlink" Target="http://gorkunova.ucoz.ru/load" TargetMode="External"/><Relationship Id="rId7" Type="http://schemas.openxmlformats.org/officeDocument/2006/relationships/hyperlink" Target="http://gorkunova.ucoz.ru/index/egeh_2012_po_matematike/0-19" TargetMode="External"/><Relationship Id="rId12" Type="http://schemas.openxmlformats.org/officeDocument/2006/relationships/hyperlink" Target="http://alexlarin.net/kvm.html" TargetMode="External"/><Relationship Id="rId2" Type="http://schemas.openxmlformats.org/officeDocument/2006/relationships/hyperlink" Target="http://gorkunova.ucoz.ru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gorkunova.ucoz.ru/index/gia_po_matematike/0-18" TargetMode="External"/><Relationship Id="rId11" Type="http://schemas.openxmlformats.org/officeDocument/2006/relationships/hyperlink" Target="http://alexlarin.net/Zadachi.html" TargetMode="External"/><Relationship Id="rId5" Type="http://schemas.openxmlformats.org/officeDocument/2006/relationships/hyperlink" Target="http://gorkunova.ucoz.ru/index/moim_uchenikam/0-8" TargetMode="External"/><Relationship Id="rId15" Type="http://schemas.openxmlformats.org/officeDocument/2006/relationships/image" Target="../media/image21.jpeg"/><Relationship Id="rId10" Type="http://schemas.openxmlformats.org/officeDocument/2006/relationships/hyperlink" Target="http://alexlarin.net/ege.html" TargetMode="External"/><Relationship Id="rId4" Type="http://schemas.openxmlformats.org/officeDocument/2006/relationships/hyperlink" Target="http://gorkunova.ucoz.ru/dir" TargetMode="External"/><Relationship Id="rId9" Type="http://schemas.openxmlformats.org/officeDocument/2006/relationships/hyperlink" Target="http://gorkunova.ucoz.ru/publ" TargetMode="External"/><Relationship Id="rId14" Type="http://schemas.openxmlformats.org/officeDocument/2006/relationships/hyperlink" Target="http://alexlarin.net/ege13.html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eek.diary.ru/p109405733.htm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oldskola1.narod.ru/" TargetMode="External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4213" y="3786190"/>
            <a:ext cx="7772400" cy="1357322"/>
          </a:xfrm>
        </p:spPr>
        <p:txBody>
          <a:bodyPr/>
          <a:lstStyle/>
          <a:p>
            <a:r>
              <a:rPr lang="ru-RU" sz="3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Активизация познавательной деятельности</a:t>
            </a:r>
            <a:r>
              <a:rPr lang="ru-RU" sz="3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</a:br>
            <a:r>
              <a:rPr lang="ru-RU" sz="3600" b="1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на уроках математики 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>
              <a:solidFill>
                <a:srgbClr val="006666"/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643437" y="5589588"/>
            <a:ext cx="3857653" cy="960437"/>
          </a:xfrm>
        </p:spPr>
        <p:txBody>
          <a:bodyPr/>
          <a:lstStyle/>
          <a:p>
            <a:r>
              <a:rPr lang="ru-RU" sz="2400" dirty="0" smtClean="0">
                <a:solidFill>
                  <a:srgbClr val="FFC000"/>
                </a:solidFill>
              </a:rPr>
              <a:t>Сантьева Л.В</a:t>
            </a:r>
          </a:p>
          <a:p>
            <a:r>
              <a:rPr lang="ru-RU" sz="2400" dirty="0" smtClean="0">
                <a:solidFill>
                  <a:srgbClr val="FFC000"/>
                </a:solidFill>
              </a:rPr>
              <a:t>МБОУ «СОШ № 196»</a:t>
            </a:r>
            <a:endParaRPr lang="ru-RU" sz="24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Параллельность прямых</a:t>
            </a:r>
          </a:p>
          <a:p>
            <a:pPr>
              <a:buNone/>
            </a:pPr>
            <a:r>
              <a:rPr lang="ru-RU" sz="2400" dirty="0" smtClean="0">
                <a:solidFill>
                  <a:srgbClr val="C00000"/>
                </a:solidFill>
              </a:rPr>
              <a:t>Перпендикулярность прямых  ?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214554"/>
            <a:ext cx="38100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320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Урок одной задачи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pPr>
              <a:buNone/>
            </a:pPr>
            <a:r>
              <a:rPr lang="ru-RU" sz="1800" b="1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Ученикам предлагается решить задачу</a:t>
            </a:r>
            <a:r>
              <a:rPr lang="ru-RU" sz="1800" b="1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endParaRPr lang="ru-RU" sz="1800" b="1" i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Найти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площадь трапеции со сторонами оснований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10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см, 20 см и боковыми сторонами 6 см и 8 см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800" dirty="0"/>
          </a:p>
          <a:p>
            <a:pPr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Варианты решений:</a:t>
            </a:r>
          </a:p>
          <a:p>
            <a:pPr>
              <a:buNone/>
            </a:pP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</p:txBody>
      </p:sp>
      <p:pic>
        <p:nvPicPr>
          <p:cNvPr id="4" name="Рисунок 3" descr="Безымянный.png"/>
          <p:cNvPicPr>
            <a:picLocks noChangeAspect="1"/>
          </p:cNvPicPr>
          <p:nvPr/>
        </p:nvPicPr>
        <p:blipFill>
          <a:blip r:embed="rId2" cstate="print"/>
          <a:srcRect l="-976" r="50000" b="78768"/>
          <a:stretch>
            <a:fillRect/>
          </a:stretch>
        </p:blipFill>
        <p:spPr>
          <a:xfrm>
            <a:off x="5072066" y="2000240"/>
            <a:ext cx="3729549" cy="1000132"/>
          </a:xfrm>
          <a:prstGeom prst="rect">
            <a:avLst/>
          </a:prstGeom>
        </p:spPr>
      </p:pic>
      <p:pic>
        <p:nvPicPr>
          <p:cNvPr id="5" name="Рисунок 4" descr="Безымянный1.png"/>
          <p:cNvPicPr>
            <a:picLocks noChangeAspect="1"/>
          </p:cNvPicPr>
          <p:nvPr/>
        </p:nvPicPr>
        <p:blipFill>
          <a:blip r:embed="rId3" cstate="print"/>
          <a:srcRect r="43165" b="60992"/>
          <a:stretch>
            <a:fillRect/>
          </a:stretch>
        </p:blipFill>
        <p:spPr>
          <a:xfrm>
            <a:off x="428597" y="3786190"/>
            <a:ext cx="2734036" cy="1500198"/>
          </a:xfrm>
          <a:prstGeom prst="rect">
            <a:avLst/>
          </a:prstGeom>
        </p:spPr>
      </p:pic>
      <p:pic>
        <p:nvPicPr>
          <p:cNvPr id="6" name="Рисунок 5" descr="Безымянный2.png"/>
          <p:cNvPicPr>
            <a:picLocks noChangeAspect="1"/>
          </p:cNvPicPr>
          <p:nvPr/>
        </p:nvPicPr>
        <p:blipFill>
          <a:blip r:embed="rId4" cstate="print"/>
          <a:srcRect r="53286" b="66124"/>
          <a:stretch>
            <a:fillRect/>
          </a:stretch>
        </p:blipFill>
        <p:spPr>
          <a:xfrm>
            <a:off x="3428992" y="3786190"/>
            <a:ext cx="2714644" cy="1486590"/>
          </a:xfrm>
          <a:prstGeom prst="rect">
            <a:avLst/>
          </a:prstGeom>
        </p:spPr>
      </p:pic>
      <p:pic>
        <p:nvPicPr>
          <p:cNvPr id="7" name="Рисунок 6" descr="Безымянный3.png"/>
          <p:cNvPicPr>
            <a:picLocks noChangeAspect="1"/>
          </p:cNvPicPr>
          <p:nvPr/>
        </p:nvPicPr>
        <p:blipFill>
          <a:blip r:embed="rId5" cstate="print"/>
          <a:srcRect r="50976" b="64656"/>
          <a:stretch>
            <a:fillRect/>
          </a:stretch>
        </p:blipFill>
        <p:spPr>
          <a:xfrm>
            <a:off x="6198874" y="3714752"/>
            <a:ext cx="2602741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Урок «20 задач» </a:t>
            </a:r>
            <a: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2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2400" dirty="0"/>
          </a:p>
        </p:txBody>
      </p:sp>
      <p:pic>
        <p:nvPicPr>
          <p:cNvPr id="4" name="Содержимое 3" descr="Безымянный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1167" b="34339"/>
          <a:stretch>
            <a:fillRect/>
          </a:stretch>
        </p:blipFill>
        <p:spPr>
          <a:xfrm>
            <a:off x="1469200" y="1214422"/>
            <a:ext cx="5817444" cy="5333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IMAGE0015.JPG"/>
          <p:cNvPicPr>
            <a:picLocks noChangeAspect="1"/>
          </p:cNvPicPr>
          <p:nvPr/>
        </p:nvPicPr>
        <p:blipFill>
          <a:blip r:embed="rId2" cstate="print"/>
          <a:srcRect l="5373" t="10416" r="6685" b="9375"/>
          <a:stretch>
            <a:fillRect/>
          </a:stretch>
        </p:blipFill>
        <p:spPr>
          <a:xfrm>
            <a:off x="3071802" y="2928934"/>
            <a:ext cx="3000396" cy="34482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Практические работы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AGE000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12975" t="10035" r="22231" b="31188"/>
          <a:stretch>
            <a:fillRect/>
          </a:stretch>
        </p:blipFill>
        <p:spPr>
          <a:xfrm>
            <a:off x="714348" y="1142984"/>
            <a:ext cx="2643206" cy="2580273"/>
          </a:xfrm>
        </p:spPr>
      </p:pic>
      <p:pic>
        <p:nvPicPr>
          <p:cNvPr id="10" name="Рисунок 9" descr="IMAGE0011.JPG"/>
          <p:cNvPicPr>
            <a:picLocks noChangeAspect="1"/>
          </p:cNvPicPr>
          <p:nvPr/>
        </p:nvPicPr>
        <p:blipFill>
          <a:blip r:embed="rId4" cstate="print"/>
          <a:srcRect l="8996" t="18750" r="8996" b="14583"/>
          <a:stretch>
            <a:fillRect/>
          </a:stretch>
        </p:blipFill>
        <p:spPr>
          <a:xfrm>
            <a:off x="3786182" y="1071546"/>
            <a:ext cx="1857388" cy="1917304"/>
          </a:xfrm>
          <a:prstGeom prst="rect">
            <a:avLst/>
          </a:prstGeom>
        </p:spPr>
      </p:pic>
      <p:pic>
        <p:nvPicPr>
          <p:cNvPr id="11" name="Рисунок 10" descr="IMAGE0016.JPG"/>
          <p:cNvPicPr>
            <a:picLocks noChangeAspect="1"/>
          </p:cNvPicPr>
          <p:nvPr/>
        </p:nvPicPr>
        <p:blipFill>
          <a:blip r:embed="rId5" cstate="print"/>
          <a:srcRect l="17283" t="21875" r="13357" b="22916"/>
          <a:stretch>
            <a:fillRect/>
          </a:stretch>
        </p:blipFill>
        <p:spPr>
          <a:xfrm>
            <a:off x="571472" y="3643314"/>
            <a:ext cx="2571768" cy="2571768"/>
          </a:xfrm>
          <a:prstGeom prst="rect">
            <a:avLst/>
          </a:prstGeom>
        </p:spPr>
      </p:pic>
      <p:pic>
        <p:nvPicPr>
          <p:cNvPr id="13" name="Рисунок 12" descr="IMAGE0013.JPG"/>
          <p:cNvPicPr>
            <a:picLocks noChangeAspect="1"/>
          </p:cNvPicPr>
          <p:nvPr/>
        </p:nvPicPr>
        <p:blipFill>
          <a:blip r:embed="rId6" cstate="print"/>
          <a:srcRect l="17368" t="5208" r="21056" b="55208"/>
          <a:stretch>
            <a:fillRect/>
          </a:stretch>
        </p:blipFill>
        <p:spPr>
          <a:xfrm>
            <a:off x="6429388" y="1071546"/>
            <a:ext cx="2203298" cy="2146803"/>
          </a:xfrm>
          <a:prstGeom prst="rect">
            <a:avLst/>
          </a:prstGeom>
        </p:spPr>
      </p:pic>
      <p:pic>
        <p:nvPicPr>
          <p:cNvPr id="14" name="Рисунок 13" descr="IMAGE0013.JPG"/>
          <p:cNvPicPr>
            <a:picLocks noChangeAspect="1"/>
          </p:cNvPicPr>
          <p:nvPr/>
        </p:nvPicPr>
        <p:blipFill>
          <a:blip r:embed="rId6" cstate="print"/>
          <a:srcRect l="18422" t="59375" r="23159" b="3125"/>
          <a:stretch>
            <a:fillRect/>
          </a:stretch>
        </p:blipFill>
        <p:spPr>
          <a:xfrm>
            <a:off x="6072198" y="3571876"/>
            <a:ext cx="2643206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0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1571612"/>
            <a:ext cx="2780092" cy="39290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Практические работы</a:t>
            </a:r>
            <a:endParaRPr lang="ru-RU" dirty="0"/>
          </a:p>
        </p:txBody>
      </p:sp>
      <p:pic>
        <p:nvPicPr>
          <p:cNvPr id="4" name="Содержимое 3" descr="IMAGE001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596" y="1214423"/>
            <a:ext cx="3322909" cy="3929090"/>
          </a:xfrm>
        </p:spPr>
      </p:pic>
      <p:pic>
        <p:nvPicPr>
          <p:cNvPr id="6" name="Рисунок 5" descr="IMAGE0001.JPG"/>
          <p:cNvPicPr>
            <a:picLocks noChangeAspect="1"/>
          </p:cNvPicPr>
          <p:nvPr/>
        </p:nvPicPr>
        <p:blipFill>
          <a:blip r:embed="rId4" cstate="print"/>
          <a:srcRect l="18945" t="14525" r="22598" b="20642"/>
          <a:stretch>
            <a:fillRect/>
          </a:stretch>
        </p:blipFill>
        <p:spPr>
          <a:xfrm>
            <a:off x="3857620" y="1928802"/>
            <a:ext cx="1940957" cy="32147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Полезные интернет - ресурсы</a:t>
            </a:r>
            <a:endParaRPr lang="ru-RU" sz="2800" dirty="0"/>
          </a:p>
        </p:txBody>
      </p:sp>
      <p:pic>
        <p:nvPicPr>
          <p:cNvPr id="4" name="5.12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857364"/>
            <a:ext cx="8047392" cy="42862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85786" y="1142984"/>
            <a:ext cx="3143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http://urokimatematiki.ru/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</a:rPr>
              <a:t>Полезные интернет - ресурсы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http://urokimatematiki.ru/img/77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357298"/>
            <a:ext cx="564360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42910" y="4929198"/>
            <a:ext cx="58579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http://urokimatematiki.ru/stereometriya1.html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</a:rPr>
              <a:t>Полезные интернет - ресурсы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endParaRPr lang="ru-RU" sz="1800" b="1" dirty="0" smtClean="0"/>
          </a:p>
          <a:p>
            <a:pPr>
              <a:buNone/>
            </a:pPr>
            <a:r>
              <a:rPr lang="ru-RU" sz="1800" b="1" dirty="0" smtClean="0"/>
              <a:t>Меню сайта</a:t>
            </a:r>
          </a:p>
          <a:p>
            <a:pPr>
              <a:buNone/>
            </a:pPr>
            <a:r>
              <a:rPr lang="ru-RU" sz="1800" dirty="0" smtClean="0">
                <a:hlinkClick r:id="rId2"/>
              </a:rPr>
              <a:t>Главная страница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hlinkClick r:id="rId3"/>
              </a:rPr>
              <a:t>В помощь учителю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hlinkClick r:id="rId4"/>
              </a:rPr>
              <a:t>Добавь сайт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hlinkClick r:id="rId5"/>
              </a:rPr>
              <a:t>Моим ученикам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hlinkClick r:id="rId6"/>
              </a:rPr>
              <a:t>ГИА-2013 по математике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hlinkClick r:id="rId7"/>
              </a:rPr>
              <a:t>ЕГЭ-2013 по математике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hlinkClick r:id="rId8"/>
              </a:rPr>
              <a:t>Экзамен - 10класс</a:t>
            </a:r>
            <a:endParaRPr lang="ru-RU" sz="1800" dirty="0" smtClean="0"/>
          </a:p>
          <a:p>
            <a:pPr>
              <a:buNone/>
            </a:pPr>
            <a:r>
              <a:rPr lang="ru-RU" sz="1800" dirty="0" smtClean="0">
                <a:solidFill>
                  <a:srgbClr val="C00000"/>
                </a:solidFill>
                <a:hlinkClick r:id="rId9"/>
              </a:rPr>
              <a:t>Тесты</a:t>
            </a:r>
            <a:endParaRPr lang="ru-RU" sz="18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sz="18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Основной целью создания этого сайта было оказание информационной поддержки студентам и абитуриентам при </a:t>
            </a:r>
            <a:r>
              <a:rPr lang="ru-RU" sz="1600" dirty="0" smtClean="0">
                <a:hlinkClick r:id="rId10"/>
              </a:rPr>
              <a:t>подготовке к ЕГЭ по математике</a:t>
            </a:r>
            <a:r>
              <a:rPr lang="ru-RU" sz="1600" dirty="0" smtClean="0"/>
              <a:t>, поступлении в ВУЗы, </a:t>
            </a:r>
            <a:r>
              <a:rPr lang="ru-RU" sz="1600" dirty="0" smtClean="0">
                <a:hlinkClick r:id="rId11"/>
              </a:rPr>
              <a:t>решении задач</a:t>
            </a:r>
            <a:r>
              <a:rPr lang="ru-RU" sz="1600" dirty="0" smtClean="0"/>
              <a:t> и изучении различных </a:t>
            </a:r>
            <a:r>
              <a:rPr lang="ru-RU" sz="1600" dirty="0" smtClean="0">
                <a:hlinkClick r:id="rId12"/>
              </a:rPr>
              <a:t>разделов высшей математики</a:t>
            </a:r>
            <a:r>
              <a:rPr lang="ru-RU" sz="1600" dirty="0" smtClean="0"/>
              <a:t>.</a:t>
            </a:r>
          </a:p>
          <a:p>
            <a:pPr>
              <a:buNone/>
            </a:pPr>
            <a:r>
              <a:rPr lang="ru-RU" sz="1600" dirty="0" smtClean="0"/>
              <a:t>ВАЖНО! Никаких реальных вариантов ЕГЭ ни до экзамена, ни во время его проведения на сайте и форуме нет, не было и не будет. </a:t>
            </a:r>
          </a:p>
          <a:p>
            <a:pPr>
              <a:buNone/>
            </a:pP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643050"/>
            <a:ext cx="31432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СООБЩЕСТВО УЧИТЕЛЕЙ ГОРКУНОВОЙ ОЛЬГИ</a:t>
            </a:r>
          </a:p>
          <a:p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2"/>
              </a:rPr>
              <a:t>http://gorkunova.ucoz.ru/</a:t>
            </a:r>
            <a:endParaRPr lang="ru-RU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ru-RU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" name="Содержимое 3" descr="moe_foto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3214678" y="3143248"/>
            <a:ext cx="1039546" cy="1447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5072066" y="2500306"/>
            <a:ext cx="32111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14"/>
              </a:rPr>
              <a:t>http://alexlarin.net/ege13.html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9" name="Рисунок 8" descr="top1b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072066" y="1571612"/>
            <a:ext cx="3643338" cy="768947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Полезные интернет - ресурсы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sz="2400" b="1" dirty="0" smtClean="0"/>
              <a:t>Я одна, но все же я есть.</a:t>
            </a:r>
          </a:p>
          <a:p>
            <a:pPr algn="r">
              <a:buNone/>
            </a:pPr>
            <a:r>
              <a:rPr lang="ru-RU" sz="2400" b="1" dirty="0" smtClean="0"/>
              <a:t>Я не могу сделать все, </a:t>
            </a:r>
          </a:p>
          <a:p>
            <a:pPr algn="r">
              <a:buNone/>
            </a:pPr>
            <a:r>
              <a:rPr lang="ru-RU" sz="2400" b="1" dirty="0" smtClean="0"/>
              <a:t>но все же могу сделать что-то.</a:t>
            </a:r>
          </a:p>
          <a:p>
            <a:pPr algn="r">
              <a:buNone/>
            </a:pPr>
            <a:r>
              <a:rPr lang="ru-RU" sz="2400" b="1" dirty="0" smtClean="0"/>
              <a:t>И я не откажусь сделать то немногое,</a:t>
            </a:r>
          </a:p>
          <a:p>
            <a:pPr algn="r">
              <a:buNone/>
            </a:pPr>
            <a:r>
              <a:rPr lang="ru-RU" sz="2400" b="1" dirty="0" smtClean="0"/>
              <a:t>что могу.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3794" name="Picture 2" descr="http://static.diary.ru/userdir/1/9/9/3/199381/73026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2214546" cy="206691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5000636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Электронные версии школьных учебников/задачников/дидактических материалов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500570"/>
            <a:ext cx="37454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http://eek.diary.ru/p109405733.htm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dirty="0" smtClean="0">
                <a:solidFill>
                  <a:srgbClr val="C00000"/>
                </a:solidFill>
              </a:rPr>
              <a:t>Полезные интернет - ресурсы</a:t>
            </a:r>
            <a:endParaRPr lang="ru-RU" sz="2800" dirty="0"/>
          </a:p>
        </p:txBody>
      </p:sp>
      <p:pic>
        <p:nvPicPr>
          <p:cNvPr id="4" name="Содержимое 3" descr="pic00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8075" y="3101180"/>
            <a:ext cx="6809645" cy="2328084"/>
          </a:xfrm>
        </p:spPr>
      </p:pic>
      <p:sp>
        <p:nvSpPr>
          <p:cNvPr id="6" name="Прямоугольник 5"/>
          <p:cNvSpPr/>
          <p:nvPr/>
        </p:nvSpPr>
        <p:spPr>
          <a:xfrm>
            <a:off x="714348" y="1214422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Старые учебники и учебные материалы на их основе.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857364"/>
            <a:ext cx="50720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http://oldskola1.narod.ru/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1857364"/>
            <a:ext cx="7067550" cy="714380"/>
          </a:xfrm>
        </p:spPr>
        <p:txBody>
          <a:bodyPr/>
          <a:lstStyle/>
          <a:p>
            <a:pPr algn="r"/>
            <a:r>
              <a:rPr lang="ru-RU" sz="16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Расскажи мне, и я забуду;</a:t>
            </a:r>
            <a:br>
              <a:rPr lang="ru-RU" sz="16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16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Покажи мне, и я запомню;</a:t>
            </a:r>
            <a:br>
              <a:rPr lang="ru-RU" sz="16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16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Вовлеки меня, и я </a:t>
            </a:r>
            <a:br>
              <a:rPr lang="ru-RU" sz="16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16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научусь. </a:t>
            </a:r>
            <a:br>
              <a:rPr lang="ru-RU" sz="1600" b="1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16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Китайская мудрость. </a:t>
            </a:r>
            <a:br>
              <a:rPr lang="ru-RU" sz="16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71810"/>
            <a:ext cx="8229600" cy="3054352"/>
          </a:xfrm>
        </p:spPr>
        <p:txBody>
          <a:bodyPr/>
          <a:lstStyle/>
          <a:p>
            <a:r>
              <a:rPr lang="ru-RU" sz="24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Целью работы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 данной теме является применение целостной системы методов, приемов обучения в сочетании традиционных и нетрадиционных форм работы, ориентированных на развитие основных характеристик мышления, на повышение уровня самостоятельной практической и умственной деятельности детей, на развитие навыков самоконтроля. 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800" b="1" u="sng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Основные задачи: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очень осторожно и бережно помочь ребенку развить его творческие познавательные способности, вселить в него уверенность, дать почувствовать свою самоценность.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endParaRPr lang="ru-RU" sz="2400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1142984"/>
            <a:ext cx="8258204" cy="1214446"/>
          </a:xfrm>
        </p:spPr>
        <p:txBody>
          <a:bodyPr/>
          <a:lstStyle/>
          <a:p>
            <a:r>
              <a:rPr lang="ru-RU" sz="18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В дидактике и методике математике уже выдвинуты и обоснованы основные положения, касающиеся занимательности </a:t>
            </a:r>
            <a:r>
              <a:rPr lang="ru-RU" sz="1800" i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обучения:</a:t>
            </a:r>
            <a:endParaRPr lang="ru-RU" sz="1800" i="1" dirty="0">
              <a:solidFill>
                <a:srgbClr val="006666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500305"/>
            <a:ext cx="8229600" cy="4071967"/>
          </a:xfrm>
        </p:spPr>
        <p:txBody>
          <a:bodyPr/>
          <a:lstStyle/>
          <a:p>
            <a:r>
              <a:rPr lang="ru-RU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Во-первых,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всю занимательность обучения, следуя К.Д. Ушинскому, принято делить на «внешнюю» (не связанную с содержанием урока) и «внутреннюю», причем «внутренняя» занимательность предпочтительней «внешней» и удельный вес ее должен постепенно увеличиваться.</a:t>
            </a:r>
          </a:p>
          <a:p>
            <a:r>
              <a:rPr lang="ru-RU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Во-вторых,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все материалы занимательного характера обычно разбивают на три группы: материалы, занимательные по содержанию; материалы, занимательные по форме; материалы, занимательные и по форме, и по содержанию.</a:t>
            </a:r>
          </a:p>
          <a:p>
            <a:r>
              <a:rPr lang="ru-RU" sz="18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В-третьих,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основу занимательности, используемой на уроках, должны составлять задания, непосредственно связанные с программным материалом.[1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]</a:t>
            </a:r>
          </a:p>
          <a:p>
            <a:pPr lvl="0">
              <a:buNone/>
            </a:pPr>
            <a:endParaRPr lang="ru-RU" sz="1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None/>
            </a:pPr>
            <a:r>
              <a:rPr lang="ru-RU" sz="1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[1] М.Ю</a:t>
            </a:r>
            <a:r>
              <a:rPr lang="ru-RU" sz="1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Шуба. Занимательные задания в обучении математике.</a:t>
            </a:r>
          </a:p>
          <a:p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1800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None/>
            </a:pPr>
            <a:endParaRPr lang="ru-RU" sz="2400" dirty="0" smtClean="0">
              <a:solidFill>
                <a:srgbClr val="006666"/>
              </a:solidFill>
            </a:endParaRPr>
          </a:p>
          <a:p>
            <a:pPr>
              <a:buNone/>
            </a:pPr>
            <a:endParaRPr lang="ru-RU" sz="2400" dirty="0">
              <a:solidFill>
                <a:srgbClr val="006666"/>
              </a:solidFill>
            </a:endParaRP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 класс – класс единиц.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класс – класс тысяч.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класс – класс миллионов.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4 класс – класс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миллиардов (биллионов).</a:t>
            </a: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endParaRPr lang="ru-RU" sz="2400" dirty="0" smtClean="0">
              <a:solidFill>
                <a:srgbClr val="006666"/>
              </a:solidFill>
            </a:endParaRPr>
          </a:p>
          <a:p>
            <a:pPr algn="ctr">
              <a:buNone/>
            </a:pPr>
            <a:r>
              <a:rPr lang="ru-RU" sz="4800" b="1" dirty="0">
                <a:solidFill>
                  <a:srgbClr val="C0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None/>
            </a:pPr>
            <a:endParaRPr lang="ru-RU" sz="2400" dirty="0" smtClean="0">
              <a:solidFill>
                <a:srgbClr val="006666"/>
              </a:solidFill>
            </a:endParaRP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Примеры некоторых числовых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великанов:</a:t>
            </a:r>
          </a:p>
          <a:p>
            <a:pPr>
              <a:buNone/>
            </a:pPr>
            <a:endParaRPr lang="ru-RU" sz="24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</a:t>
            </a:r>
            <a:r>
              <a:rPr lang="ru-RU" sz="24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509 000 000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кв.км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поверхность земного шара.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</a:t>
            </a:r>
            <a:r>
              <a:rPr lang="ru-RU" sz="24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149 500 000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км – расстояние от Земли до Солнца.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 </a:t>
            </a:r>
            <a:r>
              <a:rPr lang="ru-RU" sz="24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6 000 000 000 000 000 000 000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 – масса земного шара.</a:t>
            </a:r>
          </a:p>
          <a:p>
            <a:pPr>
              <a:buNone/>
            </a:pPr>
            <a:endParaRPr lang="ru-RU" sz="2400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None/>
            </a:pPr>
            <a:endParaRPr lang="ru-RU" sz="2400" dirty="0" smtClean="0">
              <a:solidFill>
                <a:srgbClr val="006666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Сколько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нужно времени, чтобы прочитать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книги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которые вместе содержат 1000000 листов, если на чтение каждого листа израсходовать 6 минут? </a:t>
            </a:r>
            <a:endParaRPr lang="ru-RU" sz="24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читать каждый день по 8 часов непрерывно и отдыхать только по воскресеньям,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</a:t>
            </a:r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прочтения 1000000 листов </a:t>
            </a:r>
            <a:endParaRPr lang="ru-RU" sz="2400" i="1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потребуется около </a:t>
            </a:r>
            <a:r>
              <a:rPr lang="ru-RU" sz="2400" i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40 </a:t>
            </a:r>
            <a:r>
              <a:rPr lang="ru-RU" sz="2400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лет.</a:t>
            </a:r>
          </a:p>
          <a:p>
            <a:pPr>
              <a:buNone/>
            </a:pPr>
            <a:endParaRPr lang="ru-RU" sz="2400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None/>
            </a:pP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Я.И. 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Перельман </a:t>
            </a:r>
            <a:r>
              <a:rPr lang="ru-RU" sz="24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“Занимательная арифметика</a:t>
            </a:r>
            <a:r>
              <a:rPr lang="ru-RU" sz="24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”:</a:t>
            </a:r>
            <a:endParaRPr lang="ru-RU" sz="2400" b="1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1) Человеческий волос, увеличенный по толщине в миллион раз, будет иметь в поперечнике 70 м. Внутри такого “волоса” можно было смело ездить по кругу на автомобиле.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2) Каких размеров достигает обыкновенный комар, увеличенный в миллион раз?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Длина комара приблизительно равна 5 мм; 5 мм ∙1000000 = 5000000 мм = 5 км.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3) Рост человека, увеличенный в миллион раз, достигает 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1700 км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endParaRPr lang="ru-RU" sz="2400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endParaRPr lang="ru-RU" sz="3200" b="1" dirty="0">
              <a:solidFill>
                <a:srgbClr val="006666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книга </a:t>
            </a:r>
            <a:r>
              <a:rPr lang="ru-RU" sz="2000" b="1" dirty="0" smtClean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Вальтера </a:t>
            </a:r>
            <a:r>
              <a:rPr lang="ru-RU" sz="20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Литцмана “Великаны и карлики в мире чисел”. </a:t>
            </a:r>
            <a:endParaRPr lang="ru-RU" sz="2000" b="1" dirty="0" smtClean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считать, что скорость поезда равна 75км/ч, то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а) на кругосветное путешествие этим видом транспорта </a:t>
            </a:r>
            <a:r>
              <a:rPr lang="ru-RU" sz="24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по экватору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(длина экватора приблизительно равна 40 000 км) понадобится около </a:t>
            </a:r>
            <a:r>
              <a:rPr lang="ru-RU" sz="24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22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суток, 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б) на поездку </a:t>
            </a:r>
            <a:r>
              <a:rPr lang="ru-RU" sz="24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от Земли до Луны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(расстояние это равно 357000 км) потребуется около 200 дней, </a:t>
            </a:r>
          </a:p>
          <a:p>
            <a:pPr>
              <a:buNone/>
            </a:pP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в) на поездку </a:t>
            </a:r>
            <a:r>
              <a:rPr lang="ru-RU" sz="24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от Земли до Солнца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(расстояние приблизительно равно 150000000 км ) потребуется около 2 000 000 часов, т.е. свыше </a:t>
            </a:r>
            <a:r>
              <a:rPr lang="ru-RU" sz="2400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200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лет.</a:t>
            </a:r>
          </a:p>
          <a:p>
            <a:endParaRPr lang="ru-RU" sz="2400" dirty="0">
              <a:solidFill>
                <a:srgbClr val="0066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274638"/>
            <a:ext cx="7067550" cy="633412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приемы для повышения интереса к учебному материалу: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Отсроченная отгадка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>
              <a:buNone/>
            </a:pPr>
            <a:r>
              <a:rPr lang="en-US" sz="2000" dirty="0" smtClean="0">
                <a:solidFill>
                  <a:srgbClr val="C00000"/>
                </a:solidFill>
              </a:rPr>
              <a:t>C</a:t>
            </a:r>
            <a:r>
              <a:rPr lang="ru-RU" sz="2000" dirty="0" smtClean="0">
                <a:solidFill>
                  <a:srgbClr val="C00000"/>
                </a:solidFill>
              </a:rPr>
              <a:t>может ли между землей и проволокой проскочить  мышь ?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Ответ: ≈16см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Фантастическая </a:t>
            </a:r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добавка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На сколько  верхушка вашей головы прошла более длинный путь, чем кончик вашей ноги (учитывая, что ваш рост 1,7 м) ?</a:t>
            </a:r>
          </a:p>
          <a:p>
            <a:pPr>
              <a:buNone/>
            </a:pPr>
            <a:r>
              <a:rPr lang="en-US" sz="20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2π( </a:t>
            </a:r>
            <a:r>
              <a:rPr lang="en-US" sz="2000" b="1" dirty="0" smtClean="0">
                <a:solidFill>
                  <a:srgbClr val="0070C0"/>
                </a:solidFill>
              </a:rPr>
              <a:t>R</a:t>
            </a:r>
            <a:r>
              <a:rPr lang="ru-RU" sz="2000" b="1" dirty="0" smtClean="0">
                <a:solidFill>
                  <a:srgbClr val="0070C0"/>
                </a:solidFill>
              </a:rPr>
              <a:t>+1,7) - 2π </a:t>
            </a:r>
            <a:r>
              <a:rPr lang="en-US" sz="2000" b="1" dirty="0" smtClean="0">
                <a:solidFill>
                  <a:srgbClr val="0070C0"/>
                </a:solidFill>
              </a:rPr>
              <a:t>R</a:t>
            </a:r>
            <a:r>
              <a:rPr lang="ru-RU" sz="2000" b="1" dirty="0" smtClean="0">
                <a:solidFill>
                  <a:srgbClr val="0070C0"/>
                </a:solidFill>
              </a:rPr>
              <a:t> = 2π </a:t>
            </a:r>
            <a:r>
              <a:rPr lang="en-US" sz="2000" b="1" dirty="0" smtClean="0">
                <a:solidFill>
                  <a:srgbClr val="0070C0"/>
                </a:solidFill>
              </a:rPr>
              <a:t>R</a:t>
            </a:r>
            <a:r>
              <a:rPr lang="ru-RU" sz="2000" b="1" dirty="0" smtClean="0">
                <a:solidFill>
                  <a:srgbClr val="0070C0"/>
                </a:solidFill>
              </a:rPr>
              <a:t> + 2π∙1,7 - 2π </a:t>
            </a:r>
            <a:r>
              <a:rPr lang="en-US" sz="2000" b="1" dirty="0" smtClean="0">
                <a:solidFill>
                  <a:srgbClr val="0070C0"/>
                </a:solidFill>
              </a:rPr>
              <a:t>R</a:t>
            </a:r>
            <a:r>
              <a:rPr lang="ru-RU" sz="2000" b="1" dirty="0" smtClean="0">
                <a:solidFill>
                  <a:srgbClr val="0070C0"/>
                </a:solidFill>
              </a:rPr>
              <a:t> = 2π∙1,7 = 2 ∙ 3,14 ∙1,7 ≈ 10,7 (м)</a:t>
            </a:r>
            <a:endParaRPr lang="ru-RU" sz="2000" dirty="0" smtClean="0">
              <a:solidFill>
                <a:srgbClr val="0070C0"/>
              </a:solidFill>
              <a:latin typeface="+mn-lt"/>
              <a:ea typeface="+mn-ea"/>
              <a:cs typeface="+mn-cs"/>
            </a:endParaRP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Лови ошибку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Игры в случайность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r>
              <a:rPr lang="ru-RU" sz="24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Расширение поля отметок</a:t>
            </a:r>
            <a:r>
              <a:rPr lang="ru-RU" sz="24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</a:p>
          <a:p>
            <a:r>
              <a:rPr lang="ru-RU" sz="2400" dirty="0" smtClean="0"/>
              <a:t>Математические фокусы:</a:t>
            </a:r>
            <a:endParaRPr lang="ru-RU" sz="2400" dirty="0">
              <a:solidFill>
                <a:srgbClr val="006666"/>
              </a:solidFill>
            </a:endParaRPr>
          </a:p>
        </p:txBody>
      </p:sp>
      <p:pic>
        <p:nvPicPr>
          <p:cNvPr id="18" name="Picture 7" descr="v16ani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285860"/>
            <a:ext cx="1143008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чебная">
  <a:themeElements>
    <a:clrScheme name="Учебна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Учебна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Учебна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чебна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чебна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Учебная</Template>
  <TotalTime>318</TotalTime>
  <Words>836</Words>
  <Application>Microsoft Office PowerPoint</Application>
  <PresentationFormat>Экран (4:3)</PresentationFormat>
  <Paragraphs>109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Учебная</vt:lpstr>
      <vt:lpstr>Активизация познавательной деятельности на уроках математики  </vt:lpstr>
      <vt:lpstr>Расскажи мне, и я забуду; Покажи мне, и я запомню; Вовлеки меня, и я  научусь.  Китайская мудрость.   </vt:lpstr>
      <vt:lpstr>В дидактике и методике математике уже выдвинуты и обоснованы основные положения, касающиеся занимательности обучения:</vt:lpstr>
      <vt:lpstr>Слайд 4</vt:lpstr>
      <vt:lpstr>Слайд 5</vt:lpstr>
      <vt:lpstr>Слайд 6</vt:lpstr>
      <vt:lpstr>Слайд 7</vt:lpstr>
      <vt:lpstr>Слайд 8</vt:lpstr>
      <vt:lpstr>приемы для повышения интереса к учебному материалу:</vt:lpstr>
      <vt:lpstr>Слайд 10</vt:lpstr>
      <vt:lpstr>Урок одной задачи</vt:lpstr>
      <vt:lpstr>Урок «20 задач»  </vt:lpstr>
      <vt:lpstr>Практические работы</vt:lpstr>
      <vt:lpstr>Практические работы</vt:lpstr>
      <vt:lpstr>Полезные интернет - ресурсы</vt:lpstr>
      <vt:lpstr>Полезные интернет - ресурсы</vt:lpstr>
      <vt:lpstr>Полезные интернет - ресурсы</vt:lpstr>
      <vt:lpstr>Полезные интернет - ресурсы</vt:lpstr>
      <vt:lpstr>Полезные интернет - 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Активизация познавательной деятельности на уроках математики</dc:title>
  <dc:creator>Пользователь Windows</dc:creator>
  <cp:lastModifiedBy>Пользователь Windows</cp:lastModifiedBy>
  <cp:revision>31</cp:revision>
  <dcterms:created xsi:type="dcterms:W3CDTF">2012-10-25T03:47:57Z</dcterms:created>
  <dcterms:modified xsi:type="dcterms:W3CDTF">2012-10-26T00:35:39Z</dcterms:modified>
</cp:coreProperties>
</file>