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61" r:id="rId3"/>
    <p:sldId id="257" r:id="rId4"/>
    <p:sldId id="258" r:id="rId5"/>
    <p:sldId id="259"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2362" autoAdjust="0"/>
  </p:normalViewPr>
  <p:slideViewPr>
    <p:cSldViewPr>
      <p:cViewPr>
        <p:scale>
          <a:sx n="62" d="100"/>
          <a:sy n="62" d="100"/>
        </p:scale>
        <p:origin x="-726"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EB5BB6-300F-479F-BAD3-CEA2439EE0B2}" type="datetimeFigureOut">
              <a:rPr lang="ru-RU" smtClean="0"/>
              <a:pPr/>
              <a:t>10.03.2013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B982BF-8DB2-45D7-87BF-CAAD08B87167}" type="slidenum">
              <a:rPr lang="ru-RU" smtClean="0"/>
              <a:pPr/>
              <a:t>‹#›</a:t>
            </a:fld>
            <a:endParaRPr lang="ru-RU"/>
          </a:p>
        </p:txBody>
      </p:sp>
    </p:spTree>
    <p:extLst>
      <p:ext uri="{BB962C8B-B14F-4D97-AF65-F5344CB8AC3E}">
        <p14:creationId xmlns="" xmlns:p14="http://schemas.microsoft.com/office/powerpoint/2010/main" val="685760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3B982BF-8DB2-45D7-87BF-CAAD08B87167}" type="slidenum">
              <a:rPr lang="ru-RU" smtClean="0"/>
              <a:pPr/>
              <a:t>4</a:t>
            </a:fld>
            <a:endParaRPr lang="ru-RU"/>
          </a:p>
        </p:txBody>
      </p:sp>
    </p:spTree>
    <p:extLst>
      <p:ext uri="{BB962C8B-B14F-4D97-AF65-F5344CB8AC3E}">
        <p14:creationId xmlns="" xmlns:p14="http://schemas.microsoft.com/office/powerpoint/2010/main" val="1883989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10.03.2013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10.03.2013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14282" y="428604"/>
            <a:ext cx="8429684" cy="5808685"/>
          </a:xfrm>
        </p:spPr>
        <p:txBody>
          <a:bodyPr>
            <a:normAutofit/>
          </a:bodyPr>
          <a:lstStyle/>
          <a:p>
            <a:pPr algn="l">
              <a:buNone/>
            </a:pPr>
            <a:r>
              <a:rPr lang="en-US" sz="5400" dirty="0" smtClean="0">
                <a:solidFill>
                  <a:srgbClr val="FF0000"/>
                </a:solidFill>
              </a:rPr>
              <a:t>Our class constitution</a:t>
            </a:r>
            <a:r>
              <a:rPr lang="ru-RU" sz="4000" dirty="0" smtClean="0"/>
              <a:t>.</a:t>
            </a:r>
            <a:endParaRPr lang="ru-RU" sz="4000" dirty="0"/>
          </a:p>
        </p:txBody>
      </p:sp>
      <p:pic>
        <p:nvPicPr>
          <p:cNvPr id="1026" name="Picture 2" descr="C:\Documents and Settings\Admin\Мои документы\мои photo\DSC03554.JPG"/>
          <p:cNvPicPr>
            <a:picLocks noChangeAspect="1" noChangeArrowheads="1"/>
          </p:cNvPicPr>
          <p:nvPr/>
        </p:nvPicPr>
        <p:blipFill>
          <a:blip r:embed="rId2" cstate="screen"/>
          <a:srcRect/>
          <a:stretch>
            <a:fillRect/>
          </a:stretch>
        </p:blipFill>
        <p:spPr bwMode="auto">
          <a:xfrm>
            <a:off x="2285984" y="1928802"/>
            <a:ext cx="4167217" cy="2717750"/>
          </a:xfrm>
          <a:prstGeom prst="rect">
            <a:avLst/>
          </a:prstGeom>
          <a:noFill/>
          <a:effectLst>
            <a:softEdge rad="31750"/>
          </a:effectLst>
        </p:spPr>
      </p:pic>
      <p:sp>
        <p:nvSpPr>
          <p:cNvPr id="4" name="Прямоугольник 3"/>
          <p:cNvSpPr/>
          <p:nvPr/>
        </p:nvSpPr>
        <p:spPr>
          <a:xfrm>
            <a:off x="4714876" y="5143512"/>
            <a:ext cx="3857652" cy="923330"/>
          </a:xfrm>
          <a:prstGeom prst="rect">
            <a:avLst/>
          </a:prstGeom>
        </p:spPr>
        <p:txBody>
          <a:bodyPr wrap="square">
            <a:spAutoFit/>
          </a:bodyPr>
          <a:lstStyle/>
          <a:p>
            <a:r>
              <a:rPr lang="en-GB" dirty="0" smtClean="0"/>
              <a:t>                  </a:t>
            </a:r>
            <a:r>
              <a:rPr lang="en-GB" dirty="0" err="1" smtClean="0"/>
              <a:t>Taranenko</a:t>
            </a:r>
            <a:r>
              <a:rPr lang="en-GB" dirty="0" smtClean="0"/>
              <a:t> Anastasia</a:t>
            </a:r>
          </a:p>
          <a:p>
            <a:r>
              <a:rPr lang="en-GB" dirty="0" smtClean="0"/>
              <a:t>                  </a:t>
            </a:r>
            <a:r>
              <a:rPr lang="en-GB" dirty="0" err="1" smtClean="0"/>
              <a:t>Levchikova</a:t>
            </a:r>
            <a:r>
              <a:rPr lang="en-GB" dirty="0" smtClean="0"/>
              <a:t> Margarita</a:t>
            </a:r>
          </a:p>
          <a:p>
            <a:r>
              <a:rPr lang="en-GB" dirty="0" smtClean="0"/>
              <a:t>                  form 6-a</a:t>
            </a:r>
            <a:endParaRPr lang="ru-RU" dirty="0"/>
          </a:p>
        </p:txBody>
      </p:sp>
    </p:spTree>
    <p:extLst>
      <p:ext uri="{BB962C8B-B14F-4D97-AF65-F5344CB8AC3E}">
        <p14:creationId xmlns="" xmlns:p14="http://schemas.microsoft.com/office/powerpoint/2010/main" val="1028288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428604"/>
            <a:ext cx="8215370" cy="6072230"/>
          </a:xfrm>
          <a:effectLst/>
        </p:spPr>
        <p:txBody>
          <a:bodyPr/>
          <a:lstStyle/>
          <a:p>
            <a:pPr marL="0" indent="0" algn="l">
              <a:buNone/>
            </a:pPr>
            <a:r>
              <a:rPr lang="en-US" dirty="0" smtClean="0">
                <a:solidFill>
                  <a:schemeClr val="accent5">
                    <a:lumMod val="75000"/>
                  </a:schemeClr>
                </a:solidFill>
              </a:rPr>
              <a:t>Rules for everybody </a:t>
            </a:r>
            <a:r>
              <a:rPr lang="ru-RU" dirty="0" smtClean="0">
                <a:solidFill>
                  <a:schemeClr val="accent5">
                    <a:lumMod val="75000"/>
                  </a:schemeClr>
                </a:solidFill>
              </a:rPr>
              <a:t>      </a:t>
            </a:r>
            <a:r>
              <a:rPr lang="ru-RU" dirty="0" smtClean="0">
                <a:solidFill>
                  <a:srgbClr val="0070C0"/>
                </a:solidFill>
              </a:rPr>
              <a:t/>
            </a:r>
            <a:br>
              <a:rPr lang="ru-RU" dirty="0" smtClean="0">
                <a:solidFill>
                  <a:srgbClr val="0070C0"/>
                </a:solidFill>
              </a:rPr>
            </a:br>
            <a:r>
              <a:rPr lang="en-US" sz="240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 </a:t>
            </a:r>
            <a:br>
              <a:rPr lang="en-US" sz="2400"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br>
            <a: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Pupils must show respect to all school staff</a:t>
            </a:r>
            <a:r>
              <a:rPr lang="ru-RU"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a:t>
            </a:r>
            <a: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a:t>
            </a:r>
            <a:r>
              <a:rPr lang="en-US" sz="2400" spc="100" dirty="0" smtClean="0">
                <a:ln w="18000">
                  <a:solidFill>
                    <a:schemeClr val="accent1">
                      <a:satMod val="200000"/>
                      <a:tint val="72000"/>
                    </a:schemeClr>
                  </a:solidFill>
                  <a:prstDash val="solid"/>
                </a:ln>
                <a:solidFill>
                  <a:schemeClr val="bg2">
                    <a:lumMod val="25000"/>
                  </a:schemeClr>
                </a:solidFill>
                <a:effectLst>
                  <a:outerShdw blurRad="38100" dist="38100" dir="2700000" algn="tl">
                    <a:srgbClr val="000000">
                      <a:alpha val="43137"/>
                    </a:srgbClr>
                  </a:outerShdw>
                </a:effectLst>
              </a:rPr>
              <a:t> </a:t>
            </a:r>
            <a: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Pupils are allowed to use mobile phones to make calls only outside of curriculum time</a:t>
            </a:r>
            <a:r>
              <a:rPr lang="ru-RU"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a:t>
            </a:r>
            <a: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a:r>
            <a:b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br>
            <a: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a:t>
            </a:r>
            <a:r>
              <a:rPr lang="ru-RU"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a:t>
            </a:r>
            <a:r>
              <a:rPr lang="en-GB" sz="2400" dirty="0" smtClean="0">
                <a:solidFill>
                  <a:schemeClr val="bg2">
                    <a:lumMod val="25000"/>
                  </a:schemeClr>
                </a:solidFill>
                <a:effectLst>
                  <a:outerShdw blurRad="38100" dist="38100" dir="2700000" algn="tl">
                    <a:srgbClr val="000000">
                      <a:alpha val="43137"/>
                    </a:srgbClr>
                  </a:outerShdw>
                  <a:reflection blurRad="6350" stA="55000" endA="300" endPos="45500" dir="5400000" sy="-100000" algn="bl" rotWithShape="0"/>
                </a:effectLst>
              </a:rPr>
              <a:t> Pupils are to bring the required books / materials for lessons.</a:t>
            </a:r>
            <a:r>
              <a:rPr lang="ru-RU" sz="2400" spc="100" dirty="0" smtClean="0">
                <a:ln w="18000">
                  <a:solidFill>
                    <a:schemeClr val="accent1">
                      <a:satMod val="200000"/>
                      <a:tint val="72000"/>
                    </a:schemeClr>
                  </a:solidFill>
                  <a:prstDash val="solid"/>
                </a:ln>
                <a:solidFill>
                  <a:schemeClr val="bg2">
                    <a:lumMod val="25000"/>
                  </a:schemeClr>
                </a:solidFill>
                <a:effectLst>
                  <a:outerShdw blurRad="38100" dist="38100" dir="2700000" algn="tl">
                    <a:srgbClr val="000000">
                      <a:alpha val="43137"/>
                    </a:srgbClr>
                  </a:outerShdw>
                </a:effectLst>
              </a:rPr>
              <a:t> </a:t>
            </a:r>
            <a:r>
              <a:rPr lang="en-GB" sz="2400" spc="100" dirty="0" smtClean="0">
                <a:ln w="18000">
                  <a:solidFill>
                    <a:schemeClr val="accent1">
                      <a:satMod val="200000"/>
                      <a:tint val="72000"/>
                    </a:schemeClr>
                  </a:solidFill>
                  <a:prstDash val="solid"/>
                </a:ln>
                <a:solidFill>
                  <a:schemeClr val="bg2">
                    <a:lumMod val="25000"/>
                  </a:schemeClr>
                </a:solidFill>
                <a:effectLst>
                  <a:outerShdw blurRad="38100" dist="38100" dir="2700000" algn="tl">
                    <a:srgbClr val="000000">
                      <a:alpha val="43137"/>
                    </a:srgbClr>
                  </a:outerShdw>
                </a:effectLst>
              </a:rPr>
              <a:t/>
            </a:r>
            <a:br>
              <a:rPr lang="en-GB" sz="2400" spc="100" dirty="0" smtClean="0">
                <a:ln w="18000">
                  <a:solidFill>
                    <a:schemeClr val="accent1">
                      <a:satMod val="200000"/>
                      <a:tint val="72000"/>
                    </a:schemeClr>
                  </a:solidFill>
                  <a:prstDash val="solid"/>
                </a:ln>
                <a:solidFill>
                  <a:schemeClr val="bg2">
                    <a:lumMod val="25000"/>
                  </a:schemeClr>
                </a:solidFill>
                <a:effectLst>
                  <a:outerShdw blurRad="38100" dist="38100" dir="2700000" algn="tl">
                    <a:srgbClr val="000000">
                      <a:alpha val="43137"/>
                    </a:srgbClr>
                  </a:outerShdw>
                </a:effectLst>
              </a:rPr>
            </a:br>
            <a:r>
              <a:rPr lang="en-GB" sz="2400" spc="100" dirty="0" smtClean="0">
                <a:ln w="18000">
                  <a:solidFill>
                    <a:schemeClr val="accent1">
                      <a:satMod val="200000"/>
                      <a:tint val="72000"/>
                    </a:schemeClr>
                  </a:solidFill>
                  <a:prstDash val="solid"/>
                </a:ln>
                <a:solidFill>
                  <a:schemeClr val="bg2">
                    <a:lumMod val="25000"/>
                  </a:schemeClr>
                </a:solidFill>
                <a:effectLst>
                  <a:outerShdw blurRad="38100" dist="38100" dir="2700000" algn="tl">
                    <a:srgbClr val="000000">
                      <a:alpha val="43137"/>
                    </a:srgbClr>
                  </a:outerShdw>
                </a:effectLst>
              </a:rPr>
              <a:t>                                                                                         </a:t>
            </a:r>
            <a:r>
              <a:rPr lang="ru-RU" sz="2400" spc="100" dirty="0" smtClean="0">
                <a:ln w="18000">
                  <a:solidFill>
                    <a:schemeClr val="accent1">
                      <a:satMod val="200000"/>
                      <a:tint val="72000"/>
                    </a:schemeClr>
                  </a:solidFill>
                  <a:prstDash val="solid"/>
                </a:ln>
                <a:solidFill>
                  <a:schemeClr val="bg2">
                    <a:lumMod val="25000"/>
                  </a:schemeClr>
                </a:solidFill>
                <a:effectLst>
                  <a:outerShdw blurRad="38100" dist="38100" dir="2700000" algn="tl">
                    <a:srgbClr val="000000">
                      <a:alpha val="43137"/>
                    </a:srgbClr>
                  </a:outerShdw>
                </a:effectLst>
              </a:rPr>
              <a:t>                                                          </a:t>
            </a:r>
            <a:r>
              <a:rPr lang="en-US" sz="2400" spc="100" dirty="0" smtClean="0">
                <a:ln w="18000">
                  <a:noFill/>
                  <a:prstDash val="solid"/>
                </a:ln>
                <a:solidFill>
                  <a:schemeClr val="bg2">
                    <a:lumMod val="25000"/>
                  </a:schemeClr>
                </a:solidFill>
                <a:effectLst>
                  <a:outerShdw blurRad="38100" dist="38100" dir="2700000" algn="tl">
                    <a:srgbClr val="000000">
                      <a:alpha val="43137"/>
                    </a:srgbClr>
                  </a:outerShdw>
                </a:effectLst>
              </a:rPr>
              <a:t>Jump to say </a:t>
            </a:r>
            <a:r>
              <a:rPr lang="ru-RU" sz="2400" spc="100" dirty="0" smtClean="0">
                <a:ln w="18000">
                  <a:noFill/>
                  <a:prstDash val="solid"/>
                </a:ln>
                <a:solidFill>
                  <a:schemeClr val="bg2">
                    <a:lumMod val="25000"/>
                  </a:schemeClr>
                </a:solidFill>
                <a:effectLst>
                  <a:outerShdw blurRad="38100" dist="38100" dir="2700000" algn="tl">
                    <a:srgbClr val="000000">
                      <a:alpha val="43137"/>
                    </a:srgbClr>
                  </a:outerShdw>
                </a:effectLst>
              </a:rPr>
              <a:t>«</a:t>
            </a:r>
            <a:r>
              <a:rPr lang="en-US" sz="2400" spc="100" dirty="0" smtClean="0">
                <a:ln w="18000">
                  <a:noFill/>
                  <a:prstDash val="solid"/>
                </a:ln>
                <a:solidFill>
                  <a:schemeClr val="bg2">
                    <a:lumMod val="25000"/>
                  </a:schemeClr>
                </a:solidFill>
                <a:effectLst>
                  <a:outerShdw blurRad="38100" dist="38100" dir="2700000" algn="tl">
                    <a:srgbClr val="000000">
                      <a:alpha val="43137"/>
                    </a:srgbClr>
                  </a:outerShdw>
                </a:effectLst>
              </a:rPr>
              <a:t> he</a:t>
            </a:r>
            <a:r>
              <a:rPr lang="en-GB" sz="2400" spc="100" dirty="0" err="1" smtClean="0">
                <a:ln w="18000">
                  <a:noFill/>
                  <a:prstDash val="solid"/>
                </a:ln>
                <a:solidFill>
                  <a:schemeClr val="bg2">
                    <a:lumMod val="25000"/>
                  </a:schemeClr>
                </a:solidFill>
                <a:effectLst>
                  <a:outerShdw blurRad="38100" dist="38100" dir="2700000" algn="tl">
                    <a:srgbClr val="000000">
                      <a:alpha val="43137"/>
                    </a:srgbClr>
                  </a:outerShdw>
                </a:effectLst>
              </a:rPr>
              <a:t>llo</a:t>
            </a:r>
            <a:r>
              <a:rPr lang="ru-RU" sz="2400" spc="100" dirty="0" smtClean="0">
                <a:ln w="18000">
                  <a:noFill/>
                  <a:prstDash val="solid"/>
                </a:ln>
                <a:solidFill>
                  <a:schemeClr val="bg2">
                    <a:lumMod val="25000"/>
                  </a:schemeClr>
                </a:solidFill>
                <a:effectLst>
                  <a:outerShdw blurRad="38100" dist="38100" dir="2700000" algn="tl">
                    <a:srgbClr val="000000">
                      <a:alpha val="43137"/>
                    </a:srgbClr>
                  </a:outerShdw>
                </a:effectLst>
              </a:rPr>
              <a:t>» </a:t>
            </a:r>
            <a:r>
              <a:rPr lang="en-GB" sz="2400" spc="100" dirty="0" smtClean="0">
                <a:ln w="18000">
                  <a:noFill/>
                  <a:prstDash val="solid"/>
                </a:ln>
                <a:solidFill>
                  <a:schemeClr val="bg2">
                    <a:lumMod val="25000"/>
                  </a:schemeClr>
                </a:solidFill>
                <a:effectLst>
                  <a:outerShdw blurRad="38100" dist="38100" dir="2700000" algn="tl">
                    <a:srgbClr val="000000">
                      <a:alpha val="43137"/>
                    </a:srgbClr>
                  </a:outerShdw>
                </a:effectLst>
              </a:rPr>
              <a:t>to classmates</a:t>
            </a:r>
            <a:r>
              <a:rPr lang="en-US"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                                                                </a:t>
            </a:r>
            <a:r>
              <a:rPr lang="ru-RU"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 </a:t>
            </a:r>
            <a:r>
              <a:rPr lang="en-US"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Listen  to  the  teachers  carefully.</a:t>
            </a:r>
            <a:br>
              <a:rPr lang="en-US"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br>
            <a:r>
              <a:rPr lang="en-US"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Raise </a:t>
            </a:r>
            <a:r>
              <a:rPr lang="ru-RU"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 </a:t>
            </a:r>
            <a:r>
              <a:rPr lang="en-GB"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a </a:t>
            </a:r>
            <a:r>
              <a:rPr lang="en-US" sz="2400" spc="100" dirty="0" smtClean="0">
                <a:ln w="18000">
                  <a:noFill/>
                  <a:prstDash val="solid"/>
                </a:ln>
                <a:solidFill>
                  <a:schemeClr val="bg2">
                    <a:lumMod val="25000"/>
                  </a:schemeClr>
                </a:solidFill>
                <a:effectLst>
                  <a:outerShdw blurRad="25000" dist="20000" dir="16020000" algn="tl">
                    <a:schemeClr val="accent1">
                      <a:satMod val="200000"/>
                      <a:shade val="1000"/>
                      <a:alpha val="60000"/>
                    </a:schemeClr>
                  </a:outerShdw>
                </a:effectLst>
              </a:rPr>
              <a:t>hand  if they have  something  to  say  or  need help</a:t>
            </a:r>
            <a:r>
              <a:rPr lang="en-US" sz="2400" dirty="0" smtClean="0">
                <a:solidFill>
                  <a:schemeClr val="bg2">
                    <a:lumMod val="25000"/>
                  </a:schemeClr>
                </a:solidFill>
              </a:rPr>
              <a:t>.</a:t>
            </a:r>
            <a:r>
              <a:rPr lang="en-GB" sz="2400" dirty="0" smtClean="0">
                <a:solidFill>
                  <a:schemeClr val="bg2">
                    <a:lumMod val="25000"/>
                  </a:schemeClr>
                </a:solidFill>
              </a:rPr>
              <a:t> Eating or drinking is not allowed in any classroom, along the corridors and at the foyer. </a:t>
            </a:r>
            <a:endParaRPr lang="ru-RU" sz="2400" dirty="0">
              <a:solidFill>
                <a:schemeClr val="bg2">
                  <a:lumMod val="25000"/>
                </a:schemeClr>
              </a:solidFill>
            </a:endParaRPr>
          </a:p>
        </p:txBody>
      </p:sp>
      <p:pic>
        <p:nvPicPr>
          <p:cNvPr id="6150" name="Picture 6" descr="C:\Program Files\Microsoft Office\MEDIA\CAGCAT10\j0234131.wm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215206" y="3429000"/>
            <a:ext cx="1485382" cy="1428736"/>
          </a:xfrm>
          <a:prstGeom prst="rect">
            <a:avLst/>
          </a:prstGeom>
          <a:noFill/>
          <a:extLst>
            <a:ext uri="{909E8E84-426E-40DD-AFC4-6F175D3DCCD1}">
              <a14:hiddenFill xmlns="" xmlns:a14="http://schemas.microsoft.com/office/drawing/2010/main">
                <a:solidFill>
                  <a:srgbClr val="FFFFFF"/>
                </a:solidFill>
              </a14:hiddenFill>
            </a:ext>
          </a:extLst>
        </p:spPr>
      </p:pic>
      <p:pic>
        <p:nvPicPr>
          <p:cNvPr id="6152" name="Picture 8" descr="C:\Program Files\Microsoft Office\MEDIA\CAGCAT10\j0195384.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00958" y="86620"/>
            <a:ext cx="1440730" cy="17469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2679169"/>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071802" y="285728"/>
            <a:ext cx="5572164" cy="6072230"/>
          </a:xfrm>
        </p:spPr>
        <p:txBody>
          <a:bodyPr>
            <a:normAutofit fontScale="62500" lnSpcReduction="20000"/>
          </a:bodyPr>
          <a:lstStyle/>
          <a:p>
            <a:pPr>
              <a:buNone/>
            </a:pPr>
            <a:r>
              <a:rPr lang="en-US" sz="5800" dirty="0">
                <a:solidFill>
                  <a:schemeClr val="accent1"/>
                </a:solidFill>
                <a:effectLst>
                  <a:reflection blurRad="6350" stA="55000" endA="300" endPos="45500" dir="5400000" sy="-100000" algn="bl" rotWithShape="0"/>
                </a:effectLst>
              </a:rPr>
              <a:t>Special rules for </a:t>
            </a:r>
            <a:r>
              <a:rPr lang="en-US" sz="5800" dirty="0" smtClean="0">
                <a:solidFill>
                  <a:schemeClr val="accent1"/>
                </a:solidFill>
                <a:effectLst>
                  <a:reflection blurRad="6350" stA="55000" endA="300" endPos="45500" dir="5400000" sy="-100000" algn="bl" rotWithShape="0"/>
                </a:effectLst>
              </a:rPr>
              <a:t>girls</a:t>
            </a:r>
          </a:p>
          <a:p>
            <a:pPr>
              <a:buNone/>
            </a:pPr>
            <a:r>
              <a:rPr lang="ru-RU" dirty="0"/>
              <a:t/>
            </a:r>
            <a:br>
              <a:rPr lang="ru-RU" dirty="0"/>
            </a:br>
            <a:r>
              <a:rPr lang="en-US" sz="4400" b="1" dirty="0" smtClean="0">
                <a:solidFill>
                  <a:schemeClr val="accent5">
                    <a:lumMod val="75000"/>
                  </a:schemeClr>
                </a:solidFill>
                <a:effectLst/>
              </a:rPr>
              <a:t>Girls must look nice.                                                                  </a:t>
            </a:r>
            <a:r>
              <a:rPr lang="en-GB" sz="4400" b="1" dirty="0" smtClean="0">
                <a:solidFill>
                  <a:schemeClr val="accent5">
                    <a:lumMod val="75000"/>
                  </a:schemeClr>
                </a:solidFill>
                <a:effectLst/>
              </a:rPr>
              <a:t> Girls  must wear their hair neatly.</a:t>
            </a:r>
            <a:endParaRPr lang="ru-RU" sz="4400" b="1" dirty="0" smtClean="0">
              <a:solidFill>
                <a:schemeClr val="accent5">
                  <a:lumMod val="75000"/>
                </a:schemeClr>
              </a:solidFill>
              <a:effectLst/>
            </a:endParaRPr>
          </a:p>
          <a:p>
            <a:pPr>
              <a:buNone/>
            </a:pPr>
            <a:r>
              <a:rPr lang="en-US" sz="4400" b="1" dirty="0">
                <a:solidFill>
                  <a:schemeClr val="accent5">
                    <a:lumMod val="75000"/>
                  </a:schemeClr>
                </a:solidFill>
                <a:effectLst/>
              </a:rPr>
              <a:t/>
            </a:r>
            <a:br>
              <a:rPr lang="en-US" sz="4400" b="1" dirty="0">
                <a:solidFill>
                  <a:schemeClr val="accent5">
                    <a:lumMod val="75000"/>
                  </a:schemeClr>
                </a:solidFill>
                <a:effectLst/>
              </a:rPr>
            </a:br>
            <a:r>
              <a:rPr lang="en-US" sz="4400" b="1" dirty="0" smtClean="0">
                <a:solidFill>
                  <a:schemeClr val="accent5">
                    <a:lumMod val="75000"/>
                  </a:schemeClr>
                </a:solidFill>
                <a:effectLst/>
              </a:rPr>
              <a:t>Girls mustn`t fight with the boys</a:t>
            </a:r>
            <a:r>
              <a:rPr lang="ru-RU" sz="4400" b="1" dirty="0" smtClean="0">
                <a:solidFill>
                  <a:schemeClr val="accent5">
                    <a:lumMod val="75000"/>
                  </a:schemeClr>
                </a:solidFill>
                <a:effectLst/>
              </a:rPr>
              <a:t>.</a:t>
            </a:r>
            <a:r>
              <a:rPr lang="ru-RU" sz="4400" b="1" dirty="0">
                <a:solidFill>
                  <a:schemeClr val="accent5">
                    <a:lumMod val="75000"/>
                  </a:schemeClr>
                </a:solidFill>
                <a:effectLst/>
              </a:rPr>
              <a:t/>
            </a:r>
            <a:br>
              <a:rPr lang="ru-RU" sz="4400" b="1" dirty="0">
                <a:solidFill>
                  <a:schemeClr val="accent5">
                    <a:lumMod val="75000"/>
                  </a:schemeClr>
                </a:solidFill>
                <a:effectLst/>
              </a:rPr>
            </a:br>
            <a:r>
              <a:rPr lang="en-US" sz="4400" b="1" dirty="0" smtClean="0">
                <a:solidFill>
                  <a:schemeClr val="accent5">
                    <a:lumMod val="75000"/>
                  </a:schemeClr>
                </a:solidFill>
                <a:effectLst/>
              </a:rPr>
              <a:t>Girls must sing and dance at the break</a:t>
            </a:r>
            <a:r>
              <a:rPr lang="ru-RU" sz="4400" b="1" dirty="0" smtClean="0">
                <a:solidFill>
                  <a:schemeClr val="accent5">
                    <a:lumMod val="75000"/>
                  </a:schemeClr>
                </a:solidFill>
                <a:effectLst/>
              </a:rPr>
              <a:t>.</a:t>
            </a:r>
            <a:endParaRPr lang="en-US" sz="4400" b="1" dirty="0" smtClean="0">
              <a:solidFill>
                <a:schemeClr val="accent5">
                  <a:lumMod val="75000"/>
                </a:schemeClr>
              </a:solidFill>
              <a:effectLst/>
            </a:endParaRPr>
          </a:p>
          <a:p>
            <a:pPr indent="0">
              <a:buNone/>
            </a:pPr>
            <a:r>
              <a:rPr lang="en-US" sz="4400" b="1" dirty="0" smtClean="0">
                <a:solidFill>
                  <a:schemeClr val="accent5">
                    <a:lumMod val="75000"/>
                  </a:schemeClr>
                </a:solidFill>
                <a:effectLst/>
              </a:rPr>
              <a:t>Girls must  be polite.</a:t>
            </a:r>
          </a:p>
          <a:p>
            <a:pPr indent="0">
              <a:buNone/>
            </a:pPr>
            <a:r>
              <a:rPr lang="en-US" sz="4400" b="1" dirty="0" smtClean="0">
                <a:solidFill>
                  <a:schemeClr val="accent5">
                    <a:lumMod val="75000"/>
                  </a:schemeClr>
                </a:solidFill>
                <a:effectLst/>
              </a:rPr>
              <a:t>Girls should help the boys with homework.</a:t>
            </a:r>
            <a:endParaRPr lang="ru-RU" sz="4400" b="1" dirty="0">
              <a:solidFill>
                <a:schemeClr val="accent5">
                  <a:lumMod val="75000"/>
                </a:schemeClr>
              </a:solidFill>
              <a:effectLst/>
            </a:endParaRPr>
          </a:p>
          <a:p>
            <a:pPr>
              <a:buNone/>
            </a:pPr>
            <a:r>
              <a:rPr lang="en-GB" sz="4400" b="1" dirty="0" smtClean="0">
                <a:solidFill>
                  <a:schemeClr val="accent5">
                    <a:lumMod val="75000"/>
                  </a:schemeClr>
                </a:solidFill>
                <a:effectLst/>
              </a:rPr>
              <a:t> Girls should  wear PE attire only on days when they have PE lessons.</a:t>
            </a:r>
            <a:endParaRPr lang="ru-RU" sz="4400" b="1" dirty="0">
              <a:solidFill>
                <a:schemeClr val="accent5">
                  <a:lumMod val="75000"/>
                </a:schemeClr>
              </a:solidFill>
              <a:effectLst/>
            </a:endParaRPr>
          </a:p>
        </p:txBody>
      </p:sp>
      <p:pic>
        <p:nvPicPr>
          <p:cNvPr id="1026" name="Picture 2" descr="C:\Users\1\Desktop\DSC02965.JPG"/>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285720" y="4071942"/>
            <a:ext cx="2786113" cy="2450918"/>
          </a:xfrm>
          <a:prstGeom prst="round2DiagRect">
            <a:avLst>
              <a:gd name="adj1" fmla="val 16667"/>
              <a:gd name="adj2" fmla="val 30735"/>
            </a:avLst>
          </a:prstGeom>
          <a:noFill/>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1785918" y="1285860"/>
            <a:ext cx="6143668" cy="923330"/>
          </a:xfrm>
          <a:prstGeom prst="rect">
            <a:avLst/>
          </a:prstGeom>
        </p:spPr>
        <p:txBody>
          <a:bodyPr wrap="square">
            <a:spAutoFit/>
          </a:bodyPr>
          <a:lstStyle/>
          <a:p>
            <a:endParaRPr lang="en-US"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a:p>
            <a:endParaRPr lang="en-US"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a:p>
            <a:endParaRPr lang="en-US"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pic>
        <p:nvPicPr>
          <p:cNvPr id="2" name="Picture 2" descr="C:\Documents and Settings\Admin\Мои документы\мои photo\g.jpg"/>
          <p:cNvPicPr>
            <a:picLocks noChangeAspect="1" noChangeArrowheads="1"/>
          </p:cNvPicPr>
          <p:nvPr/>
        </p:nvPicPr>
        <p:blipFill>
          <a:blip r:embed="rId3" cstate="screen"/>
          <a:srcRect/>
          <a:stretch>
            <a:fillRect/>
          </a:stretch>
        </p:blipFill>
        <p:spPr bwMode="auto">
          <a:xfrm>
            <a:off x="285721" y="285728"/>
            <a:ext cx="2571768" cy="2259008"/>
          </a:xfrm>
          <a:prstGeom prst="flowChartDocument">
            <a:avLst/>
          </a:prstGeom>
          <a:noFill/>
          <a:effectLst>
            <a:softEdge rad="63500"/>
          </a:effectLst>
        </p:spPr>
      </p:pic>
    </p:spTree>
    <p:extLst>
      <p:ext uri="{BB962C8B-B14F-4D97-AF65-F5344CB8AC3E}">
        <p14:creationId xmlns="" xmlns:p14="http://schemas.microsoft.com/office/powerpoint/2010/main" val="2256128828"/>
      </p:ext>
    </p:extLst>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85720" y="285728"/>
            <a:ext cx="8572560" cy="6357981"/>
          </a:xfrm>
        </p:spPr>
        <p:txBody>
          <a:bodyPr/>
          <a:lstStyle/>
          <a:p>
            <a:pPr algn="l">
              <a:buNone/>
            </a:pPr>
            <a:r>
              <a:rPr lang="en-US" sz="3200" dirty="0" smtClean="0">
                <a:solidFill>
                  <a:srgbClr val="0070C0"/>
                </a:solidFill>
              </a:rPr>
              <a:t>Special rules for boys</a:t>
            </a:r>
            <a:r>
              <a:rPr lang="ru-RU" sz="3200" dirty="0" smtClean="0"/>
              <a:t/>
            </a:r>
            <a:br>
              <a:rPr lang="ru-RU" sz="3200" dirty="0" smtClean="0"/>
            </a:br>
            <a:r>
              <a:rPr lang="en-US" sz="3200" dirty="0" smtClean="0"/>
              <a:t>Respect girls</a:t>
            </a:r>
            <a:r>
              <a:rPr lang="ru-RU" sz="3200" dirty="0" smtClean="0"/>
              <a:t>.</a:t>
            </a:r>
            <a:br>
              <a:rPr lang="ru-RU" sz="3200" dirty="0" smtClean="0"/>
            </a:br>
            <a:r>
              <a:rPr lang="en-US" sz="3200" dirty="0" smtClean="0"/>
              <a:t>Play chess and tennis</a:t>
            </a:r>
            <a:r>
              <a:rPr lang="ru-RU" sz="3200" dirty="0" smtClean="0"/>
              <a:t>.</a:t>
            </a:r>
            <a:r>
              <a:rPr lang="en-US" sz="3200" dirty="0" smtClean="0"/>
              <a:t/>
            </a:r>
            <a:br>
              <a:rPr lang="en-US" sz="3200" dirty="0" smtClean="0"/>
            </a:br>
            <a:r>
              <a:rPr lang="en-US" sz="3200" dirty="0" smtClean="0"/>
              <a:t>Don’t cheat homework</a:t>
            </a:r>
            <a:r>
              <a:rPr lang="ru-RU" sz="3200" dirty="0" smtClean="0"/>
              <a:t>.</a:t>
            </a:r>
            <a:r>
              <a:rPr lang="en-US" sz="3200" dirty="0" smtClean="0"/>
              <a:t/>
            </a:r>
            <a:br>
              <a:rPr lang="en-US" sz="3200" dirty="0" smtClean="0"/>
            </a:br>
            <a:r>
              <a:rPr lang="en-US" sz="3200" dirty="0" smtClean="0"/>
              <a:t>Don’t fight with other boys</a:t>
            </a:r>
            <a:r>
              <a:rPr lang="ru-RU" sz="3200" dirty="0" smtClean="0"/>
              <a:t>.</a:t>
            </a:r>
            <a:r>
              <a:rPr lang="en-US" sz="3200" dirty="0" smtClean="0"/>
              <a:t/>
            </a:r>
            <a:br>
              <a:rPr lang="en-US" sz="3200" dirty="0" smtClean="0"/>
            </a:br>
            <a:r>
              <a:rPr lang="en-GB" sz="3200" dirty="0" smtClean="0"/>
              <a:t> Pupils should wear PE attire only on days when they have PE lessons.</a:t>
            </a:r>
            <a:endParaRPr lang="ru-RU" sz="3200" dirty="0"/>
          </a:p>
        </p:txBody>
      </p:sp>
      <p:pic>
        <p:nvPicPr>
          <p:cNvPr id="2050" name="Picture 2" descr="C:\Users\1\Desktop\DSC02970.JPG"/>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285720" y="4643446"/>
            <a:ext cx="2523569" cy="1928802"/>
          </a:xfrm>
          <a:prstGeom prst="flowChartManualInput">
            <a:avLst/>
          </a:prstGeom>
          <a:noFill/>
          <a:ln>
            <a:solidFill>
              <a:schemeClr val="accent1"/>
            </a:solidFill>
          </a:ln>
          <a:extLst>
            <a:ext uri="{909E8E84-426E-40DD-AFC4-6F175D3DCCD1}">
              <a14:hiddenFill xmlns="" xmlns:a14="http://schemas.microsoft.com/office/drawing/2010/main">
                <a:solidFill>
                  <a:srgbClr val="FFFFFF"/>
                </a:solidFill>
              </a14:hiddenFill>
            </a:ext>
          </a:extLst>
        </p:spPr>
      </p:pic>
      <p:pic>
        <p:nvPicPr>
          <p:cNvPr id="2051" name="Picture 3" descr="C:\Users\1\Desktop\DSC02959.JPG"/>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6429388" y="4857760"/>
            <a:ext cx="2234466" cy="1603530"/>
          </a:xfrm>
          <a:prstGeom prst="snip1Rect">
            <a:avLst/>
          </a:prstGeom>
          <a:noFill/>
          <a:extLst>
            <a:ext uri="{909E8E84-426E-40DD-AFC4-6F175D3DCCD1}">
              <a14:hiddenFill xmlns="" xmlns:a14="http://schemas.microsoft.com/office/drawing/2010/main">
                <a:solidFill>
                  <a:srgbClr val="FFFFFF"/>
                </a:solidFill>
              </a14:hiddenFill>
            </a:ext>
          </a:extLst>
        </p:spPr>
      </p:pic>
      <p:pic>
        <p:nvPicPr>
          <p:cNvPr id="3" name="Picture 2" descr="C:\Documents and Settings\Admin\Мои документы\мои photo\getImage.jpg7а.jpg"/>
          <p:cNvPicPr>
            <a:picLocks noChangeAspect="1" noChangeArrowheads="1"/>
          </p:cNvPicPr>
          <p:nvPr/>
        </p:nvPicPr>
        <p:blipFill>
          <a:blip r:embed="rId5" cstate="screen"/>
          <a:srcRect/>
          <a:stretch>
            <a:fillRect/>
          </a:stretch>
        </p:blipFill>
        <p:spPr bwMode="auto">
          <a:xfrm>
            <a:off x="6000760" y="214290"/>
            <a:ext cx="2857520" cy="2143140"/>
          </a:xfrm>
          <a:prstGeom prst="rect">
            <a:avLst/>
          </a:prstGeom>
          <a:noFill/>
          <a:effectLst>
            <a:softEdge rad="63500"/>
          </a:effectLst>
        </p:spPr>
      </p:pic>
    </p:spTree>
    <p:extLst>
      <p:ext uri="{BB962C8B-B14F-4D97-AF65-F5344CB8AC3E}">
        <p14:creationId xmlns="" xmlns:p14="http://schemas.microsoft.com/office/powerpoint/2010/main" val="3936858221"/>
      </p:ext>
    </p:extLst>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0"/>
            <a:ext cx="6512511" cy="1143000"/>
          </a:xfrm>
        </p:spPr>
        <p:txBody>
          <a:bodyPr/>
          <a:lstStyle/>
          <a:p>
            <a:pPr>
              <a:buNone/>
            </a:pPr>
            <a:r>
              <a:rPr lang="en-US" sz="3200" dirty="0" smtClean="0"/>
              <a:t>Special rules for teachers</a:t>
            </a:r>
            <a:endParaRPr lang="ru-RU" sz="3200" dirty="0"/>
          </a:p>
        </p:txBody>
      </p:sp>
      <p:sp>
        <p:nvSpPr>
          <p:cNvPr id="3" name="Объект 2"/>
          <p:cNvSpPr>
            <a:spLocks noGrp="1"/>
          </p:cNvSpPr>
          <p:nvPr>
            <p:ph sz="quarter" idx="13"/>
          </p:nvPr>
        </p:nvSpPr>
        <p:spPr>
          <a:xfrm>
            <a:off x="1714480" y="1000108"/>
            <a:ext cx="5801936" cy="3527348"/>
          </a:xfrm>
        </p:spPr>
        <p:txBody>
          <a:bodyPr/>
          <a:lstStyle/>
          <a:p>
            <a:r>
              <a:rPr lang="en-US" sz="2400" dirty="0" smtClean="0"/>
              <a:t>Teache</a:t>
            </a:r>
            <a:r>
              <a:rPr lang="en-US" sz="2400" dirty="0"/>
              <a:t>r</a:t>
            </a:r>
            <a:r>
              <a:rPr lang="en-US" sz="2400" dirty="0" smtClean="0"/>
              <a:t>s must let students go out at the lessons</a:t>
            </a:r>
            <a:r>
              <a:rPr lang="ru-RU" sz="2400" dirty="0" smtClean="0"/>
              <a:t>.</a:t>
            </a:r>
            <a:endParaRPr lang="en-US" sz="2400" dirty="0" smtClean="0"/>
          </a:p>
          <a:p>
            <a:r>
              <a:rPr lang="en-US" sz="2400" dirty="0" smtClean="0"/>
              <a:t>Teachers must explain material to students</a:t>
            </a:r>
            <a:r>
              <a:rPr lang="ru-RU" sz="2400" dirty="0" smtClean="0"/>
              <a:t>.</a:t>
            </a:r>
            <a:endParaRPr lang="en-US" sz="2400" dirty="0" smtClean="0"/>
          </a:p>
          <a:p>
            <a:r>
              <a:rPr lang="en-US" sz="2400" dirty="0" smtClean="0"/>
              <a:t>Teachers shouldn`t give students much homework</a:t>
            </a:r>
            <a:r>
              <a:rPr lang="ru-RU" sz="2400" dirty="0" smtClean="0"/>
              <a:t>.</a:t>
            </a:r>
            <a:r>
              <a:rPr lang="en-US" sz="2400" dirty="0" smtClean="0"/>
              <a:t> </a:t>
            </a:r>
          </a:p>
          <a:p>
            <a:endParaRPr lang="en-US" dirty="0" smtClean="0"/>
          </a:p>
          <a:p>
            <a:endParaRPr lang="ru-RU" dirty="0"/>
          </a:p>
        </p:txBody>
      </p:sp>
      <p:pic>
        <p:nvPicPr>
          <p:cNvPr id="3078" name="Picture 6" descr="C:\Users\1\Desktop\DSC02985.JPG"/>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357158" y="4214818"/>
            <a:ext cx="2714612" cy="2272698"/>
          </a:xfrm>
          <a:prstGeom prst="flowChartDocument">
            <a:avLst/>
          </a:prstGeom>
          <a:noFill/>
          <a:extLst>
            <a:ext uri="{909E8E84-426E-40DD-AFC4-6F175D3DCCD1}">
              <a14:hiddenFill xmlns="" xmlns:a14="http://schemas.microsoft.com/office/drawing/2010/main">
                <a:solidFill>
                  <a:srgbClr val="FFFFFF"/>
                </a:solidFill>
              </a14:hiddenFill>
            </a:ext>
          </a:extLst>
        </p:spPr>
      </p:pic>
      <p:pic>
        <p:nvPicPr>
          <p:cNvPr id="3079" name="Picture 7" descr="C:\Users\1\Desktop\DSC02964.JPG"/>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6500826" y="3357562"/>
            <a:ext cx="2341192" cy="2014514"/>
          </a:xfrm>
          <a:prstGeom prst="flowChartDocument">
            <a:avLst/>
          </a:prstGeom>
          <a:noFill/>
          <a:extLst>
            <a:ext uri="{909E8E84-426E-40DD-AFC4-6F175D3DCCD1}">
              <a14:hiddenFill xmlns="" xmlns:a14="http://schemas.microsoft.com/office/drawing/2010/main">
                <a:solidFill>
                  <a:srgbClr val="FFFFFF"/>
                </a:solidFill>
              </a14:hiddenFill>
            </a:ext>
          </a:extLst>
        </p:spPr>
      </p:pic>
      <p:pic>
        <p:nvPicPr>
          <p:cNvPr id="3080" name="Picture 8" descr="C:\Users\1\Desktop\DSC02987.JPG"/>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3571868" y="4143380"/>
            <a:ext cx="2675125" cy="2168790"/>
          </a:xfrm>
          <a:prstGeom prst="wedgeEllipseCallout">
            <a:avLst/>
          </a:prstGeom>
          <a:noFill/>
          <a:extLst>
            <a:ext uri="{909E8E84-426E-40DD-AFC4-6F175D3DCCD1}">
              <a14:hiddenFill xmlns="" xmlns:a14="http://schemas.microsoft.com/office/drawing/2010/main">
                <a:solidFill>
                  <a:srgbClr val="FFFFFF"/>
                </a:solidFill>
              </a14:hiddenFill>
            </a:ext>
          </a:extLst>
        </p:spPr>
      </p:pic>
      <p:pic>
        <p:nvPicPr>
          <p:cNvPr id="3081" name="Picture 9" descr="C:\Program Files\Microsoft Office\MEDIA\CAGCAT10\j0301252.wm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14282" y="214290"/>
            <a:ext cx="1527993" cy="1403151"/>
          </a:xfrm>
          <a:prstGeom prst="rect">
            <a:avLst/>
          </a:prstGeom>
          <a:noFill/>
          <a:extLst>
            <a:ext uri="{909E8E84-426E-40DD-AFC4-6F175D3DCCD1}">
              <a14:hiddenFill xmlns="" xmlns:a14="http://schemas.microsoft.com/office/drawing/2010/main">
                <a:solidFill>
                  <a:srgbClr val="FFFFFF"/>
                </a:solidFill>
              </a14:hiddenFill>
            </a:ext>
          </a:extLst>
        </p:spPr>
      </p:pic>
      <p:pic>
        <p:nvPicPr>
          <p:cNvPr id="5123" name="Picture 3" descr="C:\Program Files\Microsoft Office\MEDIA\CAGCAT10\j0305257.wmf"/>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815263" y="450850"/>
            <a:ext cx="1138237" cy="18288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83915544"/>
      </p:ext>
    </p:extLst>
  </p:cSld>
  <p:clrMapOvr>
    <a:masterClrMapping/>
  </p:clrMapOvr>
  <mc:AlternateContent xmlns:mc="http://schemas.openxmlformats.org/markup-compatibility/2006">
    <mc:Choice xmlns=""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0"/>
            <a:ext cx="6512511" cy="1143000"/>
          </a:xfrm>
        </p:spPr>
        <p:txBody>
          <a:bodyPr/>
          <a:lstStyle/>
          <a:p>
            <a:pPr>
              <a:buNone/>
            </a:pPr>
            <a:r>
              <a:rPr lang="en-US" sz="3200" dirty="0" smtClean="0"/>
              <a:t>Special rules for parents</a:t>
            </a:r>
            <a:endParaRPr lang="ru-RU" dirty="0"/>
          </a:p>
        </p:txBody>
      </p:sp>
      <p:sp>
        <p:nvSpPr>
          <p:cNvPr id="3" name="Объект 2"/>
          <p:cNvSpPr>
            <a:spLocks noGrp="1"/>
          </p:cNvSpPr>
          <p:nvPr>
            <p:ph sz="quarter" idx="13"/>
          </p:nvPr>
        </p:nvSpPr>
        <p:spPr>
          <a:xfrm>
            <a:off x="1403648" y="1268760"/>
            <a:ext cx="6400800" cy="3474720"/>
          </a:xfrm>
        </p:spPr>
        <p:txBody>
          <a:bodyPr>
            <a:normAutofit/>
          </a:bodyPr>
          <a:lstStyle/>
          <a:p>
            <a:pPr>
              <a:buNone/>
            </a:pPr>
            <a:r>
              <a:rPr lang="en-US" sz="2400" b="1" dirty="0" smtClean="0">
                <a:solidFill>
                  <a:srgbClr val="FFC000"/>
                </a:solidFill>
                <a:effectLst>
                  <a:outerShdw blurRad="38100" dist="38100" dir="2700000" algn="tl">
                    <a:srgbClr val="000000">
                      <a:alpha val="43137"/>
                    </a:srgbClr>
                  </a:outerShdw>
                </a:effectLst>
              </a:rPr>
              <a:t>Give their children chocolate for breakfast</a:t>
            </a:r>
            <a:r>
              <a:rPr lang="ru-RU" sz="2400" b="1" dirty="0" smtClean="0">
                <a:solidFill>
                  <a:srgbClr val="FFC000"/>
                </a:solidFill>
                <a:effectLst>
                  <a:outerShdw blurRad="38100" dist="38100" dir="2700000" algn="tl">
                    <a:srgbClr val="000000">
                      <a:alpha val="43137"/>
                    </a:srgbClr>
                  </a:outerShdw>
                </a:effectLst>
              </a:rPr>
              <a:t>.</a:t>
            </a:r>
            <a:endParaRPr lang="en-US" sz="2400" b="1" dirty="0" smtClean="0">
              <a:solidFill>
                <a:srgbClr val="FFC000"/>
              </a:solidFill>
              <a:effectLst>
                <a:outerShdw blurRad="38100" dist="38100" dir="2700000" algn="tl">
                  <a:srgbClr val="000000">
                    <a:alpha val="43137"/>
                  </a:srgbClr>
                </a:outerShdw>
              </a:effectLst>
            </a:endParaRPr>
          </a:p>
          <a:p>
            <a:pPr>
              <a:buNone/>
            </a:pPr>
            <a:r>
              <a:rPr lang="en-US" sz="2400" b="1" dirty="0" smtClean="0">
                <a:solidFill>
                  <a:srgbClr val="FFC000"/>
                </a:solidFill>
                <a:effectLst>
                  <a:outerShdw blurRad="38100" dist="38100" dir="2700000" algn="tl">
                    <a:srgbClr val="000000">
                      <a:alpha val="43137"/>
                    </a:srgbClr>
                  </a:outerShdw>
                </a:effectLst>
              </a:rPr>
              <a:t>Don’t give us cereals for breakfast</a:t>
            </a:r>
            <a:r>
              <a:rPr lang="ru-RU" sz="2400" b="1" dirty="0" smtClean="0">
                <a:solidFill>
                  <a:srgbClr val="FFC000"/>
                </a:solidFill>
                <a:effectLst>
                  <a:outerShdw blurRad="38100" dist="38100" dir="2700000" algn="tl">
                    <a:srgbClr val="000000">
                      <a:alpha val="43137"/>
                    </a:srgbClr>
                  </a:outerShdw>
                </a:effectLst>
              </a:rPr>
              <a:t>.</a:t>
            </a:r>
            <a:endParaRPr lang="en-US" sz="2400" b="1" dirty="0" smtClean="0">
              <a:solidFill>
                <a:srgbClr val="FFC000"/>
              </a:solidFill>
              <a:effectLst>
                <a:outerShdw blurRad="38100" dist="38100" dir="2700000" algn="tl">
                  <a:srgbClr val="000000">
                    <a:alpha val="43137"/>
                  </a:srgbClr>
                </a:outerShdw>
              </a:effectLst>
            </a:endParaRPr>
          </a:p>
          <a:p>
            <a:pPr>
              <a:buNone/>
            </a:pPr>
            <a:r>
              <a:rPr lang="en-US" sz="2400" b="1" dirty="0" smtClean="0">
                <a:solidFill>
                  <a:srgbClr val="FFC000"/>
                </a:solidFill>
                <a:effectLst>
                  <a:outerShdw blurRad="38100" dist="38100" dir="2700000" algn="tl">
                    <a:srgbClr val="000000">
                      <a:alpha val="43137"/>
                    </a:srgbClr>
                  </a:outerShdw>
                </a:effectLst>
              </a:rPr>
              <a:t>Don’t  wake the children early in the morning</a:t>
            </a:r>
            <a:r>
              <a:rPr lang="ru-RU" sz="2400" b="1" dirty="0" smtClean="0">
                <a:solidFill>
                  <a:srgbClr val="FFC000"/>
                </a:solidFill>
                <a:effectLst>
                  <a:outerShdw blurRad="38100" dist="38100" dir="2700000" algn="tl">
                    <a:srgbClr val="000000">
                      <a:alpha val="43137"/>
                    </a:srgbClr>
                  </a:outerShdw>
                </a:effectLst>
              </a:rPr>
              <a:t>.</a:t>
            </a:r>
            <a:endParaRPr lang="en-US" sz="2400" b="1" dirty="0" smtClean="0">
              <a:solidFill>
                <a:srgbClr val="FFC000"/>
              </a:solidFill>
              <a:effectLst>
                <a:outerShdw blurRad="38100" dist="38100" dir="2700000" algn="tl">
                  <a:srgbClr val="000000">
                    <a:alpha val="43137"/>
                  </a:srgbClr>
                </a:outerShdw>
              </a:effectLst>
            </a:endParaRPr>
          </a:p>
          <a:p>
            <a:pPr>
              <a:buNone/>
            </a:pPr>
            <a:r>
              <a:rPr lang="en-US" sz="2400" b="1" dirty="0" smtClean="0">
                <a:solidFill>
                  <a:srgbClr val="FFC000"/>
                </a:solidFill>
                <a:effectLst>
                  <a:outerShdw blurRad="38100" dist="38100" dir="2700000" algn="tl">
                    <a:srgbClr val="000000">
                      <a:alpha val="43137"/>
                    </a:srgbClr>
                  </a:outerShdw>
                </a:effectLst>
              </a:rPr>
              <a:t>Do their children`s homework</a:t>
            </a:r>
            <a:r>
              <a:rPr lang="ru-RU" sz="2400" b="1" dirty="0" smtClean="0">
                <a:solidFill>
                  <a:srgbClr val="FFC000"/>
                </a:solidFill>
                <a:effectLst>
                  <a:outerShdw blurRad="38100" dist="38100" dir="2700000" algn="tl">
                    <a:srgbClr val="000000">
                      <a:alpha val="43137"/>
                    </a:srgbClr>
                  </a:outerShdw>
                </a:effectLst>
              </a:rPr>
              <a:t>.</a:t>
            </a:r>
            <a:endParaRPr lang="ru-RU" sz="2400" b="1" dirty="0">
              <a:solidFill>
                <a:srgbClr val="FFC000"/>
              </a:solidFill>
              <a:effectLst>
                <a:outerShdw blurRad="38100" dist="38100" dir="2700000" algn="tl">
                  <a:srgbClr val="000000">
                    <a:alpha val="43137"/>
                  </a:srgbClr>
                </a:outerShdw>
              </a:effectLst>
            </a:endParaRPr>
          </a:p>
        </p:txBody>
      </p:sp>
      <p:pic>
        <p:nvPicPr>
          <p:cNvPr id="4098" name="Picture 2" descr="C:\Users\1\Desktop\DSC02997.JPG"/>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6143636" y="4500570"/>
            <a:ext cx="2448168" cy="1888055"/>
          </a:xfrm>
          <a:prstGeom prst="roundRect">
            <a:avLst/>
          </a:prstGeom>
          <a:noFill/>
          <a:extLst>
            <a:ext uri="{909E8E84-426E-40DD-AFC4-6F175D3DCCD1}">
              <a14:hiddenFill xmlns="" xmlns:a14="http://schemas.microsoft.com/office/drawing/2010/main">
                <a:solidFill>
                  <a:srgbClr val="FFFFFF"/>
                </a:solidFill>
              </a14:hiddenFill>
            </a:ext>
          </a:extLst>
        </p:spPr>
      </p:pic>
      <p:pic>
        <p:nvPicPr>
          <p:cNvPr id="4099" name="Picture 3" descr="C:\Users\1\Desktop\DSC02999.JPG"/>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500034" y="4263006"/>
            <a:ext cx="2857520" cy="2226273"/>
          </a:xfrm>
          <a:prstGeom prst="flowChartAlternateProcess">
            <a:avLst/>
          </a:prstGeom>
          <a:noFill/>
          <a:extLst>
            <a:ext uri="{909E8E84-426E-40DD-AFC4-6F175D3DCCD1}">
              <a14:hiddenFill xmlns="" xmlns:a14="http://schemas.microsoft.com/office/drawing/2010/main">
                <a:solidFill>
                  <a:srgbClr val="FFFFFF"/>
                </a:solidFill>
              </a14:hiddenFill>
            </a:ext>
          </a:extLst>
        </p:spPr>
      </p:pic>
      <p:pic>
        <p:nvPicPr>
          <p:cNvPr id="4100" name="Picture 4" descr="C:\Program Files\Microsoft Office\MEDIA\CAGCAT10\j0234131.wmf"/>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51520" y="188640"/>
            <a:ext cx="1396746" cy="1485320"/>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descr="C:\Program Files\Microsoft Office\MEDIA\CAGCAT10\j0199283.wmf"/>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302500" y="1484784"/>
            <a:ext cx="1841500" cy="150924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18405551"/>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252</TotalTime>
  <Words>85</Words>
  <Application>Microsoft Office PowerPoint</Application>
  <PresentationFormat>Экран (4:3)</PresentationFormat>
  <Paragraphs>23</Paragraphs>
  <Slides>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Воздушный поток</vt:lpstr>
      <vt:lpstr>Our class constitution.</vt:lpstr>
      <vt:lpstr>Rules for everybody        .  Pupils must show respect to all school staff                                  Pupils are allowed to use mobile phones to make calls only outside of curriculum time.                                                                                                      Pupils are to bring the required books / materials for lessons.                                                                                                                                                     Jump to say « hello» to classmates.                                                                 Listen  to  the  teachers  carefully. Raise  a hand  if they have  something  to  say  or  need help. Eating or drinking is not allowed in any classroom, along the corridors and at the foyer. </vt:lpstr>
      <vt:lpstr>Слайд 3</vt:lpstr>
      <vt:lpstr>Special rules for boys Respect girls. Play chess and tennis. Don’t cheat homework. Don’t fight with other boys.  Pupils should wear PE attire only on days when they have PE lessons.</vt:lpstr>
      <vt:lpstr>Special rules for teachers</vt:lpstr>
      <vt:lpstr>Special rules for parents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class constitution.</dc:title>
  <dc:creator>1</dc:creator>
  <cp:lastModifiedBy>Admin</cp:lastModifiedBy>
  <cp:revision>33</cp:revision>
  <dcterms:created xsi:type="dcterms:W3CDTF">2012-04-21T12:37:47Z</dcterms:created>
  <dcterms:modified xsi:type="dcterms:W3CDTF">2013-03-10T10:45:58Z</dcterms:modified>
</cp:coreProperties>
</file>