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256" r:id="rId2"/>
    <p:sldId id="258" r:id="rId3"/>
    <p:sldId id="270" r:id="rId4"/>
    <p:sldId id="269" r:id="rId5"/>
    <p:sldId id="259" r:id="rId6"/>
    <p:sldId id="266" r:id="rId7"/>
    <p:sldId id="267" r:id="rId8"/>
    <p:sldId id="268" r:id="rId9"/>
    <p:sldId id="265"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288"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D3836AD-50BE-43DE-B789-B531CC954771}" type="datetimeFigureOut">
              <a:rPr lang="ru-RU" smtClean="0"/>
              <a:pPr/>
              <a:t>08.03.2013</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B85FC13-E5FA-4D1D-AC0E-1D14CCC362A8}" type="slidenum">
              <a:rPr lang="ru-RU" smtClean="0"/>
              <a:pPr/>
              <a:t>‹#›</a:t>
            </a:fld>
            <a:endParaRPr lang="ru-RU"/>
          </a:p>
        </p:txBody>
      </p:sp>
    </p:spTree>
    <p:extLst>
      <p:ext uri="{BB962C8B-B14F-4D97-AF65-F5344CB8AC3E}">
        <p14:creationId xmlns:p14="http://schemas.microsoft.com/office/powerpoint/2010/main" val="21586955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8FD455-BF0C-43DF-8543-24EED928BA1D}" type="datetimeFigureOut">
              <a:rPr lang="ru-RU" smtClean="0"/>
              <a:pPr/>
              <a:t>08.03.2013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1A16197-2369-42A8-A1DA-CB6A5A098549}" type="slidenum">
              <a:rPr lang="ru-RU" smtClean="0"/>
              <a:pPr/>
              <a:t>‹#›</a:t>
            </a:fld>
            <a:endParaRPr lang="ru-RU"/>
          </a:p>
        </p:txBody>
      </p:sp>
    </p:spTree>
    <p:extLst>
      <p:ext uri="{BB962C8B-B14F-4D97-AF65-F5344CB8AC3E}">
        <p14:creationId xmlns:p14="http://schemas.microsoft.com/office/powerpoint/2010/main" val="344390152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31A16197-2369-42A8-A1DA-CB6A5A098549}"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31A16197-2369-42A8-A1DA-CB6A5A098549}" type="slidenum">
              <a:rPr lang="ru-RU" smtClean="0"/>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31A16197-2369-42A8-A1DA-CB6A5A098549}"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31A16197-2369-42A8-A1DA-CB6A5A098549}"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31A16197-2369-42A8-A1DA-CB6A5A098549}"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31A16197-2369-42A8-A1DA-CB6A5A098549}"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31A16197-2369-42A8-A1DA-CB6A5A098549}"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31A16197-2369-42A8-A1DA-CB6A5A098549}"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31A16197-2369-42A8-A1DA-CB6A5A098549}"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7DCE1C7-4F20-4EE0-BF3A-B795482C7206}" type="datetime1">
              <a:rPr lang="ru-RU" smtClean="0"/>
              <a:pPr/>
              <a:t>08.03.2013</a:t>
            </a:fld>
            <a:endParaRPr lang="ru-RU"/>
          </a:p>
        </p:txBody>
      </p:sp>
      <p:sp>
        <p:nvSpPr>
          <p:cNvPr id="5" name="Нижний колонтитул 4"/>
          <p:cNvSpPr>
            <a:spLocks noGrp="1"/>
          </p:cNvSpPr>
          <p:nvPr>
            <p:ph type="ftr" sz="quarter" idx="11"/>
          </p:nvPr>
        </p:nvSpPr>
        <p:spPr/>
        <p:txBody>
          <a:bodyPr/>
          <a:lstStyle/>
          <a:p>
            <a:r>
              <a:rPr lang="ru-RU" smtClean="0"/>
              <a:t>2011-2012</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9A39947-FB87-481E-95B1-21DF25D07BA9}" type="datetime1">
              <a:rPr lang="ru-RU" smtClean="0"/>
              <a:pPr/>
              <a:t>08.03.2013</a:t>
            </a:fld>
            <a:endParaRPr lang="ru-RU"/>
          </a:p>
        </p:txBody>
      </p:sp>
      <p:sp>
        <p:nvSpPr>
          <p:cNvPr id="5" name="Нижний колонтитул 4"/>
          <p:cNvSpPr>
            <a:spLocks noGrp="1"/>
          </p:cNvSpPr>
          <p:nvPr>
            <p:ph type="ftr" sz="quarter" idx="11"/>
          </p:nvPr>
        </p:nvSpPr>
        <p:spPr/>
        <p:txBody>
          <a:bodyPr/>
          <a:lstStyle/>
          <a:p>
            <a:r>
              <a:rPr lang="ru-RU" smtClean="0"/>
              <a:t>2011-2012</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9966CD7-9BF1-4856-AA19-675FA2536035}" type="datetime1">
              <a:rPr lang="ru-RU" smtClean="0"/>
              <a:pPr/>
              <a:t>08.03.2013</a:t>
            </a:fld>
            <a:endParaRPr lang="ru-RU"/>
          </a:p>
        </p:txBody>
      </p:sp>
      <p:sp>
        <p:nvSpPr>
          <p:cNvPr id="5" name="Нижний колонтитул 4"/>
          <p:cNvSpPr>
            <a:spLocks noGrp="1"/>
          </p:cNvSpPr>
          <p:nvPr>
            <p:ph type="ftr" sz="quarter" idx="11"/>
          </p:nvPr>
        </p:nvSpPr>
        <p:spPr/>
        <p:txBody>
          <a:bodyPr/>
          <a:lstStyle/>
          <a:p>
            <a:r>
              <a:rPr lang="ru-RU" smtClean="0"/>
              <a:t>2011-2012</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A634A7C-3468-494B-91E3-45A111588879}" type="datetime1">
              <a:rPr lang="ru-RU" smtClean="0"/>
              <a:pPr/>
              <a:t>08.03.2013</a:t>
            </a:fld>
            <a:endParaRPr lang="ru-RU"/>
          </a:p>
        </p:txBody>
      </p:sp>
      <p:sp>
        <p:nvSpPr>
          <p:cNvPr id="5" name="Нижний колонтитул 4"/>
          <p:cNvSpPr>
            <a:spLocks noGrp="1"/>
          </p:cNvSpPr>
          <p:nvPr>
            <p:ph type="ftr" sz="quarter" idx="11"/>
          </p:nvPr>
        </p:nvSpPr>
        <p:spPr/>
        <p:txBody>
          <a:bodyPr/>
          <a:lstStyle/>
          <a:p>
            <a:r>
              <a:rPr lang="ru-RU" smtClean="0"/>
              <a:t>2011-2012</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B1A2D62-B432-4C53-AC51-125A0F31E8E4}" type="datetime1">
              <a:rPr lang="ru-RU" smtClean="0"/>
              <a:pPr/>
              <a:t>08.03.2013</a:t>
            </a:fld>
            <a:endParaRPr lang="ru-RU"/>
          </a:p>
        </p:txBody>
      </p:sp>
      <p:sp>
        <p:nvSpPr>
          <p:cNvPr id="5" name="Нижний колонтитул 4"/>
          <p:cNvSpPr>
            <a:spLocks noGrp="1"/>
          </p:cNvSpPr>
          <p:nvPr>
            <p:ph type="ftr" sz="quarter" idx="11"/>
          </p:nvPr>
        </p:nvSpPr>
        <p:spPr/>
        <p:txBody>
          <a:bodyPr/>
          <a:lstStyle/>
          <a:p>
            <a:r>
              <a:rPr lang="ru-RU" smtClean="0"/>
              <a:t>2011-2012</a:t>
            </a:r>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BE5C79-E821-452B-92B3-1E95729C36AA}" type="datetime1">
              <a:rPr lang="ru-RU" smtClean="0"/>
              <a:pPr/>
              <a:t>08.03.2013</a:t>
            </a:fld>
            <a:endParaRPr lang="ru-RU"/>
          </a:p>
        </p:txBody>
      </p:sp>
      <p:sp>
        <p:nvSpPr>
          <p:cNvPr id="6" name="Нижний колонтитул 5"/>
          <p:cNvSpPr>
            <a:spLocks noGrp="1"/>
          </p:cNvSpPr>
          <p:nvPr>
            <p:ph type="ftr" sz="quarter" idx="11"/>
          </p:nvPr>
        </p:nvSpPr>
        <p:spPr/>
        <p:txBody>
          <a:bodyPr/>
          <a:lstStyle/>
          <a:p>
            <a:r>
              <a:rPr lang="ru-RU" smtClean="0"/>
              <a:t>2011-2012</a:t>
            </a:r>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3B32BBE-A991-4EF7-9EB6-2C456646B861}" type="datetime1">
              <a:rPr lang="ru-RU" smtClean="0"/>
              <a:pPr/>
              <a:t>08.03.2013</a:t>
            </a:fld>
            <a:endParaRPr lang="ru-RU"/>
          </a:p>
        </p:txBody>
      </p:sp>
      <p:sp>
        <p:nvSpPr>
          <p:cNvPr id="8" name="Нижний колонтитул 7"/>
          <p:cNvSpPr>
            <a:spLocks noGrp="1"/>
          </p:cNvSpPr>
          <p:nvPr>
            <p:ph type="ftr" sz="quarter" idx="11"/>
          </p:nvPr>
        </p:nvSpPr>
        <p:spPr/>
        <p:txBody>
          <a:bodyPr/>
          <a:lstStyle/>
          <a:p>
            <a:r>
              <a:rPr lang="ru-RU" smtClean="0"/>
              <a:t>2011-2012</a:t>
            </a:r>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2A1CE4F-F36B-4918-9031-F09E112F0C88}" type="datetime1">
              <a:rPr lang="ru-RU" smtClean="0"/>
              <a:pPr/>
              <a:t>08.03.2013</a:t>
            </a:fld>
            <a:endParaRPr lang="ru-RU"/>
          </a:p>
        </p:txBody>
      </p:sp>
      <p:sp>
        <p:nvSpPr>
          <p:cNvPr id="4" name="Нижний колонтитул 3"/>
          <p:cNvSpPr>
            <a:spLocks noGrp="1"/>
          </p:cNvSpPr>
          <p:nvPr>
            <p:ph type="ftr" sz="quarter" idx="11"/>
          </p:nvPr>
        </p:nvSpPr>
        <p:spPr/>
        <p:txBody>
          <a:bodyPr/>
          <a:lstStyle/>
          <a:p>
            <a:r>
              <a:rPr lang="ru-RU" smtClean="0"/>
              <a:t>2011-2012</a:t>
            </a:r>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5A0400F-616A-433F-B1D1-5F8A37CE97FF}" type="datetime1">
              <a:rPr lang="ru-RU" smtClean="0"/>
              <a:pPr/>
              <a:t>08.03.2013</a:t>
            </a:fld>
            <a:endParaRPr lang="ru-RU"/>
          </a:p>
        </p:txBody>
      </p:sp>
      <p:sp>
        <p:nvSpPr>
          <p:cNvPr id="3" name="Нижний колонтитул 2"/>
          <p:cNvSpPr>
            <a:spLocks noGrp="1"/>
          </p:cNvSpPr>
          <p:nvPr>
            <p:ph type="ftr" sz="quarter" idx="11"/>
          </p:nvPr>
        </p:nvSpPr>
        <p:spPr/>
        <p:txBody>
          <a:bodyPr/>
          <a:lstStyle/>
          <a:p>
            <a:r>
              <a:rPr lang="ru-RU" smtClean="0"/>
              <a:t>2011-2012</a:t>
            </a:r>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427C3E8-9A5C-446C-8C61-DF9717E1C38D}" type="datetime1">
              <a:rPr lang="ru-RU" smtClean="0"/>
              <a:pPr/>
              <a:t>08.03.2013</a:t>
            </a:fld>
            <a:endParaRPr lang="ru-RU"/>
          </a:p>
        </p:txBody>
      </p:sp>
      <p:sp>
        <p:nvSpPr>
          <p:cNvPr id="6" name="Нижний колонтитул 5"/>
          <p:cNvSpPr>
            <a:spLocks noGrp="1"/>
          </p:cNvSpPr>
          <p:nvPr>
            <p:ph type="ftr" sz="quarter" idx="11"/>
          </p:nvPr>
        </p:nvSpPr>
        <p:spPr/>
        <p:txBody>
          <a:bodyPr/>
          <a:lstStyle/>
          <a:p>
            <a:r>
              <a:rPr lang="ru-RU" smtClean="0"/>
              <a:t>2011-2012</a:t>
            </a:r>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B6F4F04-0C45-44CD-AD0A-CB682EFA1C79}" type="datetime1">
              <a:rPr lang="ru-RU" smtClean="0"/>
              <a:pPr/>
              <a:t>08.03.2013</a:t>
            </a:fld>
            <a:endParaRPr lang="ru-RU"/>
          </a:p>
        </p:txBody>
      </p:sp>
      <p:sp>
        <p:nvSpPr>
          <p:cNvPr id="6" name="Нижний колонтитул 5"/>
          <p:cNvSpPr>
            <a:spLocks noGrp="1"/>
          </p:cNvSpPr>
          <p:nvPr>
            <p:ph type="ftr" sz="quarter" idx="11"/>
          </p:nvPr>
        </p:nvSpPr>
        <p:spPr/>
        <p:txBody>
          <a:bodyPr/>
          <a:lstStyle/>
          <a:p>
            <a:r>
              <a:rPr lang="ru-RU" smtClean="0"/>
              <a:t>2011-2012</a:t>
            </a:r>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AC57D8-5CAF-4985-AF55-C20A3B70DBD0}" type="datetime1">
              <a:rPr lang="ru-RU" smtClean="0"/>
              <a:pPr/>
              <a:t>08.03.2013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ru-RU" smtClean="0"/>
              <a:t>2011-2012</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slide" Target="slide3.xml"/><Relationship Id="rId7" Type="http://schemas.openxmlformats.org/officeDocument/2006/relationships/slide" Target="slide6.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slide" Target="slide5.xml"/><Relationship Id="rId5" Type="http://schemas.openxmlformats.org/officeDocument/2006/relationships/hyperlink" Target="&#1044;&#1080;&#1072;&#1083;&#1086;&#1075;%20&#1086;%20&#1074;&#1086;&#1089;&#1087;&#1080;&#1090;&#1072;&#1085;&#1080;&#1080;.docx" TargetMode="External"/><Relationship Id="rId10" Type="http://schemas.openxmlformats.org/officeDocument/2006/relationships/slide" Target="slide9.xml"/><Relationship Id="rId4" Type="http://schemas.openxmlformats.org/officeDocument/2006/relationships/slide" Target="slide4.xml"/><Relationship Id="rId9" Type="http://schemas.openxmlformats.org/officeDocument/2006/relationships/slide" Target="slide8.xml"/></Relationships>
</file>

<file path=ppt/slides/_rels/slide3.xml.rels><?xml version="1.0" encoding="UTF-8" standalone="yes"?>
<Relationships xmlns="http://schemas.openxmlformats.org/package/2006/relationships"><Relationship Id="rId8" Type="http://schemas.openxmlformats.org/officeDocument/2006/relationships/hyperlink" Target="http://www.wisdoms.ru/avt/b237.html" TargetMode="External"/><Relationship Id="rId13" Type="http://schemas.openxmlformats.org/officeDocument/2006/relationships/hyperlink" Target="http://www.wisdoms.ru/avt/b101.html" TargetMode="External"/><Relationship Id="rId3" Type="http://schemas.openxmlformats.org/officeDocument/2006/relationships/hyperlink" Target="http://www.wisdoms.ru/avt/b31.html" TargetMode="External"/><Relationship Id="rId7" Type="http://schemas.openxmlformats.org/officeDocument/2006/relationships/hyperlink" Target="http://www.wisdoms.ru/avt/b207.html" TargetMode="External"/><Relationship Id="rId12" Type="http://schemas.openxmlformats.org/officeDocument/2006/relationships/hyperlink" Target="http://www.wisdoms.ru/avt/b205.html" TargetMode="External"/><Relationship Id="rId2" Type="http://schemas.openxmlformats.org/officeDocument/2006/relationships/notesSlide" Target="../notesSlides/notesSlide3.xml"/><Relationship Id="rId16" Type="http://schemas.openxmlformats.org/officeDocument/2006/relationships/slide" Target="slide2.xml"/><Relationship Id="rId1" Type="http://schemas.openxmlformats.org/officeDocument/2006/relationships/slideLayout" Target="../slideLayouts/slideLayout1.xml"/><Relationship Id="rId6" Type="http://schemas.openxmlformats.org/officeDocument/2006/relationships/hyperlink" Target="http://www.wisdoms.ru/avt/b287.html" TargetMode="External"/><Relationship Id="rId11" Type="http://schemas.openxmlformats.org/officeDocument/2006/relationships/hyperlink" Target="http://www.wisdoms.ru/avt/b200.html" TargetMode="External"/><Relationship Id="rId5" Type="http://schemas.openxmlformats.org/officeDocument/2006/relationships/hyperlink" Target="http://www.wisdoms.ru/avt/b21.html" TargetMode="External"/><Relationship Id="rId15" Type="http://schemas.openxmlformats.org/officeDocument/2006/relationships/hyperlink" Target="http://www.wisdoms.ru/avt/b35.html" TargetMode="External"/><Relationship Id="rId10" Type="http://schemas.openxmlformats.org/officeDocument/2006/relationships/hyperlink" Target="http://www.wisdoms.ru/avt/b272.html" TargetMode="External"/><Relationship Id="rId4" Type="http://schemas.openxmlformats.org/officeDocument/2006/relationships/hyperlink" Target="http://www.wisdoms.ru/avt/b255.html" TargetMode="External"/><Relationship Id="rId9" Type="http://schemas.openxmlformats.org/officeDocument/2006/relationships/hyperlink" Target="http://www.wisdoms.ru/avt/b113.html" TargetMode="External"/><Relationship Id="rId14" Type="http://schemas.openxmlformats.org/officeDocument/2006/relationships/hyperlink" Target="http://www.wisdoms.ru/avt/b182.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gif"/><Relationship Id="rId7" Type="http://schemas.openxmlformats.org/officeDocument/2006/relationships/slide" Target="slide2.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gif"/><Relationship Id="rId5" Type="http://schemas.openxmlformats.org/officeDocument/2006/relationships/image" Target="../media/image3.gif"/><Relationship Id="rId4" Type="http://schemas.openxmlformats.org/officeDocument/2006/relationships/image" Target="../media/image2.gif"/></Relationships>
</file>

<file path=ppt/slides/_rels/slide5.xml.rels><?xml version="1.0" encoding="UTF-8" standalone="yes"?>
<Relationships xmlns="http://schemas.openxmlformats.org/package/2006/relationships"><Relationship Id="rId3" Type="http://schemas.openxmlformats.org/officeDocument/2006/relationships/hyperlink" Target="http://www.zakonrf.info/sk/"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hyperlink" Target="http://www.zakonrf.info/sk/63/" TargetMode="External"/><Relationship Id="rId4" Type="http://schemas.openxmlformats.org/officeDocument/2006/relationships/hyperlink" Target="http://www.zakonrf.info/sk/gl12/"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zakonrf.info/zakon-ob-obrazovanii/" TargetMode="External"/><Relationship Id="rId7"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www.zakonrf.info/sk/63/" TargetMode="External"/><Relationship Id="rId5" Type="http://schemas.openxmlformats.org/officeDocument/2006/relationships/hyperlink" Target="http://www.zakonrf.info/zakon-ob-obrazovanii/52/" TargetMode="External"/><Relationship Id="rId4" Type="http://schemas.openxmlformats.org/officeDocument/2006/relationships/hyperlink" Target="http://www.zakonrf.info/zakon-ob-obrazovanii/gl5/"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zakonrf.info/zakon-ob-obrazovanii/" TargetMode="External"/><Relationship Id="rId7" Type="http://schemas.openxmlformats.org/officeDocument/2006/relationships/slide" Target="slide2.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hyperlink" Target="http://www.zakonrf.info/sk/63/" TargetMode="External"/><Relationship Id="rId5" Type="http://schemas.openxmlformats.org/officeDocument/2006/relationships/hyperlink" Target="http://www.zakonrf.info/zakon-ob-obrazovanii/19/" TargetMode="External"/><Relationship Id="rId4" Type="http://schemas.openxmlformats.org/officeDocument/2006/relationships/hyperlink" Target="http://www.zakonrf.info/zakon-ob-obrazovanii/gl2/"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zakonrf.info/zakon-ob-obrazovanii/" TargetMode="External"/><Relationship Id="rId7" Type="http://schemas.openxmlformats.org/officeDocument/2006/relationships/slide" Target="slide2.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www.zakonrf.info/sk/63/" TargetMode="External"/><Relationship Id="rId5" Type="http://schemas.openxmlformats.org/officeDocument/2006/relationships/hyperlink" Target="http://www.zakonrf.info/zakon-ob-obrazovanii/15/" TargetMode="External"/><Relationship Id="rId4" Type="http://schemas.openxmlformats.org/officeDocument/2006/relationships/hyperlink" Target="http://www.zakonrf.info/zakon-ob-obrazovanii/gl2/"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wisdoms.ru/avt/b150.htm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slide" Target="slide2.xml"/><Relationship Id="rId4" Type="http://schemas.openxmlformats.org/officeDocument/2006/relationships/image" Target="../media/image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1785926"/>
            <a:ext cx="9144000"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rPr>
              <a:t>Диалог о воспитании</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p:txBody>
      </p:sp>
      <p:sp>
        <p:nvSpPr>
          <p:cNvPr id="5" name="Прямоугольник 4"/>
          <p:cNvSpPr/>
          <p:nvPr/>
        </p:nvSpPr>
        <p:spPr>
          <a:xfrm>
            <a:off x="0" y="0"/>
            <a:ext cx="9144000" cy="400110"/>
          </a:xfrm>
          <a:prstGeom prst="rect">
            <a:avLst/>
          </a:prstGeom>
          <a:noFill/>
        </p:spPr>
        <p:txBody>
          <a:bodyPr wrap="square" lIns="91440" tIns="45720" rIns="91440" bIns="45720">
            <a:spAutoFit/>
          </a:bodyPr>
          <a:lstStyle/>
          <a:p>
            <a:pPr algn="ctr"/>
            <a:r>
              <a:rPr lang="ru-RU" sz="2000" dirty="0" smtClean="0">
                <a:latin typeface="Courier New" pitchFamily="49" charset="0"/>
                <a:cs typeface="Courier New" pitchFamily="49" charset="0"/>
              </a:rPr>
              <a:t>МКОУ «</a:t>
            </a:r>
            <a:r>
              <a:rPr lang="ru-RU" sz="2000" dirty="0" err="1" smtClean="0">
                <a:latin typeface="Courier New" pitchFamily="49" charset="0"/>
                <a:cs typeface="Courier New" pitchFamily="49" charset="0"/>
              </a:rPr>
              <a:t>Шеломовская</a:t>
            </a:r>
            <a:r>
              <a:rPr lang="ru-RU" sz="2000" dirty="0" smtClean="0">
                <a:latin typeface="Courier New" pitchFamily="49" charset="0"/>
                <a:cs typeface="Courier New" pitchFamily="49" charset="0"/>
              </a:rPr>
              <a:t> СОШ»</a:t>
            </a:r>
            <a:endParaRPr lang="ru-RU" sz="2000" dirty="0">
              <a:latin typeface="Courier New" pitchFamily="49" charset="0"/>
              <a:cs typeface="Courier New" pitchFamily="49" charset="0"/>
            </a:endParaRPr>
          </a:p>
        </p:txBody>
      </p:sp>
      <p:sp>
        <p:nvSpPr>
          <p:cNvPr id="7" name="Прямоугольник 6"/>
          <p:cNvSpPr/>
          <p:nvPr/>
        </p:nvSpPr>
        <p:spPr>
          <a:xfrm>
            <a:off x="0" y="4071942"/>
            <a:ext cx="9144000" cy="338554"/>
          </a:xfrm>
          <a:prstGeom prst="rect">
            <a:avLst/>
          </a:prstGeom>
          <a:noFill/>
        </p:spPr>
        <p:txBody>
          <a:bodyPr wrap="square" lIns="91440" tIns="45720" rIns="91440" bIns="45720">
            <a:spAutoFit/>
          </a:bodyPr>
          <a:lstStyle/>
          <a:p>
            <a:pPr algn="ctr"/>
            <a:r>
              <a:rPr lang="ru-RU" sz="1600" dirty="0" smtClean="0">
                <a:latin typeface="Courier New" pitchFamily="49" charset="0"/>
                <a:cs typeface="Courier New" pitchFamily="49" charset="0"/>
              </a:rPr>
              <a:t>Классный руководитель 6 класса: </a:t>
            </a:r>
            <a:r>
              <a:rPr lang="ru-RU" sz="1600" dirty="0" err="1" smtClean="0">
                <a:latin typeface="Courier New" pitchFamily="49" charset="0"/>
                <a:cs typeface="Courier New" pitchFamily="49" charset="0"/>
              </a:rPr>
              <a:t>Мамеева-Шварцман</a:t>
            </a:r>
            <a:r>
              <a:rPr lang="ru-RU" sz="1600" dirty="0" smtClean="0">
                <a:latin typeface="Courier New" pitchFamily="49" charset="0"/>
                <a:cs typeface="Courier New" pitchFamily="49" charset="0"/>
              </a:rPr>
              <a:t> Ирина Михайловна</a:t>
            </a:r>
            <a:endParaRPr lang="ru-RU" sz="1600" dirty="0">
              <a:latin typeface="Courier New" pitchFamily="49" charset="0"/>
              <a:cs typeface="Courier New" pitchFamily="49" charset="0"/>
            </a:endParaRPr>
          </a:p>
        </p:txBody>
      </p:sp>
      <p:sp>
        <p:nvSpPr>
          <p:cNvPr id="8" name="Нижний колонтитул 3"/>
          <p:cNvSpPr>
            <a:spLocks noGrp="1"/>
          </p:cNvSpPr>
          <p:nvPr>
            <p:ph type="ftr" sz="quarter" idx="11"/>
          </p:nvPr>
        </p:nvSpPr>
        <p:spPr>
          <a:xfrm>
            <a:off x="3124200" y="6356350"/>
            <a:ext cx="2895600" cy="365125"/>
          </a:xfrm>
        </p:spPr>
        <p:txBody>
          <a:bodyPr/>
          <a:lstStyle/>
          <a:p>
            <a:r>
              <a:rPr lang="ru-RU" sz="1400" b="1" dirty="0" smtClean="0">
                <a:solidFill>
                  <a:schemeClr val="tx1"/>
                </a:solidFill>
                <a:latin typeface="Courier New" pitchFamily="49" charset="0"/>
                <a:cs typeface="Courier New" pitchFamily="49" charset="0"/>
              </a:rPr>
              <a:t>2011-2012</a:t>
            </a:r>
            <a:endParaRPr lang="ru-RU" sz="1400" b="1" dirty="0">
              <a:solidFill>
                <a:schemeClr val="tx1"/>
              </a:solidFill>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785794"/>
            <a:ext cx="9144000"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rPr>
              <a:t>Содержание</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p:txBody>
      </p:sp>
      <p:sp>
        <p:nvSpPr>
          <p:cNvPr id="5" name="Прямоугольник 4"/>
          <p:cNvSpPr/>
          <p:nvPr/>
        </p:nvSpPr>
        <p:spPr>
          <a:xfrm>
            <a:off x="0" y="0"/>
            <a:ext cx="9144000" cy="400110"/>
          </a:xfrm>
          <a:prstGeom prst="rect">
            <a:avLst/>
          </a:prstGeom>
          <a:noFill/>
        </p:spPr>
        <p:txBody>
          <a:bodyPr wrap="square" lIns="91440" tIns="45720" rIns="91440" bIns="45720">
            <a:spAutoFit/>
          </a:bodyPr>
          <a:lstStyle/>
          <a:p>
            <a:pPr algn="ctr"/>
            <a:r>
              <a:rPr lang="ru-RU" sz="2000" dirty="0" smtClean="0">
                <a:latin typeface="Courier New" pitchFamily="49" charset="0"/>
                <a:cs typeface="Courier New" pitchFamily="49" charset="0"/>
              </a:rPr>
              <a:t>МКОУ «</a:t>
            </a:r>
            <a:r>
              <a:rPr lang="ru-RU" sz="2000" dirty="0" err="1" smtClean="0">
                <a:latin typeface="Courier New" pitchFamily="49" charset="0"/>
                <a:cs typeface="Courier New" pitchFamily="49" charset="0"/>
              </a:rPr>
              <a:t>Шеломовская</a:t>
            </a:r>
            <a:r>
              <a:rPr lang="ru-RU" sz="2000" dirty="0" smtClean="0">
                <a:latin typeface="Courier New" pitchFamily="49" charset="0"/>
                <a:cs typeface="Courier New" pitchFamily="49" charset="0"/>
              </a:rPr>
              <a:t> СОШ»</a:t>
            </a:r>
            <a:endParaRPr lang="ru-RU" sz="2000" dirty="0">
              <a:latin typeface="Courier New" pitchFamily="49" charset="0"/>
              <a:cs typeface="Courier New" pitchFamily="49" charset="0"/>
            </a:endParaRPr>
          </a:p>
        </p:txBody>
      </p:sp>
      <p:sp>
        <p:nvSpPr>
          <p:cNvPr id="6" name="Нижний колонтитул 3"/>
          <p:cNvSpPr>
            <a:spLocks noGrp="1"/>
          </p:cNvSpPr>
          <p:nvPr>
            <p:ph type="ftr" sz="quarter" idx="11"/>
          </p:nvPr>
        </p:nvSpPr>
        <p:spPr>
          <a:xfrm>
            <a:off x="3124200" y="6356350"/>
            <a:ext cx="2895600" cy="365125"/>
          </a:xfrm>
        </p:spPr>
        <p:txBody>
          <a:bodyPr/>
          <a:lstStyle/>
          <a:p>
            <a:r>
              <a:rPr lang="ru-RU" sz="1400" b="1" dirty="0" smtClean="0">
                <a:solidFill>
                  <a:schemeClr val="tx1"/>
                </a:solidFill>
                <a:latin typeface="Courier New" pitchFamily="49" charset="0"/>
                <a:cs typeface="Courier New" pitchFamily="49" charset="0"/>
              </a:rPr>
              <a:t>2011-2012</a:t>
            </a:r>
            <a:endParaRPr lang="ru-RU" sz="1400" b="1" dirty="0">
              <a:solidFill>
                <a:schemeClr val="tx1"/>
              </a:solidFill>
              <a:latin typeface="Courier New" pitchFamily="49" charset="0"/>
              <a:cs typeface="Courier New" pitchFamily="49" charset="0"/>
            </a:endParaRPr>
          </a:p>
        </p:txBody>
      </p:sp>
      <p:sp>
        <p:nvSpPr>
          <p:cNvPr id="7" name="Прямоугольник 6"/>
          <p:cNvSpPr/>
          <p:nvPr/>
        </p:nvSpPr>
        <p:spPr>
          <a:xfrm>
            <a:off x="0" y="2000240"/>
            <a:ext cx="9144000" cy="3139321"/>
          </a:xfrm>
          <a:prstGeom prst="rect">
            <a:avLst/>
          </a:prstGeom>
          <a:noFill/>
        </p:spPr>
        <p:txBody>
          <a:bodyPr wrap="square" lIns="91440" tIns="45720" rIns="91440" bIns="45720">
            <a:spAutoFit/>
          </a:bodyPr>
          <a:lstStyle/>
          <a:p>
            <a:pPr marL="457200" indent="-457200">
              <a:buFont typeface="+mj-lt"/>
              <a:buAutoNum type="arabicPeriod"/>
            </a:pPr>
            <a:r>
              <a:rPr lang="ru-RU" dirty="0" smtClean="0">
                <a:latin typeface="Courier New" pitchFamily="49" charset="0"/>
                <a:cs typeface="Courier New" pitchFamily="49" charset="0"/>
                <a:hlinkClick r:id="rId3" action="ppaction://hlinksldjump"/>
              </a:rPr>
              <a:t>Афоризмы о воспитании и воспитанности</a:t>
            </a:r>
            <a:endParaRPr lang="ru-RU" dirty="0" smtClean="0">
              <a:latin typeface="Courier New" pitchFamily="49" charset="0"/>
              <a:cs typeface="Courier New" pitchFamily="49" charset="0"/>
            </a:endParaRPr>
          </a:p>
          <a:p>
            <a:pPr marL="457200" indent="-457200">
              <a:buFont typeface="+mj-lt"/>
              <a:buAutoNum type="arabicPeriod"/>
            </a:pPr>
            <a:r>
              <a:rPr lang="ru-RU" dirty="0" smtClean="0">
                <a:latin typeface="Courier New" pitchFamily="49" charset="0"/>
                <a:cs typeface="Courier New" pitchFamily="49" charset="0"/>
                <a:hlinkClick r:id="rId4" action="ppaction://hlinksldjump"/>
              </a:rPr>
              <a:t>Диалог двух мам</a:t>
            </a:r>
            <a:endParaRPr lang="ru-RU" dirty="0" smtClean="0">
              <a:latin typeface="Courier New" pitchFamily="49" charset="0"/>
              <a:cs typeface="Courier New" pitchFamily="49" charset="0"/>
            </a:endParaRPr>
          </a:p>
          <a:p>
            <a:pPr marL="457200" indent="-457200">
              <a:buFont typeface="+mj-lt"/>
              <a:buAutoNum type="arabicPeriod"/>
            </a:pPr>
            <a:r>
              <a:rPr lang="ru-RU" dirty="0" smtClean="0">
                <a:latin typeface="Courier New" pitchFamily="49" charset="0"/>
                <a:cs typeface="Courier New" pitchFamily="49" charset="0"/>
                <a:hlinkClick r:id="rId5" action="ppaction://hlinkfile"/>
              </a:rPr>
              <a:t>Лекторий для родителей (родительская мастерская)</a:t>
            </a:r>
            <a:endParaRPr lang="ru-RU" dirty="0" smtClean="0">
              <a:latin typeface="Courier New" pitchFamily="49" charset="0"/>
              <a:cs typeface="Courier New" pitchFamily="49" charset="0"/>
            </a:endParaRPr>
          </a:p>
          <a:p>
            <a:pPr marL="457200" indent="-457200">
              <a:buFont typeface="+mj-lt"/>
              <a:buAutoNum type="arabicPeriod"/>
            </a:pPr>
            <a:r>
              <a:rPr lang="ru-RU" dirty="0" smtClean="0">
                <a:latin typeface="Courier New" pitchFamily="49" charset="0"/>
                <a:cs typeface="Courier New" pitchFamily="49" charset="0"/>
                <a:hlinkClick r:id="rId6" action="ppaction://hlinksldjump"/>
              </a:rPr>
              <a:t>Статья 63. Права и обязанности родителей по воспитанию и образованию детей (Семейный кодекс РФ.Гл.12)</a:t>
            </a:r>
            <a:endParaRPr lang="ru-RU" dirty="0" smtClean="0">
              <a:latin typeface="Courier New" pitchFamily="49" charset="0"/>
              <a:cs typeface="Courier New" pitchFamily="49" charset="0"/>
            </a:endParaRPr>
          </a:p>
          <a:p>
            <a:pPr marL="457200" indent="-457200">
              <a:buFont typeface="+mj-lt"/>
              <a:buAutoNum type="arabicPeriod"/>
            </a:pPr>
            <a:r>
              <a:rPr lang="ru-RU" dirty="0" smtClean="0">
                <a:latin typeface="Courier New" pitchFamily="49" charset="0"/>
                <a:cs typeface="Courier New" pitchFamily="49" charset="0"/>
                <a:hlinkClick r:id="rId7" action="ppaction://hlinksldjump"/>
              </a:rPr>
              <a:t>Статья 52. Права и обязанности родителей (законных представителей) (Закон "Об образовании».</a:t>
            </a:r>
            <a:r>
              <a:rPr lang="ru-RU" dirty="0" err="1" smtClean="0">
                <a:latin typeface="Courier New" pitchFamily="49" charset="0"/>
                <a:cs typeface="Courier New" pitchFamily="49" charset="0"/>
                <a:hlinkClick r:id="rId7" action="ppaction://hlinksldjump"/>
              </a:rPr>
              <a:t>Гл.V</a:t>
            </a:r>
            <a:r>
              <a:rPr lang="ru-RU" dirty="0" smtClean="0">
                <a:latin typeface="Courier New" pitchFamily="49" charset="0"/>
                <a:cs typeface="Courier New" pitchFamily="49" charset="0"/>
                <a:hlinkClick r:id="rId7" action="ppaction://hlinksldjump"/>
              </a:rPr>
              <a:t>)</a:t>
            </a:r>
            <a:endParaRPr lang="ru-RU" dirty="0" smtClean="0">
              <a:latin typeface="Courier New" pitchFamily="49" charset="0"/>
              <a:cs typeface="Courier New" pitchFamily="49" charset="0"/>
            </a:endParaRPr>
          </a:p>
          <a:p>
            <a:pPr marL="457200" indent="-457200">
              <a:buFont typeface="+mj-lt"/>
              <a:buAutoNum type="arabicPeriod"/>
            </a:pPr>
            <a:r>
              <a:rPr lang="ru-RU" dirty="0" smtClean="0">
                <a:latin typeface="Courier New" pitchFamily="49" charset="0"/>
                <a:cs typeface="Courier New" pitchFamily="49" charset="0"/>
                <a:hlinkClick r:id="rId8" action="ppaction://hlinksldjump"/>
              </a:rPr>
              <a:t>Статья 19. Общее образование (Закон "Об образовании».</a:t>
            </a:r>
            <a:r>
              <a:rPr lang="ru-RU" dirty="0" err="1" smtClean="0">
                <a:latin typeface="Courier New" pitchFamily="49" charset="0"/>
                <a:cs typeface="Courier New" pitchFamily="49" charset="0"/>
                <a:hlinkClick r:id="rId8" action="ppaction://hlinksldjump"/>
              </a:rPr>
              <a:t>Гл.II</a:t>
            </a:r>
            <a:r>
              <a:rPr lang="ru-RU" dirty="0" smtClean="0">
                <a:latin typeface="Courier New" pitchFamily="49" charset="0"/>
                <a:cs typeface="Courier New" pitchFamily="49" charset="0"/>
                <a:hlinkClick r:id="rId8" action="ppaction://hlinksldjump"/>
              </a:rPr>
              <a:t>)</a:t>
            </a:r>
            <a:endParaRPr lang="ru-RU" dirty="0" smtClean="0">
              <a:latin typeface="Courier New" pitchFamily="49" charset="0"/>
              <a:cs typeface="Courier New" pitchFamily="49" charset="0"/>
            </a:endParaRPr>
          </a:p>
          <a:p>
            <a:pPr marL="457200" indent="-457200">
              <a:buFont typeface="+mj-lt"/>
              <a:buAutoNum type="arabicPeriod"/>
            </a:pPr>
            <a:r>
              <a:rPr lang="ru-RU" dirty="0" smtClean="0">
                <a:latin typeface="Courier New" pitchFamily="49" charset="0"/>
                <a:cs typeface="Courier New" pitchFamily="49" charset="0"/>
                <a:hlinkClick r:id="rId9" action="ppaction://hlinksldjump"/>
              </a:rPr>
              <a:t>Статья 15. Общие требования к организации образовательного процесса (</a:t>
            </a:r>
            <a:r>
              <a:rPr lang="ru-RU" u="sng" dirty="0" smtClean="0">
                <a:latin typeface="Courier New" pitchFamily="49" charset="0"/>
                <a:cs typeface="Courier New" pitchFamily="49" charset="0"/>
                <a:hlinkClick r:id="rId9" action="ppaction://hlinksldjump"/>
              </a:rPr>
              <a:t>Закон "Об образовании».</a:t>
            </a:r>
            <a:r>
              <a:rPr lang="ru-RU" u="sng" dirty="0" err="1" smtClean="0">
                <a:latin typeface="Courier New" pitchFamily="49" charset="0"/>
                <a:cs typeface="Courier New" pitchFamily="49" charset="0"/>
                <a:hlinkClick r:id="rId9" action="ppaction://hlinksldjump"/>
              </a:rPr>
              <a:t>Гл.II</a:t>
            </a:r>
            <a:r>
              <a:rPr lang="ru-RU" dirty="0" smtClean="0">
                <a:latin typeface="Courier New" pitchFamily="49" charset="0"/>
                <a:cs typeface="Courier New" pitchFamily="49" charset="0"/>
                <a:hlinkClick r:id="rId9" action="ppaction://hlinksldjump"/>
              </a:rPr>
              <a:t>)</a:t>
            </a:r>
            <a:endParaRPr lang="ru-RU" dirty="0" smtClean="0">
              <a:latin typeface="Courier New" pitchFamily="49" charset="0"/>
              <a:cs typeface="Courier New" pitchFamily="49" charset="0"/>
            </a:endParaRPr>
          </a:p>
          <a:p>
            <a:pPr marL="457200" indent="-457200">
              <a:buFont typeface="+mj-lt"/>
              <a:buAutoNum type="arabicPeriod"/>
            </a:pPr>
            <a:r>
              <a:rPr lang="ru-RU" dirty="0" smtClean="0">
                <a:latin typeface="Courier New" pitchFamily="49" charset="0"/>
                <a:cs typeface="Courier New" pitchFamily="49" charset="0"/>
                <a:hlinkClick r:id="rId10" action="ppaction://hlinksldjump"/>
              </a:rPr>
              <a:t>Заключение</a:t>
            </a:r>
            <a:endParaRPr lang="ru-RU" dirty="0" smtClean="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9144000" cy="400110"/>
          </a:xfrm>
          <a:prstGeom prst="rect">
            <a:avLst/>
          </a:prstGeom>
          <a:noFill/>
        </p:spPr>
        <p:txBody>
          <a:bodyPr wrap="square" lIns="91440" tIns="45720" rIns="91440" bIns="45720">
            <a:spAutoFit/>
          </a:bodyPr>
          <a:lstStyle/>
          <a:p>
            <a:pPr algn="ctr"/>
            <a:r>
              <a:rPr lang="ru-RU" sz="2000" dirty="0" smtClean="0">
                <a:latin typeface="Courier New" pitchFamily="49" charset="0"/>
                <a:cs typeface="Courier New" pitchFamily="49" charset="0"/>
              </a:rPr>
              <a:t>МКОУ «</a:t>
            </a:r>
            <a:r>
              <a:rPr lang="ru-RU" sz="2000" dirty="0" err="1" smtClean="0">
                <a:latin typeface="Courier New" pitchFamily="49" charset="0"/>
                <a:cs typeface="Courier New" pitchFamily="49" charset="0"/>
              </a:rPr>
              <a:t>Шеломовская</a:t>
            </a:r>
            <a:r>
              <a:rPr lang="ru-RU" sz="2000" dirty="0" smtClean="0">
                <a:latin typeface="Courier New" pitchFamily="49" charset="0"/>
                <a:cs typeface="Courier New" pitchFamily="49" charset="0"/>
              </a:rPr>
              <a:t> СОШ»</a:t>
            </a:r>
            <a:endParaRPr lang="ru-RU" sz="2000" dirty="0">
              <a:latin typeface="Courier New" pitchFamily="49" charset="0"/>
              <a:cs typeface="Courier New" pitchFamily="49" charset="0"/>
            </a:endParaRPr>
          </a:p>
        </p:txBody>
      </p:sp>
      <p:sp>
        <p:nvSpPr>
          <p:cNvPr id="6" name="Нижний колонтитул 3"/>
          <p:cNvSpPr>
            <a:spLocks noGrp="1"/>
          </p:cNvSpPr>
          <p:nvPr>
            <p:ph type="ftr" sz="quarter" idx="11"/>
          </p:nvPr>
        </p:nvSpPr>
        <p:spPr>
          <a:xfrm>
            <a:off x="3124200" y="6356350"/>
            <a:ext cx="2895600" cy="365125"/>
          </a:xfrm>
        </p:spPr>
        <p:txBody>
          <a:bodyPr/>
          <a:lstStyle/>
          <a:p>
            <a:r>
              <a:rPr lang="ru-RU" sz="1400" b="1" dirty="0" smtClean="0">
                <a:solidFill>
                  <a:schemeClr val="tx1"/>
                </a:solidFill>
                <a:latin typeface="Courier New" pitchFamily="49" charset="0"/>
                <a:cs typeface="Courier New" pitchFamily="49" charset="0"/>
              </a:rPr>
              <a:t>2011-2012</a:t>
            </a:r>
            <a:endParaRPr lang="ru-RU" sz="1400" b="1" dirty="0">
              <a:solidFill>
                <a:schemeClr val="tx1"/>
              </a:solidFill>
              <a:latin typeface="Courier New" pitchFamily="49" charset="0"/>
              <a:cs typeface="Courier New" pitchFamily="49" charset="0"/>
            </a:endParaRPr>
          </a:p>
        </p:txBody>
      </p:sp>
      <p:sp>
        <p:nvSpPr>
          <p:cNvPr id="4" name="Прямоугольник 3"/>
          <p:cNvSpPr/>
          <p:nvPr/>
        </p:nvSpPr>
        <p:spPr>
          <a:xfrm>
            <a:off x="0" y="571480"/>
            <a:ext cx="9144000" cy="5857892"/>
          </a:xfrm>
          <a:prstGeom prst="rect">
            <a:avLst/>
          </a:prstGeom>
          <a:noFill/>
        </p:spPr>
        <p:txBody>
          <a:bodyPr wrap="square" lIns="91440" tIns="45720" rIns="91440" bIns="45720">
            <a:spAutoFit/>
          </a:bodyPr>
          <a:lstStyle/>
          <a:p>
            <a:pPr>
              <a:buFont typeface="Wingdings" pitchFamily="2" charset="2"/>
              <a:buChar char="ü"/>
            </a:pPr>
            <a:r>
              <a:rPr lang="ru-RU" sz="1100" dirty="0" smtClean="0">
                <a:latin typeface="Courier New" pitchFamily="49" charset="0"/>
                <a:cs typeface="Courier New" pitchFamily="49" charset="0"/>
              </a:rPr>
              <a:t>Глупцов глупей, слепцов слепей Те, кто не воспитал детей. </a:t>
            </a:r>
            <a:r>
              <a:rPr lang="ru-RU" sz="1100" dirty="0" err="1" smtClean="0">
                <a:latin typeface="Courier New" pitchFamily="49" charset="0"/>
                <a:cs typeface="Courier New" pitchFamily="49" charset="0"/>
                <a:hlinkClick r:id="rId3"/>
              </a:rPr>
              <a:t>Брант</a:t>
            </a:r>
            <a:r>
              <a:rPr lang="ru-RU" sz="1100" dirty="0" smtClean="0">
                <a:latin typeface="Courier New" pitchFamily="49" charset="0"/>
                <a:cs typeface="Courier New" pitchFamily="49" charset="0"/>
                <a:hlinkClick r:id="rId3"/>
              </a:rPr>
              <a:t> С.</a:t>
            </a:r>
            <a:endParaRPr lang="ru-RU" sz="1100" dirty="0" smtClean="0">
              <a:latin typeface="Courier New" pitchFamily="49" charset="0"/>
              <a:cs typeface="Courier New" pitchFamily="49" charset="0"/>
            </a:endParaRPr>
          </a:p>
          <a:p>
            <a:pPr>
              <a:buFont typeface="Wingdings" pitchFamily="2" charset="2"/>
              <a:buChar char="ü"/>
            </a:pPr>
            <a:r>
              <a:rPr lang="ru-RU" sz="1100" dirty="0" smtClean="0">
                <a:latin typeface="Courier New" pitchFamily="49" charset="0"/>
                <a:cs typeface="Courier New" pitchFamily="49" charset="0"/>
              </a:rPr>
              <a:t>А нравственность, влеченья, знанья Зависят лишь от воспитанья. </a:t>
            </a:r>
            <a:r>
              <a:rPr lang="ru-RU" sz="1100" dirty="0" err="1" smtClean="0">
                <a:latin typeface="Courier New" pitchFamily="49" charset="0"/>
                <a:cs typeface="Courier New" pitchFamily="49" charset="0"/>
                <a:hlinkClick r:id="rId3"/>
              </a:rPr>
              <a:t>Брант</a:t>
            </a:r>
            <a:r>
              <a:rPr lang="ru-RU" sz="1100" dirty="0" smtClean="0">
                <a:latin typeface="Courier New" pitchFamily="49" charset="0"/>
                <a:cs typeface="Courier New" pitchFamily="49" charset="0"/>
                <a:hlinkClick r:id="rId3"/>
              </a:rPr>
              <a:t> С.</a:t>
            </a:r>
            <a:endParaRPr lang="ru-RU" sz="1100" dirty="0" smtClean="0">
              <a:latin typeface="Courier New" pitchFamily="49" charset="0"/>
              <a:cs typeface="Courier New" pitchFamily="49" charset="0"/>
            </a:endParaRPr>
          </a:p>
          <a:p>
            <a:pPr>
              <a:buFont typeface="Wingdings" pitchFamily="2" charset="2"/>
              <a:buChar char="ü"/>
            </a:pPr>
            <a:r>
              <a:rPr lang="ru-RU" sz="1100" dirty="0" smtClean="0">
                <a:latin typeface="Courier New" pitchFamily="49" charset="0"/>
                <a:cs typeface="Courier New" pitchFamily="49" charset="0"/>
              </a:rPr>
              <a:t>Пусть первым уроком ребенка будет повиновение. Тогда вторым может стать то, что ты считаешь необходимым. </a:t>
            </a:r>
            <a:r>
              <a:rPr lang="ru-RU" sz="1100" dirty="0" smtClean="0">
                <a:latin typeface="Courier New" pitchFamily="49" charset="0"/>
                <a:cs typeface="Courier New" pitchFamily="49" charset="0"/>
                <a:hlinkClick r:id="rId4"/>
              </a:rPr>
              <a:t>Франклин Б.</a:t>
            </a:r>
            <a:endParaRPr lang="ru-RU" sz="1100" dirty="0" smtClean="0">
              <a:latin typeface="Courier New" pitchFamily="49" charset="0"/>
              <a:cs typeface="Courier New" pitchFamily="49" charset="0"/>
            </a:endParaRPr>
          </a:p>
          <a:p>
            <a:pPr>
              <a:buFont typeface="Wingdings" pitchFamily="2" charset="2"/>
              <a:buChar char="ü"/>
            </a:pPr>
            <a:r>
              <a:rPr lang="ru-RU" sz="1100" dirty="0" smtClean="0">
                <a:latin typeface="Courier New" pitchFamily="49" charset="0"/>
                <a:cs typeface="Courier New" pitchFamily="49" charset="0"/>
              </a:rPr>
              <a:t>Воспитание — великое дело: им решается участь человека. </a:t>
            </a:r>
            <a:r>
              <a:rPr lang="ru-RU" sz="1100" dirty="0" smtClean="0">
                <a:latin typeface="Courier New" pitchFamily="49" charset="0"/>
                <a:cs typeface="Courier New" pitchFamily="49" charset="0"/>
                <a:hlinkClick r:id="rId5"/>
              </a:rPr>
              <a:t>Белинский В. Г.</a:t>
            </a:r>
            <a:endParaRPr lang="ru-RU" sz="1100" dirty="0" smtClean="0">
              <a:latin typeface="Courier New" pitchFamily="49" charset="0"/>
              <a:cs typeface="Courier New" pitchFamily="49" charset="0"/>
            </a:endParaRPr>
          </a:p>
          <a:p>
            <a:pPr>
              <a:buFont typeface="Wingdings" pitchFamily="2" charset="2"/>
              <a:buChar char="ü"/>
            </a:pPr>
            <a:r>
              <a:rPr lang="ru-RU" sz="1100" dirty="0" smtClean="0">
                <a:latin typeface="Courier New" pitchFamily="49" charset="0"/>
                <a:cs typeface="Courier New" pitchFamily="49" charset="0"/>
              </a:rPr>
              <a:t>Секрет успешного воспитания лежит в уважении к ученику. </a:t>
            </a:r>
            <a:r>
              <a:rPr lang="ru-RU" sz="1100" dirty="0" err="1" smtClean="0">
                <a:latin typeface="Courier New" pitchFamily="49" charset="0"/>
                <a:cs typeface="Courier New" pitchFamily="49" charset="0"/>
                <a:hlinkClick r:id="rId6"/>
              </a:rPr>
              <a:t>Эмерсон</a:t>
            </a:r>
            <a:r>
              <a:rPr lang="ru-RU" sz="1100" dirty="0" smtClean="0">
                <a:latin typeface="Courier New" pitchFamily="49" charset="0"/>
                <a:cs typeface="Courier New" pitchFamily="49" charset="0"/>
                <a:hlinkClick r:id="rId6"/>
              </a:rPr>
              <a:t> У.</a:t>
            </a:r>
            <a:endParaRPr lang="ru-RU" sz="1100" dirty="0" smtClean="0">
              <a:latin typeface="Courier New" pitchFamily="49" charset="0"/>
              <a:cs typeface="Courier New" pitchFamily="49" charset="0"/>
            </a:endParaRPr>
          </a:p>
          <a:p>
            <a:pPr>
              <a:buFont typeface="Wingdings" pitchFamily="2" charset="2"/>
              <a:buChar char="ü"/>
            </a:pPr>
            <a:r>
              <a:rPr lang="ru-RU" sz="1100" dirty="0" smtClean="0">
                <a:latin typeface="Courier New" pitchFamily="49" charset="0"/>
                <a:cs typeface="Courier New" pitchFamily="49" charset="0"/>
              </a:rPr>
              <a:t>Великий секрет воспитания — в умении добиться того, чтобы телесные и умственные упражнения всегда служили отдыхом — одни от других. </a:t>
            </a:r>
            <a:r>
              <a:rPr lang="ru-RU" sz="1100" dirty="0" smtClean="0">
                <a:latin typeface="Courier New" pitchFamily="49" charset="0"/>
                <a:cs typeface="Courier New" pitchFamily="49" charset="0"/>
                <a:hlinkClick r:id="rId7"/>
              </a:rPr>
              <a:t>Руссо Ж.</a:t>
            </a:r>
            <a:endParaRPr lang="ru-RU" sz="1100" dirty="0" smtClean="0">
              <a:latin typeface="Courier New" pitchFamily="49" charset="0"/>
              <a:cs typeface="Courier New" pitchFamily="49" charset="0"/>
            </a:endParaRPr>
          </a:p>
          <a:p>
            <a:pPr>
              <a:buFont typeface="Wingdings" pitchFamily="2" charset="2"/>
              <a:buChar char="ü"/>
            </a:pPr>
            <a:r>
              <a:rPr lang="ru-RU" sz="1100" dirty="0" smtClean="0">
                <a:latin typeface="Courier New" pitchFamily="49" charset="0"/>
                <a:cs typeface="Courier New" pitchFamily="49" charset="0"/>
              </a:rPr>
              <a:t>И воспитание, и образование неразделимы. Нельзя воспитывать, не передавая знания, всякое же знание действует </a:t>
            </a:r>
            <a:r>
              <a:rPr lang="ru-RU" sz="1100" dirty="0" err="1" smtClean="0">
                <a:latin typeface="Courier New" pitchFamily="49" charset="0"/>
                <a:cs typeface="Courier New" pitchFamily="49" charset="0"/>
              </a:rPr>
              <a:t>воспитательно</a:t>
            </a:r>
            <a:r>
              <a:rPr lang="ru-RU" sz="1100" dirty="0" smtClean="0">
                <a:latin typeface="Courier New" pitchFamily="49" charset="0"/>
                <a:cs typeface="Courier New" pitchFamily="49" charset="0"/>
              </a:rPr>
              <a:t>. </a:t>
            </a:r>
            <a:r>
              <a:rPr lang="ru-RU" sz="1100" dirty="0" smtClean="0">
                <a:latin typeface="Courier New" pitchFamily="49" charset="0"/>
                <a:cs typeface="Courier New" pitchFamily="49" charset="0"/>
                <a:hlinkClick r:id="rId8"/>
              </a:rPr>
              <a:t>Толстой Л. Н.</a:t>
            </a:r>
            <a:r>
              <a:rPr lang="ru-RU" sz="1100" dirty="0" smtClean="0">
                <a:latin typeface="Courier New" pitchFamily="49" charset="0"/>
                <a:cs typeface="Courier New" pitchFamily="49" charset="0"/>
              </a:rPr>
              <a:t> </a:t>
            </a:r>
          </a:p>
          <a:p>
            <a:pPr>
              <a:buFont typeface="Wingdings" pitchFamily="2" charset="2"/>
              <a:buChar char="ü"/>
            </a:pPr>
            <a:r>
              <a:rPr lang="ru-RU" sz="1100" dirty="0" smtClean="0">
                <a:latin typeface="Courier New" pitchFamily="49" charset="0"/>
                <a:cs typeface="Courier New" pitchFamily="49" charset="0"/>
              </a:rPr>
              <a:t>Если в человеке естество затмит воспитанность, получится дикарь, а если воспитанность затмит естество, получится знаток писаний. Лишь тот, в ком естество и воспитанность пребывают в равновесии, может считаться достойным мужем. </a:t>
            </a:r>
            <a:r>
              <a:rPr lang="ru-RU" sz="1100" dirty="0" smtClean="0">
                <a:latin typeface="Courier New" pitchFamily="49" charset="0"/>
                <a:cs typeface="Courier New" pitchFamily="49" charset="0"/>
                <a:hlinkClick r:id="rId9"/>
              </a:rPr>
              <a:t>Конфуций</a:t>
            </a:r>
            <a:endParaRPr lang="ru-RU" sz="1100" dirty="0" smtClean="0">
              <a:latin typeface="Courier New" pitchFamily="49" charset="0"/>
              <a:cs typeface="Courier New" pitchFamily="49" charset="0"/>
            </a:endParaRPr>
          </a:p>
          <a:p>
            <a:pPr>
              <a:buFont typeface="Wingdings" pitchFamily="2" charset="2"/>
              <a:buChar char="ü"/>
            </a:pPr>
            <a:r>
              <a:rPr lang="ru-RU" sz="1100" dirty="0" smtClean="0">
                <a:latin typeface="Courier New" pitchFamily="49" charset="0"/>
                <a:cs typeface="Courier New" pitchFamily="49" charset="0"/>
              </a:rPr>
              <a:t>Воспитателю надо глубоко знать жизнь, чтобы к ней готовить. </a:t>
            </a:r>
            <a:r>
              <a:rPr lang="ru-RU" sz="1100" dirty="0" smtClean="0">
                <a:latin typeface="Courier New" pitchFamily="49" charset="0"/>
                <a:cs typeface="Courier New" pitchFamily="49" charset="0"/>
                <a:hlinkClick r:id="rId8"/>
              </a:rPr>
              <a:t>Толстой Л. Н.</a:t>
            </a:r>
            <a:endParaRPr lang="ru-RU" sz="1100" dirty="0" smtClean="0">
              <a:latin typeface="Courier New" pitchFamily="49" charset="0"/>
              <a:cs typeface="Courier New" pitchFamily="49" charset="0"/>
            </a:endParaRPr>
          </a:p>
          <a:p>
            <a:pPr>
              <a:buFont typeface="Wingdings" pitchFamily="2" charset="2"/>
              <a:buChar char="ü"/>
            </a:pPr>
            <a:r>
              <a:rPr lang="ru-RU" sz="1100" dirty="0" smtClean="0">
                <a:latin typeface="Courier New" pitchFamily="49" charset="0"/>
                <a:cs typeface="Courier New" pitchFamily="49" charset="0"/>
              </a:rPr>
              <a:t>Нет столь дурного человека, которого бы хорошее воспитание не сделало лучшим. </a:t>
            </a:r>
            <a:r>
              <a:rPr lang="ru-RU" sz="1100" dirty="0" smtClean="0">
                <a:latin typeface="Courier New" pitchFamily="49" charset="0"/>
                <a:cs typeface="Courier New" pitchFamily="49" charset="0"/>
                <a:hlinkClick r:id="rId5"/>
              </a:rPr>
              <a:t>Белинский В. Г.</a:t>
            </a:r>
            <a:endParaRPr lang="ru-RU" sz="1100" dirty="0" smtClean="0">
              <a:latin typeface="Courier New" pitchFamily="49" charset="0"/>
              <a:cs typeface="Courier New" pitchFamily="49" charset="0"/>
            </a:endParaRPr>
          </a:p>
          <a:p>
            <a:pPr>
              <a:buFont typeface="Wingdings" pitchFamily="2" charset="2"/>
              <a:buChar char="ü"/>
            </a:pPr>
            <a:r>
              <a:rPr lang="ru-RU" sz="1100" dirty="0" smtClean="0">
                <a:latin typeface="Courier New" pitchFamily="49" charset="0"/>
                <a:cs typeface="Courier New" pitchFamily="49" charset="0"/>
              </a:rPr>
              <a:t>Хорошее воспитание надежнее всего защищает человека от тех, кто плохо воспитан. </a:t>
            </a:r>
            <a:r>
              <a:rPr lang="ru-RU" sz="1100" dirty="0" smtClean="0">
                <a:latin typeface="Courier New" pitchFamily="49" charset="0"/>
                <a:cs typeface="Courier New" pitchFamily="49" charset="0"/>
                <a:hlinkClick r:id="rId10"/>
              </a:rPr>
              <a:t>Честерфилд Ф.</a:t>
            </a:r>
            <a:endParaRPr lang="ru-RU" sz="1100" dirty="0" smtClean="0">
              <a:latin typeface="Courier New" pitchFamily="49" charset="0"/>
              <a:cs typeface="Courier New" pitchFamily="49" charset="0"/>
            </a:endParaRPr>
          </a:p>
          <a:p>
            <a:pPr>
              <a:buFont typeface="Wingdings" pitchFamily="2" charset="2"/>
              <a:buChar char="ü"/>
            </a:pPr>
            <a:r>
              <a:rPr lang="ru-RU" sz="1100" dirty="0" smtClean="0">
                <a:latin typeface="Courier New" pitchFamily="49" charset="0"/>
                <a:cs typeface="Courier New" pitchFamily="49" charset="0"/>
              </a:rPr>
              <a:t>Вся задача воспитания — заставить человека не только поступать хорошо, но и наслаждаться хорошим; не только работать, но и любить работу. </a:t>
            </a:r>
            <a:r>
              <a:rPr lang="ru-RU" sz="1100" dirty="0" err="1" smtClean="0">
                <a:latin typeface="Courier New" pitchFamily="49" charset="0"/>
                <a:cs typeface="Courier New" pitchFamily="49" charset="0"/>
                <a:hlinkClick r:id="rId11"/>
              </a:rPr>
              <a:t>Рёскин</a:t>
            </a:r>
            <a:r>
              <a:rPr lang="ru-RU" sz="1100" dirty="0" smtClean="0">
                <a:latin typeface="Courier New" pitchFamily="49" charset="0"/>
                <a:cs typeface="Courier New" pitchFamily="49" charset="0"/>
                <a:hlinkClick r:id="rId11"/>
              </a:rPr>
              <a:t> Д.</a:t>
            </a:r>
            <a:endParaRPr lang="ru-RU" sz="1100" dirty="0" smtClean="0">
              <a:latin typeface="Courier New" pitchFamily="49" charset="0"/>
              <a:cs typeface="Courier New" pitchFamily="49" charset="0"/>
            </a:endParaRPr>
          </a:p>
          <a:p>
            <a:pPr>
              <a:buFont typeface="Wingdings" pitchFamily="2" charset="2"/>
              <a:buChar char="ü"/>
            </a:pPr>
            <a:r>
              <a:rPr lang="ru-RU" sz="1100" dirty="0" smtClean="0">
                <a:latin typeface="Courier New" pitchFamily="49" charset="0"/>
                <a:cs typeface="Courier New" pitchFamily="49" charset="0"/>
              </a:rPr>
              <a:t>Воспитать человека интеллектуально, не воспитав его нравственно, — значит вырастить угрозу для общества. </a:t>
            </a:r>
            <a:r>
              <a:rPr lang="ru-RU" sz="1100" dirty="0" smtClean="0">
                <a:latin typeface="Courier New" pitchFamily="49" charset="0"/>
                <a:cs typeface="Courier New" pitchFamily="49" charset="0"/>
                <a:hlinkClick r:id="rId12"/>
              </a:rPr>
              <a:t>Рузвельт Т.</a:t>
            </a:r>
            <a:endParaRPr lang="ru-RU" sz="1100" dirty="0" smtClean="0">
              <a:latin typeface="Courier New" pitchFamily="49" charset="0"/>
              <a:cs typeface="Courier New" pitchFamily="49" charset="0"/>
            </a:endParaRPr>
          </a:p>
          <a:p>
            <a:pPr>
              <a:buFont typeface="Wingdings" pitchFamily="2" charset="2"/>
              <a:buChar char="ü"/>
            </a:pPr>
            <a:r>
              <a:rPr lang="ru-RU" sz="1100" dirty="0" smtClean="0">
                <a:latin typeface="Courier New" pitchFamily="49" charset="0"/>
                <a:cs typeface="Courier New" pitchFamily="49" charset="0"/>
              </a:rPr>
              <a:t>Час работы научит большему, чем день объяснений, ибо если я занимаю ребенка в мастерской, его руки работают в пользу его ума: он становится философом, считая себя только ремесленником. </a:t>
            </a:r>
            <a:r>
              <a:rPr lang="ru-RU" sz="1100" dirty="0" smtClean="0">
                <a:latin typeface="Courier New" pitchFamily="49" charset="0"/>
                <a:cs typeface="Courier New" pitchFamily="49" charset="0"/>
                <a:hlinkClick r:id="rId7"/>
              </a:rPr>
              <a:t>Руссо Ж.</a:t>
            </a:r>
            <a:endParaRPr lang="ru-RU" sz="1100" dirty="0" smtClean="0">
              <a:latin typeface="Courier New" pitchFamily="49" charset="0"/>
              <a:cs typeface="Courier New" pitchFamily="49" charset="0"/>
            </a:endParaRPr>
          </a:p>
          <a:p>
            <a:pPr>
              <a:buFont typeface="Wingdings" pitchFamily="2" charset="2"/>
              <a:buChar char="ü"/>
            </a:pPr>
            <a:r>
              <a:rPr lang="ru-RU" sz="1100" dirty="0" smtClean="0">
                <a:latin typeface="Courier New" pitchFamily="49" charset="0"/>
                <a:cs typeface="Courier New" pitchFamily="49" charset="0"/>
              </a:rPr>
              <a:t>Если вы хотите воспитать ум вашего ученика, воспитывайте силы, которыми он должен управлять. Постоянно упражняйте его тело; делайте его здоровым и сильным; пусть он работает, действует, бегает, кричит; пусть всегда находится в движении; пусть будет он человеком по силе, и вскоре он станет им по разуму... Если мы хотим извратить этот порядок, то произведем скороспелые плоды, в которых не будет ни зрелости, ни вкуса и которые не замедлят испортиться: у нас будут юные ученые и старые дети. </a:t>
            </a:r>
            <a:r>
              <a:rPr lang="ru-RU" sz="1100" dirty="0" smtClean="0">
                <a:latin typeface="Courier New" pitchFamily="49" charset="0"/>
                <a:cs typeface="Courier New" pitchFamily="49" charset="0"/>
                <a:hlinkClick r:id="rId7"/>
              </a:rPr>
              <a:t>Руссо Ж.</a:t>
            </a:r>
            <a:endParaRPr lang="ru-RU" sz="1100" dirty="0" smtClean="0">
              <a:latin typeface="Courier New" pitchFamily="49" charset="0"/>
              <a:cs typeface="Courier New" pitchFamily="49" charset="0"/>
            </a:endParaRPr>
          </a:p>
          <a:p>
            <a:pPr>
              <a:buFont typeface="Wingdings" pitchFamily="2" charset="2"/>
              <a:buChar char="ü"/>
            </a:pPr>
            <a:r>
              <a:rPr lang="ru-RU" sz="1100" dirty="0" smtClean="0">
                <a:latin typeface="Courier New" pitchFamily="49" charset="0"/>
                <a:cs typeface="Courier New" pitchFamily="49" charset="0"/>
              </a:rPr>
              <a:t>Много рассуждают о качествах хорошего воспитания. Первое, которое я потребовал бы от него — а оно предполагает и много других, — это не быть человеком продажным. </a:t>
            </a:r>
            <a:r>
              <a:rPr lang="ru-RU" sz="1100" dirty="0" smtClean="0">
                <a:latin typeface="Courier New" pitchFamily="49" charset="0"/>
                <a:cs typeface="Courier New" pitchFamily="49" charset="0"/>
                <a:hlinkClick r:id="rId7"/>
              </a:rPr>
              <a:t>Руссо Ж. Ж</a:t>
            </a:r>
            <a:endParaRPr lang="ru-RU" sz="1100" dirty="0" smtClean="0">
              <a:latin typeface="Courier New" pitchFamily="49" charset="0"/>
              <a:cs typeface="Courier New" pitchFamily="49" charset="0"/>
            </a:endParaRPr>
          </a:p>
          <a:p>
            <a:pPr>
              <a:buFont typeface="Wingdings" pitchFamily="2" charset="2"/>
              <a:buChar char="ü"/>
            </a:pPr>
            <a:r>
              <a:rPr lang="ru-RU" sz="1100" dirty="0" smtClean="0">
                <a:latin typeface="Courier New" pitchFamily="49" charset="0"/>
                <a:cs typeface="Courier New" pitchFamily="49" charset="0"/>
              </a:rPr>
              <a:t>Постоянно давать детям награды не годится. Через это они становятся себялюбивыми, и отсюда развивается продажный образ мыслей. </a:t>
            </a:r>
            <a:r>
              <a:rPr lang="ru-RU" sz="1100" dirty="0" smtClean="0">
                <a:latin typeface="Courier New" pitchFamily="49" charset="0"/>
                <a:cs typeface="Courier New" pitchFamily="49" charset="0"/>
                <a:hlinkClick r:id="rId13"/>
              </a:rPr>
              <a:t>Кант И.</a:t>
            </a:r>
            <a:endParaRPr lang="ru-RU" sz="1100" dirty="0" smtClean="0">
              <a:latin typeface="Courier New" pitchFamily="49" charset="0"/>
              <a:cs typeface="Courier New" pitchFamily="49" charset="0"/>
            </a:endParaRPr>
          </a:p>
          <a:p>
            <a:pPr>
              <a:buFont typeface="Wingdings" pitchFamily="2" charset="2"/>
              <a:buChar char="ü"/>
            </a:pPr>
            <a:r>
              <a:rPr lang="ru-RU" sz="1100" dirty="0" smtClean="0">
                <a:latin typeface="Courier New" pitchFamily="49" charset="0"/>
                <a:cs typeface="Courier New" pitchFamily="49" charset="0"/>
              </a:rPr>
              <a:t>Порицания достойны родители, не желающие воспитывать своих детей в строгих правилах. </a:t>
            </a:r>
            <a:r>
              <a:rPr lang="ru-RU" sz="1100" dirty="0" err="1" smtClean="0">
                <a:latin typeface="Courier New" pitchFamily="49" charset="0"/>
                <a:cs typeface="Courier New" pitchFamily="49" charset="0"/>
                <a:hlinkClick r:id="rId14"/>
              </a:rPr>
              <a:t>Петроний</a:t>
            </a:r>
            <a:endParaRPr lang="ru-RU" sz="1100" dirty="0" smtClean="0">
              <a:latin typeface="Courier New" pitchFamily="49" charset="0"/>
              <a:cs typeface="Courier New" pitchFamily="49" charset="0"/>
            </a:endParaRPr>
          </a:p>
          <a:p>
            <a:pPr>
              <a:buFont typeface="Wingdings" pitchFamily="2" charset="2"/>
              <a:buChar char="ü"/>
            </a:pPr>
            <a:r>
              <a:rPr lang="ru-RU" sz="1100" dirty="0" smtClean="0">
                <a:latin typeface="Courier New" pitchFamily="49" charset="0"/>
                <a:cs typeface="Courier New" pitchFamily="49" charset="0"/>
              </a:rPr>
              <a:t>Привычка всего прочнее, когда берет начало в юных годах; это называем мы воспитанием, которое есть, в сущности, не что иное, как рано сложившиеся привычки. </a:t>
            </a:r>
            <a:r>
              <a:rPr lang="ru-RU" sz="1100" dirty="0" smtClean="0">
                <a:latin typeface="Courier New" pitchFamily="49" charset="0"/>
                <a:cs typeface="Courier New" pitchFamily="49" charset="0"/>
                <a:hlinkClick r:id="rId15"/>
              </a:rPr>
              <a:t>Бэкон Ф.</a:t>
            </a:r>
            <a:endParaRPr lang="ru-RU" sz="1100" dirty="0" smtClean="0">
              <a:latin typeface="Courier New" pitchFamily="49" charset="0"/>
              <a:cs typeface="Courier New" pitchFamily="49" charset="0"/>
            </a:endParaRPr>
          </a:p>
        </p:txBody>
      </p:sp>
      <p:sp>
        <p:nvSpPr>
          <p:cNvPr id="7" name="Прямоугольник 6"/>
          <p:cNvSpPr/>
          <p:nvPr/>
        </p:nvSpPr>
        <p:spPr>
          <a:xfrm>
            <a:off x="0" y="214290"/>
            <a:ext cx="9144000" cy="52322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rPr>
              <a:t>Афоризмы о воспитании и воспитанности</a:t>
            </a:r>
            <a:endParaRPr lang="ru-RU" sz="28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p:txBody>
      </p:sp>
      <p:sp>
        <p:nvSpPr>
          <p:cNvPr id="8" name="Прямоугольник 7"/>
          <p:cNvSpPr/>
          <p:nvPr/>
        </p:nvSpPr>
        <p:spPr>
          <a:xfrm>
            <a:off x="8196304" y="6396335"/>
            <a:ext cx="947696" cy="46166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16" action="ppaction://hlinksldjump"/>
              </a:rPr>
              <a:t>МЕНЮ</a:t>
            </a:r>
            <a:endParaRPr lang="ru-RU" sz="2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785795"/>
            <a:ext cx="9144000" cy="40011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rPr>
              <a:t>Диалог двух мам</a:t>
            </a:r>
          </a:p>
        </p:txBody>
      </p:sp>
      <p:sp>
        <p:nvSpPr>
          <p:cNvPr id="5" name="Прямоугольник 4"/>
          <p:cNvSpPr/>
          <p:nvPr/>
        </p:nvSpPr>
        <p:spPr>
          <a:xfrm>
            <a:off x="0" y="0"/>
            <a:ext cx="9144000" cy="400110"/>
          </a:xfrm>
          <a:prstGeom prst="rect">
            <a:avLst/>
          </a:prstGeom>
          <a:noFill/>
        </p:spPr>
        <p:txBody>
          <a:bodyPr wrap="square" lIns="91440" tIns="45720" rIns="91440" bIns="45720">
            <a:spAutoFit/>
          </a:bodyPr>
          <a:lstStyle/>
          <a:p>
            <a:pPr algn="ctr"/>
            <a:r>
              <a:rPr lang="ru-RU" sz="2000" dirty="0" smtClean="0">
                <a:latin typeface="Courier New" pitchFamily="49" charset="0"/>
                <a:cs typeface="Courier New" pitchFamily="49" charset="0"/>
              </a:rPr>
              <a:t>МКОУ «</a:t>
            </a:r>
            <a:r>
              <a:rPr lang="ru-RU" sz="2000" dirty="0" err="1" smtClean="0">
                <a:latin typeface="Courier New" pitchFamily="49" charset="0"/>
                <a:cs typeface="Courier New" pitchFamily="49" charset="0"/>
              </a:rPr>
              <a:t>Шеломовская</a:t>
            </a:r>
            <a:r>
              <a:rPr lang="ru-RU" sz="2000" dirty="0" smtClean="0">
                <a:latin typeface="Courier New" pitchFamily="49" charset="0"/>
                <a:cs typeface="Courier New" pitchFamily="49" charset="0"/>
              </a:rPr>
              <a:t> СОШ»</a:t>
            </a:r>
            <a:endParaRPr lang="ru-RU" sz="2000" dirty="0">
              <a:latin typeface="Courier New" pitchFamily="49" charset="0"/>
              <a:cs typeface="Courier New" pitchFamily="49" charset="0"/>
            </a:endParaRPr>
          </a:p>
        </p:txBody>
      </p:sp>
      <p:sp>
        <p:nvSpPr>
          <p:cNvPr id="6" name="Нижний колонтитул 3"/>
          <p:cNvSpPr>
            <a:spLocks noGrp="1"/>
          </p:cNvSpPr>
          <p:nvPr>
            <p:ph type="ftr" sz="quarter" idx="11"/>
          </p:nvPr>
        </p:nvSpPr>
        <p:spPr>
          <a:xfrm>
            <a:off x="3124200" y="6356350"/>
            <a:ext cx="2895600" cy="365125"/>
          </a:xfrm>
        </p:spPr>
        <p:txBody>
          <a:bodyPr/>
          <a:lstStyle/>
          <a:p>
            <a:r>
              <a:rPr lang="ru-RU" sz="1400" b="1" dirty="0" smtClean="0">
                <a:solidFill>
                  <a:schemeClr val="tx1"/>
                </a:solidFill>
                <a:latin typeface="Courier New" pitchFamily="49" charset="0"/>
                <a:cs typeface="Courier New" pitchFamily="49" charset="0"/>
              </a:rPr>
              <a:t>2011-2012</a:t>
            </a:r>
            <a:endParaRPr lang="ru-RU" sz="1400" b="1" dirty="0">
              <a:solidFill>
                <a:schemeClr val="tx1"/>
              </a:solidFill>
              <a:latin typeface="Courier New" pitchFamily="49" charset="0"/>
              <a:cs typeface="Courier New" pitchFamily="49" charset="0"/>
            </a:endParaRPr>
          </a:p>
        </p:txBody>
      </p:sp>
      <p:graphicFrame>
        <p:nvGraphicFramePr>
          <p:cNvPr id="8" name="Таблица 7"/>
          <p:cNvGraphicFramePr>
            <a:graphicFrameLocks noGrp="1"/>
          </p:cNvGraphicFramePr>
          <p:nvPr/>
        </p:nvGraphicFramePr>
        <p:xfrm>
          <a:off x="0" y="1214422"/>
          <a:ext cx="9144000" cy="5212080"/>
        </p:xfrm>
        <a:graphic>
          <a:graphicData uri="http://schemas.openxmlformats.org/drawingml/2006/table">
            <a:tbl>
              <a:tblPr firstRow="1" bandRow="1">
                <a:tableStyleId>{5C22544A-7EE6-4342-B048-85BDC9FD1C3A}</a:tableStyleId>
              </a:tblPr>
              <a:tblGrid>
                <a:gridCol w="4572000"/>
                <a:gridCol w="4572000"/>
              </a:tblGrid>
              <a:tr h="4857784">
                <a:tc>
                  <a:txBody>
                    <a:bodyPr/>
                    <a:lstStyle/>
                    <a:p>
                      <a:r>
                        <a:rPr lang="ru-RU" sz="1400" dirty="0" smtClean="0">
                          <a:solidFill>
                            <a:srgbClr val="FFFF00"/>
                          </a:solidFill>
                          <a:latin typeface="Courier New" pitchFamily="49" charset="0"/>
                          <a:cs typeface="Courier New" pitchFamily="49" charset="0"/>
                        </a:rPr>
                        <a:t>– Как вырос твой сынок! Красивый парень.</a:t>
                      </a:r>
                      <a:br>
                        <a:rPr lang="ru-RU" sz="1400" dirty="0" smtClean="0">
                          <a:solidFill>
                            <a:srgbClr val="FFFF00"/>
                          </a:solidFill>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Наверно, весельчак и озорник?</a:t>
                      </a:r>
                      <a:br>
                        <a:rPr lang="ru-RU" sz="1400" dirty="0" smtClean="0">
                          <a:solidFill>
                            <a:srgbClr val="FFFF00"/>
                          </a:solidFill>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А вот и мой! Давайте поиграем,</a:t>
                      </a:r>
                      <a:br>
                        <a:rPr lang="ru-RU" sz="1400" dirty="0" smtClean="0">
                          <a:solidFill>
                            <a:srgbClr val="FFFF00"/>
                          </a:solidFill>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К какому кто оружию привык?</a:t>
                      </a:r>
                      <a:br>
                        <a:rPr lang="ru-RU" sz="1400" dirty="0" smtClean="0">
                          <a:solidFill>
                            <a:srgbClr val="FFFF00"/>
                          </a:solidFill>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Ну, что молчишь? Как – нету автомата?</a:t>
                      </a:r>
                      <a:br>
                        <a:rPr lang="ru-RU" sz="1400" dirty="0" smtClean="0">
                          <a:solidFill>
                            <a:srgbClr val="FFFF00"/>
                          </a:solidFill>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Тогда держи машинки, малышня…</a:t>
                      </a:r>
                      <a:br>
                        <a:rPr lang="ru-RU" sz="1400" dirty="0" smtClean="0">
                          <a:solidFill>
                            <a:srgbClr val="FFFF00"/>
                          </a:solidFill>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Во что играют во дворе ребята?</a:t>
                      </a:r>
                      <a:r>
                        <a:rPr lang="ru-RU" sz="1400" dirty="0" smtClean="0">
                          <a:latin typeface="Courier New" pitchFamily="49" charset="0"/>
                          <a:cs typeface="Courier New" pitchFamily="49" charset="0"/>
                        </a:rPr>
                        <a:t/>
                      </a:r>
                      <a:br>
                        <a:rPr lang="ru-RU" sz="1400" dirty="0" smtClean="0">
                          <a:latin typeface="Courier New" pitchFamily="49" charset="0"/>
                          <a:cs typeface="Courier New" pitchFamily="49" charset="0"/>
                        </a:rPr>
                      </a:br>
                      <a:r>
                        <a:rPr lang="ru-RU" sz="1400" dirty="0" smtClean="0">
                          <a:latin typeface="Courier New" pitchFamily="49" charset="0"/>
                          <a:cs typeface="Courier New" pitchFamily="49" charset="0"/>
                        </a:rPr>
                        <a:t>– Да он такой домашний у меня,</a:t>
                      </a:r>
                      <a:br>
                        <a:rPr lang="ru-RU" sz="1400" dirty="0" smtClean="0">
                          <a:latin typeface="Courier New" pitchFamily="49" charset="0"/>
                          <a:cs typeface="Courier New" pitchFamily="49" charset="0"/>
                        </a:rPr>
                      </a:br>
                      <a:r>
                        <a:rPr lang="ru-RU" sz="1400" dirty="0" smtClean="0">
                          <a:latin typeface="Courier New" pitchFamily="49" charset="0"/>
                          <a:cs typeface="Courier New" pitchFamily="49" charset="0"/>
                        </a:rPr>
                        <a:t>Он все со мной и с бабушкою дома…</a:t>
                      </a:r>
                      <a:br>
                        <a:rPr lang="ru-RU" sz="1400" dirty="0" smtClean="0">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 Но почему? Нет во дворе детей?</a:t>
                      </a:r>
                      <a:br>
                        <a:rPr lang="ru-RU" sz="1400" dirty="0" smtClean="0">
                          <a:solidFill>
                            <a:srgbClr val="FFFF00"/>
                          </a:solidFill>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Такая ситуация знакома…</a:t>
                      </a:r>
                      <a:r>
                        <a:rPr lang="ru-RU" sz="1400" dirty="0" smtClean="0">
                          <a:latin typeface="Courier New" pitchFamily="49" charset="0"/>
                          <a:cs typeface="Courier New" pitchFamily="49" charset="0"/>
                        </a:rPr>
                        <a:t/>
                      </a:r>
                      <a:br>
                        <a:rPr lang="ru-RU" sz="1400" dirty="0" smtClean="0">
                          <a:latin typeface="Courier New" pitchFamily="49" charset="0"/>
                          <a:cs typeface="Courier New" pitchFamily="49" charset="0"/>
                        </a:rPr>
                      </a:br>
                      <a:r>
                        <a:rPr lang="ru-RU" sz="1400" dirty="0" smtClean="0">
                          <a:latin typeface="Courier New" pitchFamily="49" charset="0"/>
                          <a:cs typeface="Courier New" pitchFamily="49" charset="0"/>
                        </a:rPr>
                        <a:t>– Да нет – мне так спокойнее, светлей!</a:t>
                      </a:r>
                      <a:br>
                        <a:rPr lang="ru-RU" sz="1400" dirty="0" smtClean="0">
                          <a:latin typeface="Courier New" pitchFamily="49" charset="0"/>
                          <a:cs typeface="Courier New" pitchFamily="49" charset="0"/>
                        </a:rPr>
                      </a:br>
                      <a:r>
                        <a:rPr lang="ru-RU" sz="1400" dirty="0" smtClean="0">
                          <a:latin typeface="Courier New" pitchFamily="49" charset="0"/>
                          <a:cs typeface="Courier New" pitchFamily="49" charset="0"/>
                        </a:rPr>
                        <a:t>Он слабенький такой, больные почки.</a:t>
                      </a:r>
                      <a:br>
                        <a:rPr lang="ru-RU" sz="1400" dirty="0" smtClean="0">
                          <a:latin typeface="Courier New" pitchFamily="49" charset="0"/>
                          <a:cs typeface="Courier New" pitchFamily="49" charset="0"/>
                        </a:rPr>
                      </a:br>
                      <a:r>
                        <a:rPr lang="ru-RU" sz="1400" dirty="0" smtClean="0">
                          <a:latin typeface="Courier New" pitchFamily="49" charset="0"/>
                          <a:cs typeface="Courier New" pitchFamily="49" charset="0"/>
                        </a:rPr>
                        <a:t>Мне, знаешь, лучше, если он со мной…</a:t>
                      </a:r>
                      <a:br>
                        <a:rPr lang="ru-RU" sz="1400" dirty="0" smtClean="0">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 Могу тебя заверить: знаю точно –</a:t>
                      </a:r>
                      <a:br>
                        <a:rPr lang="ru-RU" sz="1400" dirty="0" smtClean="0">
                          <a:solidFill>
                            <a:srgbClr val="FFFF00"/>
                          </a:solidFill>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Кто не активен, тот и есть больной!</a:t>
                      </a:r>
                      <a:br>
                        <a:rPr lang="ru-RU" sz="1400" dirty="0" smtClean="0">
                          <a:solidFill>
                            <a:srgbClr val="FFFF00"/>
                          </a:solidFill>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Картавит сильно… Водишь к логопеду?</a:t>
                      </a:r>
                      <a:r>
                        <a:rPr lang="ru-RU" sz="1400" dirty="0" smtClean="0">
                          <a:latin typeface="Courier New" pitchFamily="49" charset="0"/>
                          <a:cs typeface="Courier New" pitchFamily="49" charset="0"/>
                        </a:rPr>
                        <a:t/>
                      </a:r>
                      <a:br>
                        <a:rPr lang="ru-RU" sz="1400" dirty="0" smtClean="0">
                          <a:latin typeface="Courier New" pitchFamily="49" charset="0"/>
                          <a:cs typeface="Courier New" pitchFamily="49" charset="0"/>
                        </a:rPr>
                      </a:br>
                      <a:r>
                        <a:rPr lang="ru-RU" sz="1400" dirty="0" smtClean="0">
                          <a:latin typeface="Courier New" pitchFamily="49" charset="0"/>
                          <a:cs typeface="Courier New" pitchFamily="49" charset="0"/>
                        </a:rPr>
                        <a:t>– Я думала, что он перерастет…</a:t>
                      </a:r>
                      <a:br>
                        <a:rPr lang="ru-RU" sz="1400" dirty="0" smtClean="0">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 Все может быть… теперь прошу к обеду,</a:t>
                      </a:r>
                      <a:r>
                        <a:rPr lang="ru-RU" sz="1400" dirty="0" smtClean="0">
                          <a:latin typeface="Courier New" pitchFamily="49" charset="0"/>
                          <a:cs typeface="Courier New" pitchFamily="49" charset="0"/>
                        </a:rPr>
                        <a:t/>
                      </a:r>
                      <a:br>
                        <a:rPr lang="ru-RU" sz="1400" dirty="0" smtClean="0">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Мальчишки! Вас зову набить живот!</a:t>
                      </a:r>
                      <a:endParaRPr lang="ru-RU" sz="1400" dirty="0">
                        <a:solidFill>
                          <a:srgbClr val="FFFF00"/>
                        </a:solidFill>
                        <a:latin typeface="Courier New" pitchFamily="49" charset="0"/>
                        <a:cs typeface="Courier New" pitchFamily="49" charset="0"/>
                      </a:endParaRPr>
                    </a:p>
                  </a:txBody>
                  <a:tcPr/>
                </a:tc>
                <a:tc>
                  <a:txBody>
                    <a:bodyPr/>
                    <a:lstStyle/>
                    <a:p>
                      <a:r>
                        <a:rPr lang="ru-RU" sz="1400" dirty="0" smtClean="0">
                          <a:latin typeface="Courier New" pitchFamily="49" charset="0"/>
                          <a:cs typeface="Courier New" pitchFamily="49" charset="0"/>
                        </a:rPr>
                        <a:t>– А это сок? Ой-ой, холодный очень!</a:t>
                      </a:r>
                      <a:br>
                        <a:rPr lang="ru-RU" sz="1400" dirty="0" smtClean="0">
                          <a:latin typeface="Courier New" pitchFamily="49" charset="0"/>
                          <a:cs typeface="Courier New" pitchFamily="49" charset="0"/>
                        </a:rPr>
                      </a:br>
                      <a:r>
                        <a:rPr lang="ru-RU" sz="1400" dirty="0" smtClean="0">
                          <a:latin typeface="Courier New" pitchFamily="49" charset="0"/>
                          <a:cs typeface="Courier New" pitchFamily="49" charset="0"/>
                        </a:rPr>
                        <a:t>Пожалуйста, его ты подогрей!</a:t>
                      </a:r>
                      <a:br>
                        <a:rPr lang="ru-RU" sz="1400" dirty="0" smtClean="0">
                          <a:latin typeface="Courier New" pitchFamily="49" charset="0"/>
                          <a:cs typeface="Courier New" pitchFamily="49" charset="0"/>
                        </a:rPr>
                      </a:br>
                      <a:r>
                        <a:rPr lang="ru-RU" sz="1400" dirty="0" smtClean="0">
                          <a:latin typeface="Courier New" pitchFamily="49" charset="0"/>
                          <a:cs typeface="Courier New" pitchFamily="49" charset="0"/>
                        </a:rPr>
                        <a:t>От горла – осложнение на почки.</a:t>
                      </a:r>
                      <a:br>
                        <a:rPr lang="ru-RU" sz="1400" dirty="0" smtClean="0">
                          <a:latin typeface="Courier New" pitchFamily="49" charset="0"/>
                          <a:cs typeface="Courier New" pitchFamily="49" charset="0"/>
                        </a:rPr>
                      </a:br>
                      <a:r>
                        <a:rPr lang="ru-RU" sz="1400" dirty="0" smtClean="0">
                          <a:latin typeface="Courier New" pitchFamily="49" charset="0"/>
                          <a:cs typeface="Courier New" pitchFamily="49" charset="0"/>
                        </a:rPr>
                        <a:t>Плюс тридцать? Ну и что? Ты грей скорей!</a:t>
                      </a:r>
                      <a:br>
                        <a:rPr lang="ru-RU" sz="1400" dirty="0" smtClean="0">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 Так закаляй его! Бассейн, пробежки,</a:t>
                      </a:r>
                      <a:br>
                        <a:rPr lang="ru-RU" sz="1400" dirty="0" smtClean="0">
                          <a:solidFill>
                            <a:srgbClr val="FFFF00"/>
                          </a:solidFill>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Подвижных игр побольше и возни!</a:t>
                      </a:r>
                      <a:r>
                        <a:rPr lang="ru-RU" sz="1400" dirty="0" smtClean="0">
                          <a:latin typeface="Courier New" pitchFamily="49" charset="0"/>
                          <a:cs typeface="Courier New" pitchFamily="49" charset="0"/>
                        </a:rPr>
                        <a:t/>
                      </a:r>
                      <a:br>
                        <a:rPr lang="ru-RU" sz="1400" dirty="0" smtClean="0">
                          <a:latin typeface="Courier New" pitchFamily="49" charset="0"/>
                          <a:cs typeface="Courier New" pitchFamily="49" charset="0"/>
                        </a:rPr>
                      </a:br>
                      <a:r>
                        <a:rPr lang="ru-RU" sz="1400" dirty="0" smtClean="0">
                          <a:latin typeface="Courier New" pitchFamily="49" charset="0"/>
                          <a:cs typeface="Courier New" pitchFamily="49" charset="0"/>
                        </a:rPr>
                        <a:t>– Ну что ты! Он такой домашний, нежный,</a:t>
                      </a:r>
                      <a:br>
                        <a:rPr lang="ru-RU" sz="1400" dirty="0" smtClean="0">
                          <a:latin typeface="Courier New" pitchFamily="49" charset="0"/>
                          <a:cs typeface="Courier New" pitchFamily="49" charset="0"/>
                        </a:rPr>
                      </a:br>
                      <a:r>
                        <a:rPr lang="ru-RU" sz="1400" dirty="0" smtClean="0">
                          <a:latin typeface="Courier New" pitchFamily="49" charset="0"/>
                          <a:cs typeface="Courier New" pitchFamily="49" charset="0"/>
                        </a:rPr>
                        <a:t>Зачем ему проказы ребятни?</a:t>
                      </a:r>
                      <a:br>
                        <a:rPr lang="ru-RU" sz="1400" dirty="0" smtClean="0">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 Эгей, подружка! Ты не сможешь вечно</a:t>
                      </a:r>
                      <a:br>
                        <a:rPr lang="ru-RU" sz="1400" dirty="0" smtClean="0">
                          <a:solidFill>
                            <a:srgbClr val="FFFF00"/>
                          </a:solidFill>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Спасать сынка от жизненных невзгод!</a:t>
                      </a:r>
                      <a:br>
                        <a:rPr lang="ru-RU" sz="1400" dirty="0" smtClean="0">
                          <a:solidFill>
                            <a:srgbClr val="FFFF00"/>
                          </a:solidFill>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Судьба не любит, знаешь ли, увечных,</a:t>
                      </a:r>
                      <a:br>
                        <a:rPr lang="ru-RU" sz="1400" dirty="0" smtClean="0">
                          <a:solidFill>
                            <a:srgbClr val="FFFF00"/>
                          </a:solidFill>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Кто милостей ее пассивно ждет.</a:t>
                      </a:r>
                      <a:br>
                        <a:rPr lang="ru-RU" sz="1400" dirty="0" smtClean="0">
                          <a:solidFill>
                            <a:srgbClr val="FFFF00"/>
                          </a:solidFill>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И где они? Учи его, родная,</a:t>
                      </a:r>
                      <a:br>
                        <a:rPr lang="ru-RU" sz="1400" dirty="0" smtClean="0">
                          <a:solidFill>
                            <a:srgbClr val="FFFF00"/>
                          </a:solidFill>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Быть словно сталь, а не как вялый дым!</a:t>
                      </a:r>
                      <a:br>
                        <a:rPr lang="ru-RU" sz="1400" dirty="0" smtClean="0">
                          <a:solidFill>
                            <a:srgbClr val="FFFF00"/>
                          </a:solidFill>
                          <a:latin typeface="Courier New" pitchFamily="49" charset="0"/>
                          <a:cs typeface="Courier New" pitchFamily="49" charset="0"/>
                        </a:rPr>
                      </a:br>
                      <a:r>
                        <a:rPr lang="ru-RU" sz="1400" dirty="0" smtClean="0">
                          <a:latin typeface="Courier New" pitchFamily="49" charset="0"/>
                          <a:cs typeface="Courier New" pitchFamily="49" charset="0"/>
                        </a:rPr>
                        <a:t>– Но он такой… </a:t>
                      </a:r>
                      <a:r>
                        <a:rPr lang="ru-RU" sz="1400" dirty="0" smtClean="0">
                          <a:solidFill>
                            <a:srgbClr val="FFFF00"/>
                          </a:solidFill>
                          <a:latin typeface="Courier New" pitchFamily="49" charset="0"/>
                          <a:cs typeface="Courier New" pitchFamily="49" charset="0"/>
                        </a:rPr>
                        <a:t>– Больной, домашний, знаю.</a:t>
                      </a:r>
                      <a:br>
                        <a:rPr lang="ru-RU" sz="1400" dirty="0" smtClean="0">
                          <a:solidFill>
                            <a:srgbClr val="FFFF00"/>
                          </a:solidFill>
                          <a:latin typeface="Courier New" pitchFamily="49" charset="0"/>
                          <a:cs typeface="Courier New" pitchFamily="49" charset="0"/>
                        </a:rPr>
                      </a:br>
                      <a:r>
                        <a:rPr lang="ru-RU" sz="1400" dirty="0" smtClean="0">
                          <a:solidFill>
                            <a:srgbClr val="FFFF00"/>
                          </a:solidFill>
                          <a:latin typeface="Courier New" pitchFamily="49" charset="0"/>
                          <a:cs typeface="Courier New" pitchFamily="49" charset="0"/>
                        </a:rPr>
                        <a:t>Но лишь из-за тебя он стал таким!</a:t>
                      </a:r>
                    </a:p>
                    <a:p>
                      <a:endParaRPr lang="ru-RU" sz="1400" dirty="0" smtClean="0">
                        <a:latin typeface="Courier New" pitchFamily="49" charset="0"/>
                        <a:cs typeface="Courier New" pitchFamily="49" charset="0"/>
                      </a:endParaRPr>
                    </a:p>
                    <a:p>
                      <a:endParaRPr lang="ru-RU" sz="1400" dirty="0" smtClean="0">
                        <a:latin typeface="Courier New" pitchFamily="49" charset="0"/>
                        <a:cs typeface="Courier New" pitchFamily="49" charset="0"/>
                      </a:endParaRPr>
                    </a:p>
                    <a:p>
                      <a:pPr algn="r"/>
                      <a:endParaRPr lang="ru-RU" sz="1400" dirty="0" smtClean="0">
                        <a:latin typeface="Courier New" pitchFamily="49" charset="0"/>
                        <a:cs typeface="Courier New" pitchFamily="49" charset="0"/>
                      </a:endParaRPr>
                    </a:p>
                    <a:p>
                      <a:pPr algn="r"/>
                      <a:endParaRPr lang="ru-RU" sz="1400" dirty="0" smtClean="0">
                        <a:latin typeface="Courier New" pitchFamily="49" charset="0"/>
                        <a:cs typeface="Courier New" pitchFamily="49" charset="0"/>
                      </a:endParaRPr>
                    </a:p>
                    <a:p>
                      <a:pPr algn="r"/>
                      <a:endParaRPr lang="ru-RU" sz="1400" dirty="0" smtClean="0">
                        <a:latin typeface="Courier New" pitchFamily="49" charset="0"/>
                        <a:cs typeface="Courier New" pitchFamily="49" charset="0"/>
                      </a:endParaRPr>
                    </a:p>
                    <a:p>
                      <a:pPr algn="r"/>
                      <a:endParaRPr lang="ru-RU" sz="1400" dirty="0" smtClean="0">
                        <a:latin typeface="Courier New" pitchFamily="49" charset="0"/>
                        <a:cs typeface="Courier New" pitchFamily="49" charset="0"/>
                      </a:endParaRPr>
                    </a:p>
                    <a:p>
                      <a:pPr algn="r"/>
                      <a:r>
                        <a:rPr lang="ru-RU" sz="1400" dirty="0" smtClean="0">
                          <a:solidFill>
                            <a:schemeClr val="accent6">
                              <a:lumMod val="60000"/>
                              <a:lumOff val="40000"/>
                            </a:schemeClr>
                          </a:solidFill>
                          <a:latin typeface="Courier New" pitchFamily="49" charset="0"/>
                          <a:cs typeface="Courier New" pitchFamily="49" charset="0"/>
                        </a:rPr>
                        <a:t>Автор </a:t>
                      </a:r>
                      <a:r>
                        <a:rPr lang="ru-RU" sz="1400" dirty="0" err="1" smtClean="0">
                          <a:solidFill>
                            <a:schemeClr val="accent6">
                              <a:lumMod val="60000"/>
                              <a:lumOff val="40000"/>
                            </a:schemeClr>
                          </a:solidFill>
                          <a:latin typeface="Courier New" pitchFamily="49" charset="0"/>
                          <a:cs typeface="Courier New" pitchFamily="49" charset="0"/>
                        </a:rPr>
                        <a:t>Санди</a:t>
                      </a:r>
                      <a:r>
                        <a:rPr lang="ru-RU" sz="1400" dirty="0" smtClean="0">
                          <a:solidFill>
                            <a:schemeClr val="accent6">
                              <a:lumMod val="60000"/>
                              <a:lumOff val="40000"/>
                            </a:schemeClr>
                          </a:solidFill>
                          <a:latin typeface="Courier New" pitchFamily="49" charset="0"/>
                          <a:cs typeface="Courier New" pitchFamily="49" charset="0"/>
                        </a:rPr>
                        <a:t> Зырянова.</a:t>
                      </a:r>
                    </a:p>
                    <a:p>
                      <a:endParaRPr lang="ru-RU" sz="1400" dirty="0">
                        <a:latin typeface="Courier New" pitchFamily="49" charset="0"/>
                        <a:cs typeface="Courier New" pitchFamily="49" charset="0"/>
                      </a:endParaRPr>
                    </a:p>
                  </a:txBody>
                  <a:tcPr/>
                </a:tc>
              </a:tr>
            </a:tbl>
          </a:graphicData>
        </a:graphic>
      </p:graphicFrame>
      <p:pic>
        <p:nvPicPr>
          <p:cNvPr id="33794" name="Picture 2" descr="D:\Моя работа\презентации, материал\коллекции\00043728.gif"/>
          <p:cNvPicPr>
            <a:picLocks noChangeAspect="1" noChangeArrowheads="1" noCrop="1"/>
          </p:cNvPicPr>
          <p:nvPr/>
        </p:nvPicPr>
        <p:blipFill>
          <a:blip r:embed="rId3"/>
          <a:srcRect/>
          <a:stretch>
            <a:fillRect/>
          </a:stretch>
        </p:blipFill>
        <p:spPr bwMode="auto">
          <a:xfrm>
            <a:off x="7143768" y="19034"/>
            <a:ext cx="733425" cy="1123950"/>
          </a:xfrm>
          <a:prstGeom prst="rect">
            <a:avLst/>
          </a:prstGeom>
          <a:noFill/>
        </p:spPr>
      </p:pic>
      <p:pic>
        <p:nvPicPr>
          <p:cNvPr id="33795" name="Picture 3" descr="D:\Моя работа\презентации, материал\коллекции\00043722.gif"/>
          <p:cNvPicPr>
            <a:picLocks noChangeAspect="1" noChangeArrowheads="1" noCrop="1"/>
          </p:cNvPicPr>
          <p:nvPr/>
        </p:nvPicPr>
        <p:blipFill>
          <a:blip r:embed="rId4"/>
          <a:srcRect/>
          <a:stretch>
            <a:fillRect/>
          </a:stretch>
        </p:blipFill>
        <p:spPr bwMode="auto">
          <a:xfrm>
            <a:off x="1214414" y="0"/>
            <a:ext cx="819150" cy="1171575"/>
          </a:xfrm>
          <a:prstGeom prst="rect">
            <a:avLst/>
          </a:prstGeom>
          <a:noFill/>
        </p:spPr>
      </p:pic>
      <p:pic>
        <p:nvPicPr>
          <p:cNvPr id="33796" name="Picture 4" descr="D:\Моя работа\презентации, материал\коллекции\00043729.gif"/>
          <p:cNvPicPr>
            <a:picLocks noChangeAspect="1" noChangeArrowheads="1" noCrop="1"/>
          </p:cNvPicPr>
          <p:nvPr/>
        </p:nvPicPr>
        <p:blipFill>
          <a:blip r:embed="rId5"/>
          <a:srcRect/>
          <a:stretch>
            <a:fillRect/>
          </a:stretch>
        </p:blipFill>
        <p:spPr bwMode="auto">
          <a:xfrm>
            <a:off x="3571868" y="5500702"/>
            <a:ext cx="721690" cy="814385"/>
          </a:xfrm>
          <a:prstGeom prst="rect">
            <a:avLst/>
          </a:prstGeom>
          <a:noFill/>
        </p:spPr>
      </p:pic>
      <p:pic>
        <p:nvPicPr>
          <p:cNvPr id="33797" name="Picture 5" descr="D:\Моя работа\презентации, материал\коллекции\00043731.gif"/>
          <p:cNvPicPr>
            <a:picLocks noChangeAspect="1" noChangeArrowheads="1" noCrop="1"/>
          </p:cNvPicPr>
          <p:nvPr/>
        </p:nvPicPr>
        <p:blipFill>
          <a:blip r:embed="rId6"/>
          <a:srcRect/>
          <a:stretch>
            <a:fillRect/>
          </a:stretch>
        </p:blipFill>
        <p:spPr bwMode="auto">
          <a:xfrm>
            <a:off x="4857752" y="5357826"/>
            <a:ext cx="760127" cy="976310"/>
          </a:xfrm>
          <a:prstGeom prst="rect">
            <a:avLst/>
          </a:prstGeom>
          <a:noFill/>
        </p:spPr>
      </p:pic>
      <p:sp>
        <p:nvSpPr>
          <p:cNvPr id="10" name="Прямоугольник 9"/>
          <p:cNvSpPr/>
          <p:nvPr/>
        </p:nvSpPr>
        <p:spPr>
          <a:xfrm>
            <a:off x="8196304" y="6396335"/>
            <a:ext cx="947696" cy="46166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7" action="ppaction://hlinksldjump"/>
              </a:rPr>
              <a:t>МЕНЮ</a:t>
            </a:r>
            <a:endParaRPr lang="ru-RU" sz="2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9144000" cy="400110"/>
          </a:xfrm>
          <a:prstGeom prst="rect">
            <a:avLst/>
          </a:prstGeom>
          <a:noFill/>
        </p:spPr>
        <p:txBody>
          <a:bodyPr wrap="square" lIns="91440" tIns="45720" rIns="91440" bIns="45720">
            <a:spAutoFit/>
          </a:bodyPr>
          <a:lstStyle/>
          <a:p>
            <a:pPr algn="ctr"/>
            <a:r>
              <a:rPr lang="ru-RU" sz="2000" dirty="0" smtClean="0">
                <a:latin typeface="Courier New" pitchFamily="49" charset="0"/>
                <a:cs typeface="Courier New" pitchFamily="49" charset="0"/>
              </a:rPr>
              <a:t>МКОУ «</a:t>
            </a:r>
            <a:r>
              <a:rPr lang="ru-RU" sz="2000" dirty="0" err="1" smtClean="0">
                <a:latin typeface="Courier New" pitchFamily="49" charset="0"/>
                <a:cs typeface="Courier New" pitchFamily="49" charset="0"/>
              </a:rPr>
              <a:t>Шеломовская</a:t>
            </a:r>
            <a:r>
              <a:rPr lang="ru-RU" sz="2000" dirty="0" smtClean="0">
                <a:latin typeface="Courier New" pitchFamily="49" charset="0"/>
                <a:cs typeface="Courier New" pitchFamily="49" charset="0"/>
              </a:rPr>
              <a:t> СОШ»</a:t>
            </a:r>
            <a:endParaRPr lang="ru-RU" sz="2000" dirty="0">
              <a:latin typeface="Courier New" pitchFamily="49" charset="0"/>
              <a:cs typeface="Courier New" pitchFamily="49" charset="0"/>
            </a:endParaRPr>
          </a:p>
        </p:txBody>
      </p:sp>
      <p:sp>
        <p:nvSpPr>
          <p:cNvPr id="6" name="Нижний колонтитул 3"/>
          <p:cNvSpPr>
            <a:spLocks noGrp="1"/>
          </p:cNvSpPr>
          <p:nvPr>
            <p:ph type="ftr" sz="quarter" idx="11"/>
          </p:nvPr>
        </p:nvSpPr>
        <p:spPr>
          <a:xfrm>
            <a:off x="3124200" y="6356350"/>
            <a:ext cx="2895600" cy="365125"/>
          </a:xfrm>
        </p:spPr>
        <p:txBody>
          <a:bodyPr/>
          <a:lstStyle/>
          <a:p>
            <a:r>
              <a:rPr lang="ru-RU" sz="1400" b="1" dirty="0" smtClean="0">
                <a:solidFill>
                  <a:schemeClr val="tx1"/>
                </a:solidFill>
                <a:latin typeface="Courier New" pitchFamily="49" charset="0"/>
                <a:cs typeface="Courier New" pitchFamily="49" charset="0"/>
              </a:rPr>
              <a:t>2011-2012</a:t>
            </a:r>
            <a:endParaRPr lang="ru-RU" sz="1400" b="1" dirty="0">
              <a:solidFill>
                <a:schemeClr val="tx1"/>
              </a:solidFill>
              <a:latin typeface="Courier New" pitchFamily="49" charset="0"/>
              <a:cs typeface="Courier New" pitchFamily="49" charset="0"/>
            </a:endParaRPr>
          </a:p>
        </p:txBody>
      </p:sp>
      <p:sp>
        <p:nvSpPr>
          <p:cNvPr id="8" name="Прямоугольник 7"/>
          <p:cNvSpPr/>
          <p:nvPr/>
        </p:nvSpPr>
        <p:spPr>
          <a:xfrm>
            <a:off x="2319877" y="2967335"/>
            <a:ext cx="184731" cy="923330"/>
          </a:xfrm>
          <a:prstGeom prst="rect">
            <a:avLst/>
          </a:prstGeom>
          <a:noFill/>
        </p:spPr>
        <p:txBody>
          <a:bodyPr wrap="none" lIns="91440" tIns="45720" rIns="91440" bIns="45720">
            <a:spAutoFit/>
          </a:bodyPr>
          <a:lstStyle/>
          <a:p>
            <a:pPr algn="ctr"/>
            <a:endParaRPr lang="ru-RU" sz="5400" dirty="0"/>
          </a:p>
        </p:txBody>
      </p:sp>
      <p:sp>
        <p:nvSpPr>
          <p:cNvPr id="14337" name="Rectangle 1"/>
          <p:cNvSpPr>
            <a:spLocks noChangeArrowheads="1"/>
          </p:cNvSpPr>
          <p:nvPr/>
        </p:nvSpPr>
        <p:spPr bwMode="auto">
          <a:xfrm>
            <a:off x="0" y="2357430"/>
            <a:ext cx="9144000" cy="3175188"/>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FF0000"/>
                </a:solidFill>
                <a:effectLst/>
                <a:latin typeface="Courier New" pitchFamily="49" charset="0"/>
                <a:ea typeface="Times New Roman" pitchFamily="18" charset="0"/>
                <a:cs typeface="Courier New" pitchFamily="49" charset="0"/>
              </a:rPr>
              <a:t>1. </a:t>
            </a:r>
            <a:r>
              <a:rPr kumimoji="0" lang="ru-RU"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Родители имеют право и обязаны воспитывать своих детей.</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Родители несут ответственность за воспитание и развитие своих детей. Они обязаны заботиться о здоровье, физическом, психическом, духовном и нравственном развитии своих детей.</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Родители имеют преимущественное право на воспитание своих детей перед всеми другими лицами.</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rgbClr val="FF0000"/>
                </a:solidFill>
                <a:effectLst/>
                <a:latin typeface="Courier New" pitchFamily="49" charset="0"/>
                <a:ea typeface="Times New Roman" pitchFamily="18" charset="0"/>
                <a:cs typeface="Courier New" pitchFamily="49" charset="0"/>
              </a:rPr>
              <a:t>2. </a:t>
            </a:r>
            <a:r>
              <a:rPr kumimoji="0" lang="ru-RU"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Родители обязаны обеспечить получение детьми основного общего образования и создать условия для получения ими среднего (полного) общего образования.</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Courier New" pitchFamily="49" charset="0"/>
                <a:ea typeface="Times New Roman" pitchFamily="18" charset="0"/>
                <a:cs typeface="Courier New" pitchFamily="49" charset="0"/>
              </a:rPr>
              <a:t>Родители с учетом мнения детей имеют право выбора образовательного учреждения и формы получения образования детьми.</a:t>
            </a:r>
            <a:endParaRPr kumimoji="0" lang="ru-RU" sz="2800" b="0" i="0" u="none" strike="noStrike" cap="none" normalizeH="0" baseline="0" dirty="0" smtClean="0">
              <a:ln>
                <a:noFill/>
              </a:ln>
              <a:solidFill>
                <a:schemeClr val="tx1"/>
              </a:solidFill>
              <a:effectLst/>
              <a:latin typeface="Courier New" pitchFamily="49" charset="0"/>
              <a:cs typeface="Courier New" pitchFamily="49" charset="0"/>
            </a:endParaRPr>
          </a:p>
        </p:txBody>
      </p:sp>
      <p:sp>
        <p:nvSpPr>
          <p:cNvPr id="9" name="Прямоугольник 8"/>
          <p:cNvSpPr/>
          <p:nvPr/>
        </p:nvSpPr>
        <p:spPr>
          <a:xfrm>
            <a:off x="1" y="1000108"/>
            <a:ext cx="9144000" cy="52322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ctr" fontAlgn="base">
              <a:spcBef>
                <a:spcPct val="0"/>
              </a:spcBef>
              <a:spcAft>
                <a:spcPct val="0"/>
              </a:spcAft>
            </a:pP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ea typeface="Times New Roman" pitchFamily="18" charset="0"/>
                <a:cs typeface="Courier New" pitchFamily="49" charset="0"/>
              </a:rPr>
              <a:t>Статья 63. Права и обязанности родителей по воспитанию и образованию детей</a:t>
            </a:r>
          </a:p>
          <a:p>
            <a:pPr lvl="0" algn="ctr" eaLnBrk="0" fontAlgn="base" hangingPunct="0">
              <a:spcBef>
                <a:spcPct val="0"/>
              </a:spcBef>
              <a:spcAft>
                <a:spcPct val="0"/>
              </a:spcAft>
            </a:pP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ea typeface="Times New Roman" pitchFamily="18" charset="0"/>
                <a:cs typeface="Courier New" pitchFamily="49" charset="0"/>
                <a:hlinkClick r:id="rId3" tooltip="Семейный кодекс РФ"/>
              </a:rPr>
              <a:t>[Семейный кодекс РФ]</a:t>
            </a: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ea typeface="Times New Roman" pitchFamily="18" charset="0"/>
                <a:cs typeface="Courier New" pitchFamily="49" charset="0"/>
              </a:rPr>
              <a:t> </a:t>
            </a: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ea typeface="Times New Roman" pitchFamily="18" charset="0"/>
                <a:cs typeface="Courier New" pitchFamily="49" charset="0"/>
                <a:hlinkClick r:id="rId4" tooltip="Права и обязанности родителей"/>
              </a:rPr>
              <a:t>[Глава 12]</a:t>
            </a: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ea typeface="Times New Roman" pitchFamily="18" charset="0"/>
                <a:cs typeface="Courier New" pitchFamily="49" charset="0"/>
              </a:rPr>
              <a:t> </a:t>
            </a: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ea typeface="Times New Roman" pitchFamily="18" charset="0"/>
                <a:cs typeface="Courier New" pitchFamily="49" charset="0"/>
                <a:hlinkClick r:id="rId5" tooltip="Права и обязанности родителей по воспитанию и образованию детей"/>
              </a:rPr>
              <a:t>[Статья 63] </a:t>
            </a:r>
            <a:endParaRPr lang="ru-RU" sz="1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p:txBody>
      </p:sp>
      <p:sp>
        <p:nvSpPr>
          <p:cNvPr id="7" name="Прямоугольник 6"/>
          <p:cNvSpPr/>
          <p:nvPr/>
        </p:nvSpPr>
        <p:spPr>
          <a:xfrm>
            <a:off x="8196304" y="6396335"/>
            <a:ext cx="947696" cy="46166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6" action="ppaction://hlinksldjump"/>
              </a:rPr>
              <a:t>МЕНЮ</a:t>
            </a:r>
            <a:endParaRPr lang="ru-RU" sz="2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9144000" cy="400110"/>
          </a:xfrm>
          <a:prstGeom prst="rect">
            <a:avLst/>
          </a:prstGeom>
          <a:noFill/>
        </p:spPr>
        <p:txBody>
          <a:bodyPr wrap="square" lIns="91440" tIns="45720" rIns="91440" bIns="45720">
            <a:spAutoFit/>
          </a:bodyPr>
          <a:lstStyle/>
          <a:p>
            <a:pPr algn="ctr"/>
            <a:r>
              <a:rPr lang="ru-RU" sz="2000" dirty="0" smtClean="0">
                <a:latin typeface="Courier New" pitchFamily="49" charset="0"/>
                <a:cs typeface="Courier New" pitchFamily="49" charset="0"/>
              </a:rPr>
              <a:t>МКОУ «</a:t>
            </a:r>
            <a:r>
              <a:rPr lang="ru-RU" sz="2000" dirty="0" err="1" smtClean="0">
                <a:latin typeface="Courier New" pitchFamily="49" charset="0"/>
                <a:cs typeface="Courier New" pitchFamily="49" charset="0"/>
              </a:rPr>
              <a:t>Шеломовская</a:t>
            </a:r>
            <a:r>
              <a:rPr lang="ru-RU" sz="2000" dirty="0" smtClean="0">
                <a:latin typeface="Courier New" pitchFamily="49" charset="0"/>
                <a:cs typeface="Courier New" pitchFamily="49" charset="0"/>
              </a:rPr>
              <a:t> СОШ»</a:t>
            </a:r>
            <a:endParaRPr lang="ru-RU" sz="2000" dirty="0">
              <a:latin typeface="Courier New" pitchFamily="49" charset="0"/>
              <a:cs typeface="Courier New" pitchFamily="49" charset="0"/>
            </a:endParaRPr>
          </a:p>
        </p:txBody>
      </p:sp>
      <p:sp>
        <p:nvSpPr>
          <p:cNvPr id="6" name="Нижний колонтитул 3"/>
          <p:cNvSpPr>
            <a:spLocks noGrp="1"/>
          </p:cNvSpPr>
          <p:nvPr>
            <p:ph type="ftr" sz="quarter" idx="11"/>
          </p:nvPr>
        </p:nvSpPr>
        <p:spPr>
          <a:xfrm>
            <a:off x="3124200" y="6356350"/>
            <a:ext cx="2895600" cy="365125"/>
          </a:xfrm>
        </p:spPr>
        <p:txBody>
          <a:bodyPr/>
          <a:lstStyle/>
          <a:p>
            <a:r>
              <a:rPr lang="ru-RU" sz="1400" b="1" dirty="0" smtClean="0">
                <a:solidFill>
                  <a:schemeClr val="tx1"/>
                </a:solidFill>
                <a:latin typeface="Courier New" pitchFamily="49" charset="0"/>
                <a:cs typeface="Courier New" pitchFamily="49" charset="0"/>
              </a:rPr>
              <a:t>2011-2012</a:t>
            </a:r>
            <a:endParaRPr lang="ru-RU" sz="1400" b="1" dirty="0">
              <a:solidFill>
                <a:schemeClr val="tx1"/>
              </a:solidFill>
              <a:latin typeface="Courier New" pitchFamily="49" charset="0"/>
              <a:cs typeface="Courier New" pitchFamily="49" charset="0"/>
            </a:endParaRPr>
          </a:p>
        </p:txBody>
      </p:sp>
      <p:sp>
        <p:nvSpPr>
          <p:cNvPr id="8" name="Прямоугольник 7"/>
          <p:cNvSpPr/>
          <p:nvPr/>
        </p:nvSpPr>
        <p:spPr>
          <a:xfrm>
            <a:off x="2319877" y="2967335"/>
            <a:ext cx="184731" cy="923330"/>
          </a:xfrm>
          <a:prstGeom prst="rect">
            <a:avLst/>
          </a:prstGeom>
          <a:noFill/>
        </p:spPr>
        <p:txBody>
          <a:bodyPr wrap="none" lIns="91440" tIns="45720" rIns="91440" bIns="45720">
            <a:spAutoFit/>
          </a:bodyPr>
          <a:lstStyle/>
          <a:p>
            <a:pPr algn="ctr"/>
            <a:endParaRPr lang="ru-RU" sz="5400" dirty="0"/>
          </a:p>
        </p:txBody>
      </p:sp>
      <p:sp>
        <p:nvSpPr>
          <p:cNvPr id="14337" name="Rectangle 1"/>
          <p:cNvSpPr>
            <a:spLocks noChangeArrowheads="1"/>
          </p:cNvSpPr>
          <p:nvPr/>
        </p:nvSpPr>
        <p:spPr bwMode="auto">
          <a:xfrm>
            <a:off x="0" y="2357430"/>
            <a:ext cx="9144000" cy="3175188"/>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r>
              <a:rPr lang="ru-RU" b="1" dirty="0" smtClean="0">
                <a:solidFill>
                  <a:srgbClr val="FF0000"/>
                </a:solidFill>
              </a:rPr>
              <a:t>1. </a:t>
            </a:r>
            <a:r>
              <a:rPr lang="ru-RU" dirty="0" smtClean="0"/>
              <a:t>Родители (законные представители) несовершеннолетних детей до получения последними общего образования имеют право выбирать формы получения образования, образовательные учреждения, защищать законные права и интересы ребенка, принимать участие в управлении образовательным учреждением.</a:t>
            </a:r>
          </a:p>
          <a:p>
            <a:r>
              <a:rPr lang="ru-RU" b="1" dirty="0" smtClean="0">
                <a:solidFill>
                  <a:srgbClr val="FF0000"/>
                </a:solidFill>
              </a:rPr>
              <a:t>2. </a:t>
            </a:r>
            <a:r>
              <a:rPr lang="ru-RU" dirty="0" smtClean="0"/>
              <a:t>Родители (законные представители) обучающихся, воспитанников обязаны обеспечить получение детьми основного общего образования и создать условия для получения ими среднего (полного) общего образования.</a:t>
            </a:r>
          </a:p>
          <a:p>
            <a:r>
              <a:rPr lang="ru-RU" b="1" dirty="0" smtClean="0">
                <a:solidFill>
                  <a:srgbClr val="FF0000"/>
                </a:solidFill>
              </a:rPr>
              <a:t>3. </a:t>
            </a:r>
            <a:r>
              <a:rPr lang="ru-RU" dirty="0" smtClean="0"/>
              <a:t>Родители (законные представители) обучающихся, воспитанников обязаны выполнять устав образовательного учреждения.</a:t>
            </a:r>
          </a:p>
          <a:p>
            <a:r>
              <a:rPr lang="ru-RU" b="1" dirty="0" smtClean="0">
                <a:solidFill>
                  <a:srgbClr val="FF0000"/>
                </a:solidFill>
              </a:rPr>
              <a:t>5. </a:t>
            </a:r>
            <a:r>
              <a:rPr lang="ru-RU" dirty="0" smtClean="0"/>
              <a:t>Родители (законные представители) обучающихся, воспитанников несут ответственность за их воспитание, получение ими общего образования.</a:t>
            </a:r>
            <a:endParaRPr kumimoji="0" lang="ru-RU" b="0" i="0" u="none" strike="noStrike" cap="none" normalizeH="0" baseline="0" dirty="0" smtClean="0">
              <a:ln>
                <a:noFill/>
              </a:ln>
              <a:solidFill>
                <a:schemeClr val="tx1"/>
              </a:solidFill>
              <a:effectLst/>
              <a:latin typeface="Courier New" pitchFamily="49" charset="0"/>
              <a:cs typeface="Courier New" pitchFamily="49" charset="0"/>
            </a:endParaRPr>
          </a:p>
        </p:txBody>
      </p:sp>
      <p:sp>
        <p:nvSpPr>
          <p:cNvPr id="9" name="Прямоугольник 8"/>
          <p:cNvSpPr/>
          <p:nvPr/>
        </p:nvSpPr>
        <p:spPr>
          <a:xfrm>
            <a:off x="1" y="1000108"/>
            <a:ext cx="9144000" cy="52322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rPr>
              <a:t>Статья 52. Права и обязанности родителей (законных представителей)</a:t>
            </a:r>
          </a:p>
          <a:p>
            <a:pPr algn="ctr"/>
            <a:r>
              <a:rPr lang="ru-RU" sz="1400" b="1" u="sng"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3" tooltip="Закон &quot;Об образовании&quot;"/>
              </a:rPr>
              <a:t>[Закон "Об образовании"]</a:t>
            </a: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rPr>
              <a:t> </a:t>
            </a:r>
            <a:r>
              <a:rPr lang="ru-RU" sz="1400" b="1" u="sng"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4" tooltip="Социальные гарантии реализации прав граждан на образование"/>
              </a:rPr>
              <a:t>[Глава V]</a:t>
            </a: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rPr>
              <a:t> </a:t>
            </a:r>
            <a:r>
              <a:rPr lang="ru-RU" sz="1400" b="1" u="sng"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5" tooltip="Права и обязанности родителей (законных представителей)"/>
              </a:rPr>
              <a:t>[Статья 52]</a:t>
            </a: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ea typeface="Times New Roman" pitchFamily="18" charset="0"/>
                <a:cs typeface="Courier New" pitchFamily="49" charset="0"/>
                <a:hlinkClick r:id="rId6" tooltip="Права и обязанности родителей по воспитанию и образованию детей"/>
              </a:rPr>
              <a:t> </a:t>
            </a:r>
            <a:endParaRPr lang="ru-RU" sz="1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p:txBody>
      </p:sp>
      <p:sp>
        <p:nvSpPr>
          <p:cNvPr id="7" name="Прямоугольник 6"/>
          <p:cNvSpPr/>
          <p:nvPr/>
        </p:nvSpPr>
        <p:spPr>
          <a:xfrm>
            <a:off x="8196304" y="6396335"/>
            <a:ext cx="947696" cy="46166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7" action="ppaction://hlinksldjump"/>
              </a:rPr>
              <a:t>МЕНЮ</a:t>
            </a:r>
            <a:endParaRPr lang="ru-RU" sz="2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9144000" cy="400110"/>
          </a:xfrm>
          <a:prstGeom prst="rect">
            <a:avLst/>
          </a:prstGeom>
          <a:noFill/>
        </p:spPr>
        <p:txBody>
          <a:bodyPr wrap="square" lIns="91440" tIns="45720" rIns="91440" bIns="45720">
            <a:spAutoFit/>
          </a:bodyPr>
          <a:lstStyle/>
          <a:p>
            <a:pPr algn="ctr"/>
            <a:r>
              <a:rPr lang="ru-RU" sz="2000" dirty="0" smtClean="0">
                <a:latin typeface="Courier New" pitchFamily="49" charset="0"/>
                <a:cs typeface="Courier New" pitchFamily="49" charset="0"/>
              </a:rPr>
              <a:t>МКОУ «</a:t>
            </a:r>
            <a:r>
              <a:rPr lang="ru-RU" sz="2000" dirty="0" err="1" smtClean="0">
                <a:latin typeface="Courier New" pitchFamily="49" charset="0"/>
                <a:cs typeface="Courier New" pitchFamily="49" charset="0"/>
              </a:rPr>
              <a:t>Шеломовская</a:t>
            </a:r>
            <a:r>
              <a:rPr lang="ru-RU" sz="2000" dirty="0" smtClean="0">
                <a:latin typeface="Courier New" pitchFamily="49" charset="0"/>
                <a:cs typeface="Courier New" pitchFamily="49" charset="0"/>
              </a:rPr>
              <a:t> СОШ»</a:t>
            </a:r>
            <a:endParaRPr lang="ru-RU" sz="2000" dirty="0">
              <a:latin typeface="Courier New" pitchFamily="49" charset="0"/>
              <a:cs typeface="Courier New" pitchFamily="49" charset="0"/>
            </a:endParaRPr>
          </a:p>
        </p:txBody>
      </p:sp>
      <p:sp>
        <p:nvSpPr>
          <p:cNvPr id="6" name="Нижний колонтитул 3"/>
          <p:cNvSpPr>
            <a:spLocks noGrp="1"/>
          </p:cNvSpPr>
          <p:nvPr>
            <p:ph type="ftr" sz="quarter" idx="11"/>
          </p:nvPr>
        </p:nvSpPr>
        <p:spPr>
          <a:xfrm>
            <a:off x="3124200" y="6356350"/>
            <a:ext cx="2895600" cy="365125"/>
          </a:xfrm>
        </p:spPr>
        <p:txBody>
          <a:bodyPr/>
          <a:lstStyle/>
          <a:p>
            <a:r>
              <a:rPr lang="ru-RU" sz="1400" b="1" dirty="0" smtClean="0">
                <a:solidFill>
                  <a:schemeClr val="tx1"/>
                </a:solidFill>
                <a:latin typeface="Courier New" pitchFamily="49" charset="0"/>
                <a:cs typeface="Courier New" pitchFamily="49" charset="0"/>
              </a:rPr>
              <a:t>2011-2012</a:t>
            </a:r>
            <a:endParaRPr lang="ru-RU" sz="1400" b="1" dirty="0">
              <a:solidFill>
                <a:schemeClr val="tx1"/>
              </a:solidFill>
              <a:latin typeface="Courier New" pitchFamily="49" charset="0"/>
              <a:cs typeface="Courier New" pitchFamily="49" charset="0"/>
            </a:endParaRPr>
          </a:p>
        </p:txBody>
      </p:sp>
      <p:sp>
        <p:nvSpPr>
          <p:cNvPr id="8" name="Прямоугольник 7"/>
          <p:cNvSpPr/>
          <p:nvPr/>
        </p:nvSpPr>
        <p:spPr>
          <a:xfrm>
            <a:off x="2319877" y="2967335"/>
            <a:ext cx="184731" cy="923330"/>
          </a:xfrm>
          <a:prstGeom prst="rect">
            <a:avLst/>
          </a:prstGeom>
          <a:noFill/>
        </p:spPr>
        <p:txBody>
          <a:bodyPr wrap="none" lIns="91440" tIns="45720" rIns="91440" bIns="45720">
            <a:spAutoFit/>
          </a:bodyPr>
          <a:lstStyle/>
          <a:p>
            <a:pPr algn="ctr"/>
            <a:endParaRPr lang="ru-RU" sz="5400" dirty="0"/>
          </a:p>
        </p:txBody>
      </p:sp>
      <p:sp>
        <p:nvSpPr>
          <p:cNvPr id="14337" name="Rectangle 1"/>
          <p:cNvSpPr>
            <a:spLocks noChangeArrowheads="1"/>
          </p:cNvSpPr>
          <p:nvPr/>
        </p:nvSpPr>
        <p:spPr bwMode="auto">
          <a:xfrm>
            <a:off x="0" y="785794"/>
            <a:ext cx="9144000" cy="5545067"/>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r>
              <a:rPr lang="ru-RU" sz="1100" b="1" dirty="0" smtClean="0">
                <a:solidFill>
                  <a:srgbClr val="FF0000"/>
                </a:solidFill>
                <a:latin typeface="Courier New" pitchFamily="49" charset="0"/>
                <a:cs typeface="Courier New" pitchFamily="49" charset="0"/>
              </a:rPr>
              <a:t>2. </a:t>
            </a:r>
            <a:r>
              <a:rPr lang="ru-RU" sz="1100" dirty="0" smtClean="0">
                <a:latin typeface="Courier New" pitchFamily="49" charset="0"/>
                <a:cs typeface="Courier New" pitchFamily="49" charset="0"/>
              </a:rPr>
              <a:t>Обучение детей в образовательных учреждениях, реализующих программы начального общего образования, начинается с достижения ими возраста шести лет шести месяцев при отсутствии противопоказаний по состоянию здоровья, но не позже достижения ими возраста восьми лет. По заявлению родителей (законных представителей) учредитель образовательного учреждения вправе разрешить прием детей в образовательные учреждения для обучения в более раннем возрасте.</a:t>
            </a:r>
          </a:p>
          <a:p>
            <a:r>
              <a:rPr lang="ru-RU" sz="1100" dirty="0" smtClean="0">
                <a:latin typeface="Courier New" pitchFamily="49" charset="0"/>
                <a:cs typeface="Courier New" pitchFamily="49" charset="0"/>
              </a:rPr>
              <a:t>Нормативные сроки освоения основных образовательных программ начального общего, основного общего и среднего (полного) общего образования определяются федеральным законом.</a:t>
            </a:r>
          </a:p>
          <a:p>
            <a:r>
              <a:rPr lang="ru-RU" sz="1100" b="1" dirty="0" smtClean="0">
                <a:solidFill>
                  <a:srgbClr val="FF0000"/>
                </a:solidFill>
                <a:latin typeface="Courier New" pitchFamily="49" charset="0"/>
                <a:cs typeface="Courier New" pitchFamily="49" charset="0"/>
              </a:rPr>
              <a:t>6. </a:t>
            </a:r>
            <a:r>
              <a:rPr lang="ru-RU" sz="1100" dirty="0" smtClean="0">
                <a:latin typeface="Courier New" pitchFamily="49" charset="0"/>
                <a:cs typeface="Courier New" pitchFamily="49" charset="0"/>
              </a:rPr>
              <a:t>По согласию родителей (законных представителей), комиссии по делам несовершеннолетних и защите их прав и органа местного самоуправления, осуществляющего управление в сфере образования, обучающийся, достигший возраста пятнадцати лет, может оставить общеобразовательное учреждение до получения общего образования.</a:t>
            </a:r>
          </a:p>
          <a:p>
            <a:r>
              <a:rPr lang="ru-RU" sz="1100" dirty="0" smtClean="0">
                <a:latin typeface="Courier New" pitchFamily="49" charset="0"/>
                <a:cs typeface="Courier New" pitchFamily="49" charset="0"/>
              </a:rPr>
              <a:t>Комиссия по делам несовершеннолетних и защите их прав совместно с родителями (законными представителями) несовершеннолетнего, оставившего общеобразовательное учреждение до получения основного общего образования, и органом местного самоуправления в месячный срок принимает меры, обеспечивающие трудоустройство этого несовершеннолетнего и продолжение освоения им образовательной программы основного общего образования по иной форме обучения.</a:t>
            </a:r>
          </a:p>
          <a:p>
            <a:r>
              <a:rPr lang="ru-RU" sz="1100" b="1" dirty="0" smtClean="0">
                <a:solidFill>
                  <a:srgbClr val="FF0000"/>
                </a:solidFill>
                <a:latin typeface="Courier New" pitchFamily="49" charset="0"/>
                <a:cs typeface="Courier New" pitchFamily="49" charset="0"/>
              </a:rPr>
              <a:t>7. </a:t>
            </a:r>
            <a:r>
              <a:rPr lang="ru-RU" sz="1100" dirty="0" smtClean="0">
                <a:latin typeface="Courier New" pitchFamily="49" charset="0"/>
                <a:cs typeface="Courier New" pitchFamily="49" charset="0"/>
              </a:rPr>
              <a:t>По решению органа управления образовательного учреждения за совершенные неоднократно грубые нарушения устава образовательного учреждения допускается исключение из данного образовательного учреждения обучающегося, достигшего возраста пятнадцати лет.</a:t>
            </a:r>
          </a:p>
          <a:p>
            <a:r>
              <a:rPr lang="ru-RU" sz="1100" dirty="0" smtClean="0">
                <a:latin typeface="Courier New" pitchFamily="49" charset="0"/>
                <a:cs typeface="Courier New" pitchFamily="49" charset="0"/>
              </a:rPr>
              <a:t>Исключение обучающегося из образовательного учреждения применяется, если меры воспитательного характера не дали результата и дальнейшее пребывание обучающегося в образовательном учреждении оказывает отрицательное влияние на других обучающихся, нарушает их права и права работников образовательного учреждения, а также нормальное функционирование образовательного учреждения.</a:t>
            </a:r>
          </a:p>
          <a:p>
            <a:r>
              <a:rPr lang="ru-RU" sz="1100" dirty="0" smtClean="0">
                <a:latin typeface="Courier New" pitchFamily="49" charset="0"/>
                <a:cs typeface="Courier New" pitchFamily="49" charset="0"/>
              </a:rPr>
              <a:t>Решение об исключении обучающегося, не получившего общего образования, принимается с учетом мнения его родителей (законных представителей) и с согласия комиссии по делам несовершеннолетних и защите их прав. Решение об исключении детей-сирот и детей, оставшихся без попечения родителей, принимается с согласия комиссии по делам несовершеннолетних и защите их прав и органа опеки и попечительства.</a:t>
            </a:r>
          </a:p>
          <a:p>
            <a:r>
              <a:rPr lang="ru-RU" sz="1100" dirty="0" smtClean="0">
                <a:latin typeface="Courier New" pitchFamily="49" charset="0"/>
                <a:cs typeface="Courier New" pitchFamily="49" charset="0"/>
              </a:rPr>
              <a:t>Образовательное учреждение незамедлительно обязано проинформировать об исключении обучающегося из образовательного учреждения его родителей (законных представителей) и орган местного самоуправления.</a:t>
            </a:r>
          </a:p>
          <a:p>
            <a:r>
              <a:rPr lang="ru-RU" sz="1100" dirty="0" smtClean="0">
                <a:latin typeface="Courier New" pitchFamily="49" charset="0"/>
                <a:cs typeface="Courier New" pitchFamily="49" charset="0"/>
              </a:rPr>
              <a:t>Комиссия по делам несовершеннолетних и защите их прав совместно с органом местного самоуправления и родителями (законными представителями) несовершеннолетнего, исключенного из образовательного учреждения, в месячный срок принимает меры, обеспечивающие трудоустройство этого несовершеннолетнего и (или) продолжение его обучения в другом образовательном учреждении.</a:t>
            </a:r>
          </a:p>
        </p:txBody>
      </p:sp>
      <p:sp>
        <p:nvSpPr>
          <p:cNvPr id="9" name="Прямоугольник 8"/>
          <p:cNvSpPr/>
          <p:nvPr/>
        </p:nvSpPr>
        <p:spPr>
          <a:xfrm>
            <a:off x="0" y="428604"/>
            <a:ext cx="9144000" cy="52322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rPr>
              <a:t>Статья 19. Общее образование</a:t>
            </a:r>
          </a:p>
          <a:p>
            <a:pPr algn="ctr"/>
            <a:r>
              <a:rPr lang="ru-RU" sz="1400" b="1" u="sng"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3" tooltip="Закон &quot;Об образовании&quot;"/>
              </a:rPr>
              <a:t>[Закон "Об образовании"]</a:t>
            </a: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rPr>
              <a:t> </a:t>
            </a:r>
            <a:r>
              <a:rPr lang="ru-RU" sz="1400" b="1" u="sng"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4" tooltip="Система образования"/>
              </a:rPr>
              <a:t>[Глава II]</a:t>
            </a: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rPr>
              <a:t> </a:t>
            </a:r>
            <a:r>
              <a:rPr lang="ru-RU" sz="1400" b="1" u="sng"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5" tooltip="Общее образование"/>
              </a:rPr>
              <a:t>[Статья 19]</a:t>
            </a: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ea typeface="Times New Roman" pitchFamily="18" charset="0"/>
                <a:cs typeface="Courier New" pitchFamily="49" charset="0"/>
                <a:hlinkClick r:id="rId6" tooltip="Права и обязанности родителей по воспитанию и образованию детей"/>
              </a:rPr>
              <a:t> </a:t>
            </a:r>
            <a:endParaRPr lang="ru-RU" sz="1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p:txBody>
      </p:sp>
      <p:sp>
        <p:nvSpPr>
          <p:cNvPr id="7" name="Прямоугольник 6"/>
          <p:cNvSpPr/>
          <p:nvPr/>
        </p:nvSpPr>
        <p:spPr>
          <a:xfrm>
            <a:off x="8196304" y="6396335"/>
            <a:ext cx="947696" cy="46166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7" action="ppaction://hlinksldjump"/>
              </a:rPr>
              <a:t>МЕНЮ</a:t>
            </a:r>
            <a:endParaRPr lang="ru-RU" sz="2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9144000" cy="400110"/>
          </a:xfrm>
          <a:prstGeom prst="rect">
            <a:avLst/>
          </a:prstGeom>
          <a:noFill/>
        </p:spPr>
        <p:txBody>
          <a:bodyPr wrap="square" lIns="91440" tIns="45720" rIns="91440" bIns="45720">
            <a:spAutoFit/>
          </a:bodyPr>
          <a:lstStyle/>
          <a:p>
            <a:pPr algn="ctr"/>
            <a:r>
              <a:rPr lang="ru-RU" sz="2000" dirty="0" smtClean="0">
                <a:latin typeface="Courier New" pitchFamily="49" charset="0"/>
                <a:cs typeface="Courier New" pitchFamily="49" charset="0"/>
              </a:rPr>
              <a:t>МКОУ «</a:t>
            </a:r>
            <a:r>
              <a:rPr lang="ru-RU" sz="2000" dirty="0" err="1" smtClean="0">
                <a:latin typeface="Courier New" pitchFamily="49" charset="0"/>
                <a:cs typeface="Courier New" pitchFamily="49" charset="0"/>
              </a:rPr>
              <a:t>Шеломовская</a:t>
            </a:r>
            <a:r>
              <a:rPr lang="ru-RU" sz="2000" dirty="0" smtClean="0">
                <a:latin typeface="Courier New" pitchFamily="49" charset="0"/>
                <a:cs typeface="Courier New" pitchFamily="49" charset="0"/>
              </a:rPr>
              <a:t> СОШ»</a:t>
            </a:r>
            <a:endParaRPr lang="ru-RU" sz="2000" dirty="0">
              <a:latin typeface="Courier New" pitchFamily="49" charset="0"/>
              <a:cs typeface="Courier New" pitchFamily="49" charset="0"/>
            </a:endParaRPr>
          </a:p>
        </p:txBody>
      </p:sp>
      <p:sp>
        <p:nvSpPr>
          <p:cNvPr id="6" name="Нижний колонтитул 3"/>
          <p:cNvSpPr>
            <a:spLocks noGrp="1"/>
          </p:cNvSpPr>
          <p:nvPr>
            <p:ph type="ftr" sz="quarter" idx="11"/>
          </p:nvPr>
        </p:nvSpPr>
        <p:spPr>
          <a:xfrm>
            <a:off x="3124200" y="6356350"/>
            <a:ext cx="2895600" cy="365125"/>
          </a:xfrm>
        </p:spPr>
        <p:txBody>
          <a:bodyPr/>
          <a:lstStyle/>
          <a:p>
            <a:r>
              <a:rPr lang="ru-RU" sz="1400" b="1" dirty="0" smtClean="0">
                <a:solidFill>
                  <a:schemeClr val="tx1"/>
                </a:solidFill>
                <a:latin typeface="Courier New" pitchFamily="49" charset="0"/>
                <a:cs typeface="Courier New" pitchFamily="49" charset="0"/>
              </a:rPr>
              <a:t>2011-2012</a:t>
            </a:r>
            <a:endParaRPr lang="ru-RU" sz="1400" b="1" dirty="0">
              <a:solidFill>
                <a:schemeClr val="tx1"/>
              </a:solidFill>
              <a:latin typeface="Courier New" pitchFamily="49" charset="0"/>
              <a:cs typeface="Courier New" pitchFamily="49" charset="0"/>
            </a:endParaRPr>
          </a:p>
        </p:txBody>
      </p:sp>
      <p:sp>
        <p:nvSpPr>
          <p:cNvPr id="8" name="Прямоугольник 7"/>
          <p:cNvSpPr/>
          <p:nvPr/>
        </p:nvSpPr>
        <p:spPr>
          <a:xfrm>
            <a:off x="2319877" y="2967335"/>
            <a:ext cx="184731" cy="923330"/>
          </a:xfrm>
          <a:prstGeom prst="rect">
            <a:avLst/>
          </a:prstGeom>
          <a:noFill/>
        </p:spPr>
        <p:txBody>
          <a:bodyPr wrap="none" lIns="91440" tIns="45720" rIns="91440" bIns="45720">
            <a:spAutoFit/>
          </a:bodyPr>
          <a:lstStyle/>
          <a:p>
            <a:pPr algn="ctr"/>
            <a:endParaRPr lang="ru-RU" sz="5400" dirty="0"/>
          </a:p>
        </p:txBody>
      </p:sp>
      <p:sp>
        <p:nvSpPr>
          <p:cNvPr id="14337" name="Rectangle 1"/>
          <p:cNvSpPr>
            <a:spLocks noChangeArrowheads="1"/>
          </p:cNvSpPr>
          <p:nvPr/>
        </p:nvSpPr>
        <p:spPr bwMode="auto">
          <a:xfrm>
            <a:off x="0" y="2357430"/>
            <a:ext cx="9144000" cy="2621190"/>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r>
              <a:rPr lang="ru-RU" b="1" dirty="0" smtClean="0">
                <a:solidFill>
                  <a:srgbClr val="FF0000"/>
                </a:solidFill>
                <a:latin typeface="Courier New" pitchFamily="49" charset="0"/>
                <a:cs typeface="Courier New" pitchFamily="49" charset="0"/>
              </a:rPr>
              <a:t>6.</a:t>
            </a:r>
            <a:r>
              <a:rPr lang="ru-RU" dirty="0" smtClean="0">
                <a:latin typeface="Courier New" pitchFamily="49" charset="0"/>
                <a:cs typeface="Courier New" pitchFamily="49" charset="0"/>
              </a:rPr>
              <a:t> Дисциплина в образовательном учреждении поддерживается на основе уважения человеческого достоинства обучающихся, воспитанников, педагогов. Применение методов физического и психического насилия по отношению к обучающимся, воспитанникам не допускается.</a:t>
            </a:r>
          </a:p>
          <a:p>
            <a:r>
              <a:rPr lang="ru-RU" b="1" dirty="0" smtClean="0">
                <a:solidFill>
                  <a:srgbClr val="FF0000"/>
                </a:solidFill>
                <a:latin typeface="Courier New" pitchFamily="49" charset="0"/>
                <a:cs typeface="Courier New" pitchFamily="49" charset="0"/>
              </a:rPr>
              <a:t>7.</a:t>
            </a:r>
            <a:r>
              <a:rPr lang="ru-RU" dirty="0" smtClean="0">
                <a:latin typeface="Courier New" pitchFamily="49" charset="0"/>
                <a:cs typeface="Courier New" pitchFamily="49" charset="0"/>
              </a:rPr>
              <a:t> Родителям (законным представителям) несовершеннолетних обучающихся, воспитанников должна быть обеспечена возможность ознакомления с ходом и содержанием образовательного процесса, а также с оценками успеваемости обучающихся.</a:t>
            </a:r>
            <a:endParaRPr kumimoji="0" lang="ru-RU" b="0" i="0" u="none" strike="noStrike" cap="none" normalizeH="0" baseline="0" dirty="0" smtClean="0">
              <a:ln>
                <a:noFill/>
              </a:ln>
              <a:solidFill>
                <a:schemeClr val="tx1"/>
              </a:solidFill>
              <a:effectLst/>
              <a:latin typeface="Courier New" pitchFamily="49" charset="0"/>
              <a:cs typeface="Courier New" pitchFamily="49" charset="0"/>
            </a:endParaRPr>
          </a:p>
        </p:txBody>
      </p:sp>
      <p:sp>
        <p:nvSpPr>
          <p:cNvPr id="9" name="Прямоугольник 8"/>
          <p:cNvSpPr/>
          <p:nvPr/>
        </p:nvSpPr>
        <p:spPr>
          <a:xfrm>
            <a:off x="1" y="1000108"/>
            <a:ext cx="9144000" cy="52322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rPr>
              <a:t>Статья 15. Общие требования к организации образовательного процесса</a:t>
            </a:r>
          </a:p>
          <a:p>
            <a:pPr algn="ctr"/>
            <a:r>
              <a:rPr lang="ru-RU" sz="1400" b="1" u="sng"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3" tooltip="Закон &quot;Об образовании&quot;"/>
              </a:rPr>
              <a:t>[Закон "Об образовании"]</a:t>
            </a: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rPr>
              <a:t> </a:t>
            </a:r>
            <a:r>
              <a:rPr lang="ru-RU" sz="1400" b="1" u="sng"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4" tooltip="Система образования"/>
              </a:rPr>
              <a:t>[Глава II]</a:t>
            </a: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rPr>
              <a:t> </a:t>
            </a:r>
            <a:r>
              <a:rPr lang="ru-RU" sz="1400" b="1" u="sng"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5" tooltip="Общие требования к организации образовательного процесса"/>
              </a:rPr>
              <a:t>[Статья 15]</a:t>
            </a:r>
            <a:r>
              <a:rPr lang="ru-RU" sz="1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ea typeface="Times New Roman" pitchFamily="18" charset="0"/>
                <a:cs typeface="Courier New" pitchFamily="49" charset="0"/>
                <a:hlinkClick r:id="rId6" tooltip="Права и обязанности родителей по воспитанию и образованию детей"/>
              </a:rPr>
              <a:t> </a:t>
            </a:r>
            <a:endParaRPr lang="ru-RU" sz="1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p:txBody>
      </p:sp>
      <p:sp>
        <p:nvSpPr>
          <p:cNvPr id="7" name="Прямоугольник 6"/>
          <p:cNvSpPr/>
          <p:nvPr/>
        </p:nvSpPr>
        <p:spPr>
          <a:xfrm>
            <a:off x="8196304" y="6396335"/>
            <a:ext cx="947696" cy="46166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7" action="ppaction://hlinksldjump"/>
              </a:rPr>
              <a:t>МЕНЮ</a:t>
            </a:r>
            <a:endParaRPr lang="ru-RU" sz="2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9144000" cy="400110"/>
          </a:xfrm>
          <a:prstGeom prst="rect">
            <a:avLst/>
          </a:prstGeom>
          <a:noFill/>
        </p:spPr>
        <p:txBody>
          <a:bodyPr wrap="square" lIns="91440" tIns="45720" rIns="91440" bIns="45720">
            <a:spAutoFit/>
          </a:bodyPr>
          <a:lstStyle/>
          <a:p>
            <a:pPr algn="ctr"/>
            <a:r>
              <a:rPr lang="ru-RU" sz="2000" dirty="0" smtClean="0">
                <a:latin typeface="Courier New" pitchFamily="49" charset="0"/>
                <a:cs typeface="Courier New" pitchFamily="49" charset="0"/>
              </a:rPr>
              <a:t>МКОУ «</a:t>
            </a:r>
            <a:r>
              <a:rPr lang="ru-RU" sz="2000" dirty="0" err="1" smtClean="0">
                <a:latin typeface="Courier New" pitchFamily="49" charset="0"/>
                <a:cs typeface="Courier New" pitchFamily="49" charset="0"/>
              </a:rPr>
              <a:t>Шеломовская</a:t>
            </a:r>
            <a:r>
              <a:rPr lang="ru-RU" sz="2000" dirty="0" smtClean="0">
                <a:latin typeface="Courier New" pitchFamily="49" charset="0"/>
                <a:cs typeface="Courier New" pitchFamily="49" charset="0"/>
              </a:rPr>
              <a:t> СОШ»</a:t>
            </a:r>
            <a:endParaRPr lang="ru-RU" sz="2000" dirty="0">
              <a:latin typeface="Courier New" pitchFamily="49" charset="0"/>
              <a:cs typeface="Courier New" pitchFamily="49" charset="0"/>
            </a:endParaRPr>
          </a:p>
        </p:txBody>
      </p:sp>
      <p:sp>
        <p:nvSpPr>
          <p:cNvPr id="6" name="Нижний колонтитул 3"/>
          <p:cNvSpPr>
            <a:spLocks noGrp="1"/>
          </p:cNvSpPr>
          <p:nvPr>
            <p:ph type="ftr" sz="quarter" idx="11"/>
          </p:nvPr>
        </p:nvSpPr>
        <p:spPr>
          <a:xfrm>
            <a:off x="3124200" y="6356350"/>
            <a:ext cx="2895600" cy="365125"/>
          </a:xfrm>
        </p:spPr>
        <p:txBody>
          <a:bodyPr/>
          <a:lstStyle/>
          <a:p>
            <a:r>
              <a:rPr lang="ru-RU" sz="1400" b="1" dirty="0" smtClean="0">
                <a:solidFill>
                  <a:schemeClr val="tx1"/>
                </a:solidFill>
                <a:latin typeface="Courier New" pitchFamily="49" charset="0"/>
                <a:cs typeface="Courier New" pitchFamily="49" charset="0"/>
              </a:rPr>
              <a:t>2011-2012</a:t>
            </a:r>
            <a:endParaRPr lang="ru-RU" sz="1400" b="1" dirty="0">
              <a:solidFill>
                <a:schemeClr val="tx1"/>
              </a:solidFill>
              <a:latin typeface="Courier New" pitchFamily="49" charset="0"/>
              <a:cs typeface="Courier New" pitchFamily="49" charset="0"/>
            </a:endParaRPr>
          </a:p>
        </p:txBody>
      </p:sp>
      <p:sp>
        <p:nvSpPr>
          <p:cNvPr id="4" name="Прямоугольник 3"/>
          <p:cNvSpPr/>
          <p:nvPr/>
        </p:nvSpPr>
        <p:spPr>
          <a:xfrm>
            <a:off x="357158" y="1285860"/>
            <a:ext cx="8358246" cy="267765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endPar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a:p>
            <a:endPar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a:p>
            <a:endPar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a:p>
            <a:r>
              <a:rPr lang="ru-RU"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rPr>
              <a:t>Воспитатель сам должен быть воспитан.</a:t>
            </a:r>
          </a:p>
          <a:p>
            <a:endPar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3"/>
            </a:endParaRPr>
          </a:p>
          <a:p>
            <a:endPar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3"/>
            </a:endParaRPr>
          </a:p>
          <a:p>
            <a:endPar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3"/>
            </a:endParaRPr>
          </a:p>
          <a:p>
            <a:pPr algn="r"/>
            <a:r>
              <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3"/>
              </a:rPr>
              <a:t>Маркс К.</a:t>
            </a:r>
            <a:endParaRPr lang="ru-RU" sz="2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p:txBody>
      </p:sp>
      <p:pic>
        <p:nvPicPr>
          <p:cNvPr id="2049" name="Picture 1" descr="D:\Моя работа\презентации, материал\коллекции\00198790.wmf"/>
          <p:cNvPicPr>
            <a:picLocks noChangeAspect="1" noChangeArrowheads="1"/>
          </p:cNvPicPr>
          <p:nvPr/>
        </p:nvPicPr>
        <p:blipFill>
          <a:blip r:embed="rId4"/>
          <a:srcRect/>
          <a:stretch>
            <a:fillRect/>
          </a:stretch>
        </p:blipFill>
        <p:spPr bwMode="auto">
          <a:xfrm>
            <a:off x="3643306" y="3786190"/>
            <a:ext cx="2076450" cy="2371725"/>
          </a:xfrm>
          <a:prstGeom prst="rect">
            <a:avLst/>
          </a:prstGeom>
          <a:noFill/>
        </p:spPr>
      </p:pic>
      <p:sp>
        <p:nvSpPr>
          <p:cNvPr id="7" name="Прямоугольник 6"/>
          <p:cNvSpPr/>
          <p:nvPr/>
        </p:nvSpPr>
        <p:spPr>
          <a:xfrm>
            <a:off x="8196304" y="6396335"/>
            <a:ext cx="947696" cy="46166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2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hlinkClick r:id="rId5" action="ppaction://hlinksldjump"/>
              </a:rPr>
              <a:t>МЕНЮ</a:t>
            </a:r>
            <a:endParaRPr lang="ru-RU" sz="2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TotalTime>
  <Words>1438</Words>
  <Application>Microsoft Office PowerPoint</Application>
  <PresentationFormat>Экран (4:3)</PresentationFormat>
  <Paragraphs>111</Paragraphs>
  <Slides>9</Slides>
  <Notes>9</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Admin</cp:lastModifiedBy>
  <cp:revision>17</cp:revision>
  <dcterms:modified xsi:type="dcterms:W3CDTF">2013-03-08T15:34:24Z</dcterms:modified>
</cp:coreProperties>
</file>