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70" r:id="rId4"/>
    <p:sldId id="276" r:id="rId5"/>
    <p:sldId id="277" r:id="rId6"/>
    <p:sldId id="279" r:id="rId7"/>
    <p:sldId id="275" r:id="rId8"/>
    <p:sldId id="268" r:id="rId9"/>
    <p:sldId id="267" r:id="rId10"/>
    <p:sldId id="265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791" autoAdjust="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2664296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Особенности литературного направления. Имажинизм </a:t>
            </a:r>
            <a:r>
              <a:rPr lang="ru-RU" b="1" i="1" dirty="0">
                <a:solidFill>
                  <a:schemeClr val="bg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в </a:t>
            </a:r>
            <a:r>
              <a:rPr lang="ru-RU" b="1" i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лирике Сергея Есенина.</a:t>
            </a:r>
          </a:p>
          <a:p>
            <a:r>
              <a:rPr lang="ru-RU" b="1" i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(Презентация к уроку литературы в 11 классе) часть первая</a:t>
            </a:r>
            <a:endParaRPr lang="ru-RU" b="1" i="1" dirty="0">
              <a:solidFill>
                <a:schemeClr val="bg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5691005"/>
            <a:ext cx="612068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500" i="1" dirty="0" smtClean="0">
              <a:latin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</a:rPr>
              <a:t>Автор презентации: учитель русского языка и литературы ГБОУ школы №560 Санкт-Петербурга</a:t>
            </a:r>
          </a:p>
          <a:p>
            <a:pPr algn="ctr"/>
            <a:r>
              <a:rPr lang="ru-RU" i="1" dirty="0" smtClean="0">
                <a:latin typeface="Times New Roman" pitchFamily="18" charset="0"/>
              </a:rPr>
              <a:t>Васильева Марианна Анатольевна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95735" y="1268760"/>
            <a:ext cx="44188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Имажинизм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585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8768"/>
            <a:ext cx="8229600" cy="6000552"/>
          </a:xfr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lnSpcReduction="10000"/>
          </a:bodyPr>
          <a:lstStyle/>
          <a:p>
            <a:r>
              <a:rPr lang="ru-RU" sz="2000" b="1" dirty="0">
                <a:latin typeface="Times New Roman" pitchFamily="18" charset="0"/>
              </a:rPr>
              <a:t>Поэзия Мариенгофа-имажиниста глубоко пессимистична. Хотя «Стихами чванствую» и «Развратничаю с вдохновеньем», но наступает «Разочарование», и впору сделать «Руки галстуком». Так, определенным образом соединив названия некоторых поэтических </a:t>
            </a:r>
            <a:r>
              <a:rPr lang="ru-RU" sz="2000" b="1" dirty="0" smtClean="0">
                <a:latin typeface="Times New Roman" pitchFamily="18" charset="0"/>
              </a:rPr>
              <a:t>сборников </a:t>
            </a:r>
            <a:r>
              <a:rPr lang="ru-RU" sz="2000" b="1" dirty="0">
                <a:latin typeface="Times New Roman" pitchFamily="18" charset="0"/>
              </a:rPr>
              <a:t>Мариенгофа 1919-20, можно было бы определить миро- и жизнеощущение поэта в этот период, учитывая, разумеется, игровой, нарочито-эпатажный характер этих названий. </a:t>
            </a:r>
            <a:endParaRPr lang="ru-RU" sz="2000" b="1" dirty="0" smtClean="0">
              <a:latin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</a:rPr>
              <a:t>Теоретик </a:t>
            </a:r>
            <a:r>
              <a:rPr lang="ru-RU" sz="2000" b="1" dirty="0">
                <a:latin typeface="Times New Roman" pitchFamily="18" charset="0"/>
              </a:rPr>
              <a:t>«ритмического стиха» и композитор А.Авраамов писал о поэзии Мариенгофа: «...вот он, преодоленный (не первозданный) хаос </a:t>
            </a:r>
            <a:r>
              <a:rPr lang="ru-RU" sz="2000" b="1" dirty="0" smtClean="0">
                <a:latin typeface="Times New Roman" pitchFamily="18" charset="0"/>
              </a:rPr>
              <a:t>верлибра». По </a:t>
            </a:r>
            <a:r>
              <a:rPr lang="ru-RU" sz="2000" b="1" dirty="0">
                <a:latin typeface="Times New Roman" pitchFamily="18" charset="0"/>
              </a:rPr>
              <a:t>его мнению, для </a:t>
            </a:r>
            <a:r>
              <a:rPr lang="ru-RU" sz="2000" b="1" dirty="0" smtClean="0">
                <a:latin typeface="Times New Roman" pitchFamily="18" charset="0"/>
              </a:rPr>
              <a:t> описания </a:t>
            </a:r>
            <a:r>
              <a:rPr lang="ru-RU" sz="2000" b="1" dirty="0">
                <a:latin typeface="Times New Roman" pitchFamily="18" charset="0"/>
              </a:rPr>
              <a:t>ритмического строя стихов Мариенгофа требуется отказ от обычной «метрической номенклатуры» и переход к более </a:t>
            </a:r>
            <a:r>
              <a:rPr lang="ru-RU" sz="2000" b="1" dirty="0" smtClean="0">
                <a:latin typeface="Times New Roman" pitchFamily="18" charset="0"/>
              </a:rPr>
              <a:t>тонкой </a:t>
            </a:r>
            <a:r>
              <a:rPr lang="ru-RU" sz="2000" b="1" dirty="0">
                <a:latin typeface="Times New Roman" pitchFamily="18" charset="0"/>
              </a:rPr>
              <a:t>«номенклатуре музыкальной». «По самодовлеющей мощи архитектоники и захватывающему лиризму», полагал он, стихи Мариенгофа могут быть сравнимы с музыкой Баха. Есенину в качестве «музыкального аналога» назывался Гендель. С другой стороны, изощренный ритм стихов </a:t>
            </a:r>
            <a:r>
              <a:rPr lang="ru-RU" sz="2000" b="1" dirty="0" err="1" smtClean="0">
                <a:latin typeface="Times New Roman" pitchFamily="18" charset="0"/>
              </a:rPr>
              <a:t>Мариенгофа</a:t>
            </a:r>
            <a:r>
              <a:rPr lang="ru-RU" sz="2000" b="1" dirty="0" smtClean="0">
                <a:latin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</a:rPr>
              <a:t>зачастую </a:t>
            </a:r>
            <a:r>
              <a:rPr lang="ru-RU" sz="2000" b="1" dirty="0" smtClean="0">
                <a:latin typeface="Times New Roman" pitchFamily="18" charset="0"/>
              </a:rPr>
              <a:t>сильно </a:t>
            </a:r>
            <a:r>
              <a:rPr lang="ru-RU" sz="2000" b="1" dirty="0">
                <a:latin typeface="Times New Roman" pitchFamily="18" charset="0"/>
              </a:rPr>
              <a:t>затрудняет их восприятие, вызывает ощущение хаотичности, некоего «сумбура вместо музыки».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14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3371973"/>
          </a:xfr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77500" lnSpcReduction="20000"/>
          </a:bodyPr>
          <a:lstStyle/>
          <a:p>
            <a:r>
              <a:rPr lang="ru-RU" sz="2300" b="1" dirty="0">
                <a:latin typeface="Times New Roman" pitchFamily="18" charset="0"/>
              </a:rPr>
              <a:t>Нет никаких сомнений </a:t>
            </a:r>
            <a:r>
              <a:rPr lang="ru-RU" sz="2300" b="1" dirty="0" smtClean="0">
                <a:latin typeface="Times New Roman" pitchFamily="18" charset="0"/>
              </a:rPr>
              <a:t>–</a:t>
            </a:r>
            <a:r>
              <a:rPr lang="ru-RU" sz="2300" b="1" dirty="0" err="1" smtClean="0">
                <a:latin typeface="Times New Roman" pitchFamily="18" charset="0"/>
              </a:rPr>
              <a:t>Мариенгоф</a:t>
            </a:r>
            <a:r>
              <a:rPr lang="ru-RU" sz="2300" b="1" dirty="0" smtClean="0">
                <a:latin typeface="Times New Roman" pitchFamily="18" charset="0"/>
              </a:rPr>
              <a:t> - </a:t>
            </a:r>
            <a:r>
              <a:rPr lang="ru-RU" sz="2300" b="1" dirty="0">
                <a:latin typeface="Times New Roman" pitchFamily="18" charset="0"/>
              </a:rPr>
              <a:t>друг Есенина. Более того, </a:t>
            </a:r>
            <a:r>
              <a:rPr lang="ru-RU" sz="2300" b="1" dirty="0" smtClean="0">
                <a:latin typeface="Times New Roman" pitchFamily="18" charset="0"/>
              </a:rPr>
              <a:t> </a:t>
            </a:r>
            <a:r>
              <a:rPr lang="ru-RU" sz="2300" b="1" dirty="0">
                <a:latin typeface="Times New Roman" pitchFamily="18" charset="0"/>
              </a:rPr>
              <a:t>самая важная личность в жизни </a:t>
            </a:r>
            <a:r>
              <a:rPr lang="ru-RU" sz="2300" b="1" dirty="0" smtClean="0">
                <a:latin typeface="Times New Roman" pitchFamily="18" charset="0"/>
              </a:rPr>
              <a:t>Есенина.</a:t>
            </a:r>
          </a:p>
          <a:p>
            <a:r>
              <a:rPr lang="ru-RU" sz="2300" b="1" dirty="0" smtClean="0">
                <a:latin typeface="Times New Roman" pitchFamily="18" charset="0"/>
              </a:rPr>
              <a:t>Вражда </a:t>
            </a:r>
            <a:r>
              <a:rPr lang="ru-RU" sz="2300" b="1" dirty="0">
                <a:latin typeface="Times New Roman" pitchFamily="18" charset="0"/>
              </a:rPr>
              <a:t>поэтов была и, пожалуй, осталась общим местом «есенианы» определенного, почвеннического толка. Но есть куда больше оснований </a:t>
            </a:r>
            <a:r>
              <a:rPr lang="ru-RU" sz="2300" b="1" dirty="0" smtClean="0">
                <a:latin typeface="Times New Roman" pitchFamily="18" charset="0"/>
              </a:rPr>
              <a:t>полагать, что </a:t>
            </a:r>
            <a:r>
              <a:rPr lang="ru-RU" sz="2300" b="1" dirty="0">
                <a:latin typeface="Times New Roman" pitchFamily="18" charset="0"/>
              </a:rPr>
              <a:t>дружба поэтов </a:t>
            </a:r>
            <a:r>
              <a:rPr lang="ru-RU" sz="2300" b="1" dirty="0" smtClean="0">
                <a:latin typeface="Times New Roman" pitchFamily="18" charset="0"/>
              </a:rPr>
              <a:t>была </a:t>
            </a:r>
            <a:r>
              <a:rPr lang="ru-RU" sz="2300" b="1" dirty="0">
                <a:latin typeface="Times New Roman" pitchFamily="18" charset="0"/>
              </a:rPr>
              <a:t>предметом </a:t>
            </a:r>
            <a:r>
              <a:rPr lang="ru-RU" sz="2300" b="1" dirty="0" smtClean="0">
                <a:latin typeface="Times New Roman" pitchFamily="18" charset="0"/>
              </a:rPr>
              <a:t>восхищения.</a:t>
            </a:r>
          </a:p>
          <a:p>
            <a:r>
              <a:rPr lang="ru-RU" sz="2300" b="1" dirty="0" smtClean="0">
                <a:latin typeface="Times New Roman" pitchFamily="18" charset="0"/>
              </a:rPr>
              <a:t>О том, как они жили, как создавали «Эпоху Есенина и Мариенгофа» (название неизданного ими сборника), как ссорились и мирились, что вытворяли и как творили Мариенгоф однажды написал сам в «Романе без вранья».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536961"/>
            <a:ext cx="2448272" cy="337464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509120"/>
            <a:ext cx="2553841" cy="19582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861048"/>
            <a:ext cx="2089182" cy="29260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855693"/>
            <a:ext cx="2352675" cy="2867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813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563888" y="300375"/>
            <a:ext cx="5111750" cy="6309281"/>
          </a:xfrm>
          <a:solidFill>
            <a:schemeClr val="bg2">
              <a:lumMod val="9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500" b="1" dirty="0" smtClean="0">
                <a:solidFill>
                  <a:srgbClr val="FF0000"/>
                </a:solidFill>
                <a:latin typeface="Times New Roman" pitchFamily="18" charset="0"/>
              </a:rPr>
              <a:t>Имажинизм</a:t>
            </a:r>
            <a:r>
              <a:rPr lang="ru-RU" sz="2500" b="1" dirty="0" smtClean="0">
                <a:latin typeface="Times New Roman" pitchFamily="18" charset="0"/>
              </a:rPr>
              <a:t> (от фр. и англ. </a:t>
            </a:r>
            <a:r>
              <a:rPr lang="ru-RU" sz="2500" b="1" dirty="0" err="1" smtClean="0">
                <a:latin typeface="Times New Roman" pitchFamily="18" charset="0"/>
              </a:rPr>
              <a:t>image</a:t>
            </a:r>
            <a:r>
              <a:rPr lang="ru-RU" sz="2500" b="1" dirty="0" smtClean="0">
                <a:latin typeface="Times New Roman" pitchFamily="18" charset="0"/>
              </a:rPr>
              <a:t> — образ) — литературно-художественное течение, возникшее в России в первые послереволюционные годы на основе литературной практики футуризма.</a:t>
            </a:r>
          </a:p>
          <a:p>
            <a:pPr marL="0" indent="0">
              <a:buNone/>
            </a:pPr>
            <a:endParaRPr lang="ru-RU" sz="2500" b="1" dirty="0" smtClean="0">
              <a:solidFill>
                <a:schemeClr val="bg1">
                  <a:lumMod val="50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96" y="300376"/>
            <a:ext cx="2705100" cy="32804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90" y="3728485"/>
            <a:ext cx="2218912" cy="28811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779912" y="3429000"/>
            <a:ext cx="4572000" cy="269304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</a:rPr>
              <a:t>Имажинизм как поэтическое движение возник в 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</a:rPr>
              <a:t>1918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</a:rPr>
              <a:t> году, когда в Москве был основан «Орден имажинистов». Создателями «Ордена» стали приехавший из Пензы Анатолий </a:t>
            </a:r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</a:rPr>
              <a:t>Мариенгоф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</a:rPr>
              <a:t>, бывший футурист Вадим </a:t>
            </a:r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</a:rPr>
              <a:t>Шершеневич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</a:rPr>
              <a:t> и входивший ранее в группу </a:t>
            </a:r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</a:rPr>
              <a:t>новокрестьянских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</a:rPr>
              <a:t> поэтов Сергей Есенин. </a:t>
            </a:r>
            <a:endParaRPr lang="ru-RU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67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635896" y="648618"/>
            <a:ext cx="5111750" cy="5316190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lnSpcReduction="10000"/>
          </a:bodyPr>
          <a:lstStyle/>
          <a:p>
            <a:r>
              <a:rPr lang="ru-RU" sz="1800" b="1" dirty="0" smtClean="0">
                <a:latin typeface="Times New Roman" pitchFamily="18" charset="0"/>
              </a:rPr>
              <a:t>Орден </a:t>
            </a:r>
            <a:r>
              <a:rPr lang="ru-RU" sz="1800" b="1" dirty="0">
                <a:latin typeface="Times New Roman" pitchFamily="18" charset="0"/>
              </a:rPr>
              <a:t>заключал в себе два крыла: правое и левое. Правое крыло образовала группа из пяти поэтов, куда входили Сергей Есенин, Рюрик Ивнев, Александр </a:t>
            </a:r>
            <a:r>
              <a:rPr lang="ru-RU" sz="1800" b="1" dirty="0" err="1">
                <a:latin typeface="Times New Roman" pitchFamily="18" charset="0"/>
              </a:rPr>
              <a:t>Кусиков</a:t>
            </a:r>
            <a:r>
              <a:rPr lang="ru-RU" sz="1800" b="1" dirty="0">
                <a:latin typeface="Times New Roman" pitchFamily="18" charset="0"/>
              </a:rPr>
              <a:t>, Иван Грузинов и Матвей </a:t>
            </a:r>
            <a:r>
              <a:rPr lang="ru-RU" sz="1800" b="1" dirty="0" err="1">
                <a:latin typeface="Times New Roman" pitchFamily="18" charset="0"/>
              </a:rPr>
              <a:t>Ройзман</a:t>
            </a:r>
            <a:r>
              <a:rPr lang="ru-RU" sz="1800" b="1" dirty="0">
                <a:latin typeface="Times New Roman" pitchFamily="18" charset="0"/>
              </a:rPr>
              <a:t>. Левое же крыло включало в себя Вадима </a:t>
            </a:r>
            <a:r>
              <a:rPr lang="ru-RU" sz="1800" b="1" dirty="0" err="1">
                <a:latin typeface="Times New Roman" pitchFamily="18" charset="0"/>
              </a:rPr>
              <a:t>Шершеневича</a:t>
            </a:r>
            <a:r>
              <a:rPr lang="ru-RU" sz="1800" b="1" dirty="0">
                <a:latin typeface="Times New Roman" pitchFamily="18" charset="0"/>
              </a:rPr>
              <a:t>, Анатолия </a:t>
            </a:r>
            <a:r>
              <a:rPr lang="ru-RU" sz="1800" b="1" dirty="0" err="1">
                <a:latin typeface="Times New Roman" pitchFamily="18" charset="0"/>
              </a:rPr>
              <a:t>Мариенгофа</a:t>
            </a:r>
            <a:r>
              <a:rPr lang="ru-RU" sz="1800" b="1" dirty="0">
                <a:latin typeface="Times New Roman" pitchFamily="18" charset="0"/>
              </a:rPr>
              <a:t>, Николая </a:t>
            </a:r>
            <a:r>
              <a:rPr lang="ru-RU" sz="1800" b="1" dirty="0" err="1">
                <a:latin typeface="Times New Roman" pitchFamily="18" charset="0"/>
              </a:rPr>
              <a:t>Эрдмана</a:t>
            </a:r>
            <a:r>
              <a:rPr lang="ru-RU" sz="1800" b="1" dirty="0">
                <a:latin typeface="Times New Roman" pitchFamily="18" charset="0"/>
              </a:rPr>
              <a:t>, его брата декоратора Бориса, а также художника Георгия </a:t>
            </a:r>
            <a:r>
              <a:rPr lang="ru-RU" sz="1800" b="1" dirty="0" err="1">
                <a:latin typeface="Times New Roman" pitchFamily="18" charset="0"/>
              </a:rPr>
              <a:t>Якулова</a:t>
            </a:r>
            <a:r>
              <a:rPr lang="ru-RU" sz="1800" b="1" dirty="0" smtClean="0">
                <a:latin typeface="Times New Roman" pitchFamily="18" charset="0"/>
              </a:rPr>
              <a:t>.</a:t>
            </a:r>
          </a:p>
          <a:p>
            <a:r>
              <a:rPr lang="ru-RU" sz="1800" b="1" dirty="0">
                <a:latin typeface="Times New Roman" pitchFamily="18" charset="0"/>
              </a:rPr>
              <a:t>Те поэты, которые решили учиться у классиков, при этом, внося в стихи метафору, вступили в правое крыло во главе с Есениным, те, которые увлекались стилем раннего Маяковского, итальянскими футуристами и английскими </a:t>
            </a:r>
            <a:r>
              <a:rPr lang="ru-RU" sz="1800" b="1" dirty="0" err="1">
                <a:latin typeface="Times New Roman" pitchFamily="18" charset="0"/>
              </a:rPr>
              <a:t>имажистами</a:t>
            </a:r>
            <a:r>
              <a:rPr lang="ru-RU" sz="1800" b="1" dirty="0">
                <a:latin typeface="Times New Roman" pitchFamily="18" charset="0"/>
              </a:rPr>
              <a:t>, вступили в левое крыло под руководством </a:t>
            </a:r>
            <a:r>
              <a:rPr lang="ru-RU" sz="1800" b="1" dirty="0" err="1">
                <a:latin typeface="Times New Roman" pitchFamily="18" charset="0"/>
              </a:rPr>
              <a:t>Мариенгофа</a:t>
            </a:r>
            <a:r>
              <a:rPr lang="ru-RU" sz="1800" b="1" dirty="0">
                <a:latin typeface="Times New Roman" pitchFamily="18" charset="0"/>
              </a:rPr>
              <a:t> и </a:t>
            </a:r>
            <a:r>
              <a:rPr lang="ru-RU" sz="1800" b="1" dirty="0" err="1">
                <a:latin typeface="Times New Roman" pitchFamily="18" charset="0"/>
              </a:rPr>
              <a:t>Шершеневича</a:t>
            </a:r>
            <a:r>
              <a:rPr lang="ru-RU" sz="1800" b="1" dirty="0">
                <a:latin typeface="Times New Roman" pitchFamily="18" charset="0"/>
              </a:rPr>
              <a:t>.</a:t>
            </a:r>
          </a:p>
          <a:p>
            <a:endParaRPr lang="ru-RU" sz="1800" b="1" dirty="0">
              <a:latin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12" y="648618"/>
            <a:ext cx="3219450" cy="424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0381" y="4869160"/>
            <a:ext cx="2808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>
                <a:solidFill>
                  <a:schemeClr val="bg1"/>
                </a:solidFill>
                <a:latin typeface="Times New Roman" pitchFamily="18" charset="0"/>
              </a:rPr>
              <a:t>Анатолий Мариенгоф, Сергей Есенин, Александр Кусиков, Вадим Шершеневич. </a:t>
            </a:r>
            <a:br>
              <a:rPr lang="ru-RU" sz="1600" i="1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1600" i="1" dirty="0">
                <a:solidFill>
                  <a:schemeClr val="bg1"/>
                </a:solidFill>
                <a:latin typeface="Times New Roman" pitchFamily="18" charset="0"/>
              </a:rPr>
              <a:t>Москва, 1919 г.</a:t>
            </a:r>
            <a:endParaRPr lang="ru-RU" sz="1600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9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393828" y="1556792"/>
            <a:ext cx="460615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Взгляды </a:t>
            </a: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левого 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крыла вызывали возражения </a:t>
            </a: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у Есенина. Против нападок на футуристов он не протестовал, но, естественно, не мог согласиться с такими строками 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декларации:</a:t>
            </a:r>
          </a:p>
          <a:p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«Тема, содержание - это слепая кишка искусства…»</a:t>
            </a:r>
          </a:p>
          <a:p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«Всякое содержание в художественном произведении так же глупо и бессмысленно, как наклейка из газет на картины…»</a:t>
            </a:r>
          </a:p>
          <a:p>
            <a:endParaRPr lang="ru-RU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Users\МАРИАННА АНТОН\Desktop\2727167_s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326" y="548680"/>
            <a:ext cx="4175502" cy="5559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74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851920" y="188640"/>
            <a:ext cx="5111750" cy="6408712"/>
          </a:xfr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700" b="1" dirty="0">
                <a:latin typeface="Times New Roman" pitchFamily="18" charset="0"/>
              </a:rPr>
              <a:t>Однако, противоположные взгляды на поэзию, содержание и образ не мешали им долгое время жить дружно, хотя и яростно спорить друг с другом. Вот как описал в своих стихах А. </a:t>
            </a:r>
            <a:r>
              <a:rPr lang="ru-RU" sz="1700" b="1" dirty="0" err="1">
                <a:latin typeface="Times New Roman" pitchFamily="18" charset="0"/>
              </a:rPr>
              <a:t>Мариенгоф</a:t>
            </a:r>
            <a:r>
              <a:rPr lang="ru-RU" sz="1700" b="1" dirty="0">
                <a:latin typeface="Times New Roman" pitchFamily="18" charset="0"/>
              </a:rPr>
              <a:t> один из таких споров: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Опять </a:t>
            </a:r>
            <a:r>
              <a:rPr lang="ru-RU" sz="1700" b="1" spc="-100" dirty="0">
                <a:latin typeface="Times New Roman" pitchFamily="18" charset="0"/>
              </a:rPr>
              <a:t>вино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И </a:t>
            </a:r>
            <a:r>
              <a:rPr lang="ru-RU" sz="1700" b="1" spc="-100" dirty="0">
                <a:latin typeface="Times New Roman" pitchFamily="18" charset="0"/>
              </a:rPr>
              <a:t>нескончаемая лента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Немеркнущих </a:t>
            </a:r>
            <a:r>
              <a:rPr lang="ru-RU" sz="1700" b="1" spc="-100" dirty="0">
                <a:latin typeface="Times New Roman" pitchFamily="18" charset="0"/>
              </a:rPr>
              <a:t>стихов.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Есенин</a:t>
            </a:r>
            <a:r>
              <a:rPr lang="ru-RU" sz="1700" b="1" spc="-100" dirty="0">
                <a:latin typeface="Times New Roman" pitchFamily="18" charset="0"/>
              </a:rPr>
              <a:t>, с навыком степного пастуха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Пасет </a:t>
            </a:r>
            <a:r>
              <a:rPr lang="ru-RU" sz="1700" b="1" spc="-100" dirty="0">
                <a:latin typeface="Times New Roman" pitchFamily="18" charset="0"/>
              </a:rPr>
              <a:t>столетья звонкой хворостиной.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Чуть </a:t>
            </a:r>
            <a:r>
              <a:rPr lang="ru-RU" sz="1700" b="1" spc="-100" dirty="0">
                <a:latin typeface="Times New Roman" pitchFamily="18" charset="0"/>
              </a:rPr>
              <a:t>опаляя кровь и мозг,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Жонглирует </a:t>
            </a:r>
            <a:r>
              <a:rPr lang="ru-RU" sz="1700" b="1" spc="-100" dirty="0">
                <a:latin typeface="Times New Roman" pitchFamily="18" charset="0"/>
              </a:rPr>
              <a:t>словами </a:t>
            </a:r>
            <a:r>
              <a:rPr lang="ru-RU" sz="1700" b="1" spc="-100" dirty="0" err="1">
                <a:latin typeface="Times New Roman" pitchFamily="18" charset="0"/>
              </a:rPr>
              <a:t>Шершеневич</a:t>
            </a:r>
            <a:r>
              <a:rPr lang="ru-RU" sz="1700" b="1" spc="-100" dirty="0">
                <a:latin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И </a:t>
            </a:r>
            <a:r>
              <a:rPr lang="ru-RU" sz="1700" b="1" spc="-100" dirty="0">
                <a:latin typeface="Times New Roman" pitchFamily="18" charset="0"/>
              </a:rPr>
              <a:t>чудится, что меркнут канделябровые свечи,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Когда </a:t>
            </a:r>
            <a:r>
              <a:rPr lang="ru-RU" sz="1700" b="1" spc="-100" dirty="0">
                <a:latin typeface="Times New Roman" pitchFamily="18" charset="0"/>
              </a:rPr>
              <a:t>взвивается ракетой парадокс.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Под </a:t>
            </a:r>
            <a:r>
              <a:rPr lang="ru-RU" sz="1700" b="1" spc="-100" dirty="0" err="1">
                <a:latin typeface="Times New Roman" pitchFamily="18" charset="0"/>
              </a:rPr>
              <a:t>мариенгофским</a:t>
            </a:r>
            <a:r>
              <a:rPr lang="ru-RU" sz="1700" b="1" spc="-100" dirty="0">
                <a:latin typeface="Times New Roman" pitchFamily="18" charset="0"/>
              </a:rPr>
              <a:t> черным вымпелом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На </a:t>
            </a:r>
            <a:r>
              <a:rPr lang="ru-RU" sz="1700" b="1" spc="-100" dirty="0">
                <a:latin typeface="Times New Roman" pitchFamily="18" charset="0"/>
              </a:rPr>
              <a:t>северный безгласный полюс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Флот </a:t>
            </a:r>
            <a:r>
              <a:rPr lang="ru-RU" sz="1700" b="1" spc="-100" dirty="0">
                <a:latin typeface="Times New Roman" pitchFamily="18" charset="0"/>
              </a:rPr>
              <a:t>образов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Сурово </a:t>
            </a:r>
            <a:r>
              <a:rPr lang="ru-RU" sz="1700" b="1" spc="-100" dirty="0">
                <a:latin typeface="Times New Roman" pitchFamily="18" charset="0"/>
              </a:rPr>
              <a:t>держит курс.</a:t>
            </a:r>
          </a:p>
          <a:p>
            <a:pPr marL="0" indent="0">
              <a:buNone/>
            </a:pPr>
            <a:r>
              <a:rPr lang="ru-RU" sz="1700" b="1" spc="-100" dirty="0" smtClean="0">
                <a:latin typeface="Times New Roman" pitchFamily="18" charset="0"/>
              </a:rPr>
              <a:t>И </a:t>
            </a:r>
            <a:r>
              <a:rPr lang="ru-RU" sz="1700" b="1" spc="-100" dirty="0">
                <a:latin typeface="Times New Roman" pitchFamily="18" charset="0"/>
              </a:rPr>
              <a:t>чопорен и строг словесный экипаж.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780" y="548680"/>
            <a:ext cx="2736304" cy="411820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57752" y="4994592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>
                <a:solidFill>
                  <a:schemeClr val="bg1"/>
                </a:solidFill>
                <a:latin typeface="Times New Roman" pitchFamily="18" charset="0"/>
              </a:rPr>
              <a:t>Сергей Есенин, Анатолий Мариенгоф, Вадим Шершеневич, Иван Грузинов, Шеришевская.Фотография. 1919 год</a:t>
            </a:r>
          </a:p>
        </p:txBody>
      </p:sp>
    </p:spTree>
    <p:extLst>
      <p:ext uri="{BB962C8B-B14F-4D97-AF65-F5344CB8AC3E}">
        <p14:creationId xmlns:p14="http://schemas.microsoft.com/office/powerpoint/2010/main" val="390591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МАРИАННА АНТОН\Desktop\ev1-4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657600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3968" y="456803"/>
            <a:ext cx="4402832" cy="56693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b="1" dirty="0" smtClean="0">
              <a:solidFill>
                <a:schemeClr val="bg2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</a:rPr>
              <a:t>В 1919—1925</a:t>
            </a:r>
            <a:r>
              <a:rPr lang="ru-RU" b="1" dirty="0">
                <a:solidFill>
                  <a:schemeClr val="bg2"/>
                </a:solidFill>
                <a:latin typeface="Times New Roman" pitchFamily="18" charset="0"/>
              </a:rPr>
              <a:t> гг. имажинизм был наиболее организованным поэтическим движением в Москве; устраивались популярные творческие вечера в артистических кафе, выпускалось множество авторских и коллективных сборников.</a:t>
            </a:r>
            <a:br>
              <a:rPr lang="ru-RU" b="1" dirty="0">
                <a:solidFill>
                  <a:schemeClr val="bg2"/>
                </a:solidFill>
                <a:latin typeface="Times New Roman" pitchFamily="18" charset="0"/>
              </a:rPr>
            </a:br>
            <a:r>
              <a:rPr lang="ru-RU" b="1" dirty="0">
                <a:solidFill>
                  <a:schemeClr val="bg2"/>
                </a:solidFill>
                <a:latin typeface="Times New Roman" pitchFamily="18" charset="0"/>
              </a:rPr>
              <a:t>Имажинисты также приобрели скандальную известность своими эпатажными выходками, такими как «переименование» московских улиц, «суды» над литературой, роспись стен Страстного монастыря антирелигиозными надписями.</a:t>
            </a:r>
            <a:endParaRPr lang="ru-RU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49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5301208"/>
            <a:ext cx="3008313" cy="1162050"/>
          </a:xfrm>
        </p:spPr>
        <p:txBody>
          <a:bodyPr>
            <a:noAutofit/>
          </a:bodyPr>
          <a:lstStyle/>
          <a:p>
            <a:r>
              <a:rPr lang="ru-RU" sz="3500" i="1" dirty="0">
                <a:latin typeface="Times New Roman" pitchFamily="18" charset="0"/>
              </a:rPr>
              <a:t>Вадим Габриэлевич Шершеневич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3155949"/>
          </a:xfr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</a:rPr>
              <a:t>(24 января (5 февраля) 1893, Казань — 18 мая 1942,Барнаул) — поэт, переводчик, один из основателей и главных теоретиков имажинизма.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818099"/>
            <a:ext cx="1872208" cy="279418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789972"/>
            <a:ext cx="2088232" cy="28504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26" y="476672"/>
            <a:ext cx="2088232" cy="334117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93665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264696"/>
          </a:xfr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300" b="1" dirty="0">
                <a:latin typeface="Times New Roman" pitchFamily="18" charset="0"/>
              </a:rPr>
              <a:t>В 1919  </a:t>
            </a:r>
            <a:r>
              <a:rPr lang="ru-RU" sz="2300" b="1" dirty="0" err="1">
                <a:latin typeface="Times New Roman" pitchFamily="18" charset="0"/>
              </a:rPr>
              <a:t>Шершеневич</a:t>
            </a:r>
            <a:r>
              <a:rPr lang="ru-RU" sz="2300" b="1" dirty="0">
                <a:latin typeface="Times New Roman" pitchFamily="18" charset="0"/>
              </a:rPr>
              <a:t> — один из главных основателей группы имажинистов. В 1918 </a:t>
            </a:r>
            <a:r>
              <a:rPr lang="ru-RU" sz="2300" b="1" dirty="0" smtClean="0">
                <a:latin typeface="Times New Roman" pitchFamily="18" charset="0"/>
              </a:rPr>
              <a:t>публикует </a:t>
            </a:r>
            <a:r>
              <a:rPr lang="ru-RU" sz="2300" b="1" dirty="0">
                <a:latin typeface="Times New Roman" pitchFamily="18" charset="0"/>
              </a:rPr>
              <a:t>одно из самых значительных своих произведений — любовную поэму «Крематорий», являющуюся своего рода ответом на «Облако в штанах» Маяковского.  Читает стихи с эстрады, пользуясь громадной популярностью среди московской публики; продолжается начавшееся ещё до революции соперничество Шершеневича с Маяковским. Был председателем московского отделения Всероссийского союза </a:t>
            </a:r>
            <a:r>
              <a:rPr lang="ru-RU" sz="2300" b="1" dirty="0" smtClean="0">
                <a:latin typeface="Times New Roman" pitchFamily="18" charset="0"/>
              </a:rPr>
              <a:t>поэтов. </a:t>
            </a:r>
          </a:p>
          <a:p>
            <a:pPr marL="0" indent="0">
              <a:buNone/>
            </a:pPr>
            <a:r>
              <a:rPr lang="ru-RU" sz="2300" b="1" dirty="0" smtClean="0">
                <a:latin typeface="Times New Roman" pitchFamily="18" charset="0"/>
              </a:rPr>
              <a:t>Для </a:t>
            </a:r>
            <a:r>
              <a:rPr lang="ru-RU" sz="2300" b="1" dirty="0">
                <a:latin typeface="Times New Roman" pitchFamily="18" charset="0"/>
              </a:rPr>
              <a:t>творчества Шершеневича характерно нагнетание городских метафор, тематика трагической чувственной любви, эпатаж, </a:t>
            </a:r>
            <a:r>
              <a:rPr lang="ru-RU" sz="2300" b="1" dirty="0" smtClean="0">
                <a:latin typeface="Times New Roman" pitchFamily="18" charset="0"/>
              </a:rPr>
              <a:t>как </a:t>
            </a:r>
            <a:r>
              <a:rPr lang="ru-RU" sz="2300" b="1" dirty="0">
                <a:latin typeface="Times New Roman" pitchFamily="18" charset="0"/>
              </a:rPr>
              <a:t>и у ранних футуристов, бурлескные </a:t>
            </a:r>
            <a:r>
              <a:rPr lang="ru-RU" sz="2300" b="1" dirty="0" smtClean="0">
                <a:latin typeface="Times New Roman" pitchFamily="18" charset="0"/>
              </a:rPr>
              <a:t>образы, сознательно </a:t>
            </a:r>
            <a:r>
              <a:rPr lang="ru-RU" sz="2300" b="1" dirty="0">
                <a:latin typeface="Times New Roman" pitchFamily="18" charset="0"/>
              </a:rPr>
              <a:t>экспериментальная «брюсовская» разработка приёмов .С формальной точки зрения — акцентный стих (который он разрабатывал параллельно с Маяковским) и тактовик, позже диссонансная рифма.</a:t>
            </a:r>
          </a:p>
        </p:txBody>
      </p:sp>
    </p:spTree>
    <p:extLst>
      <p:ext uri="{BB962C8B-B14F-4D97-AF65-F5344CB8AC3E}">
        <p14:creationId xmlns:p14="http://schemas.microsoft.com/office/powerpoint/2010/main" val="114042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3008313" cy="1162050"/>
          </a:xfrm>
        </p:spPr>
        <p:txBody>
          <a:bodyPr>
            <a:noAutofit/>
          </a:bodyPr>
          <a:lstStyle/>
          <a:p>
            <a:r>
              <a:rPr lang="ru-RU" sz="3500" i="1" dirty="0">
                <a:latin typeface="Times New Roman" pitchFamily="18" charset="0"/>
              </a:rPr>
              <a:t>Анатолий Борисович Мариенгоф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3876029"/>
          </a:xfr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sz="3000" b="1" dirty="0">
                <a:latin typeface="Times New Roman" pitchFamily="18" charset="0"/>
              </a:rPr>
              <a:t>Анатолий Борисович Мариенгоф (24 июня (6 июля) 1897, Нижний Новгород — 24 июня 1962, Ленинград) — русский поэт-имажинист, драматург, автор мемуаров.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150" y="548679"/>
            <a:ext cx="2328667" cy="345638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301073"/>
            <a:ext cx="1584176" cy="24912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5" y="4365104"/>
            <a:ext cx="1812059" cy="24129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585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мажинизм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</TotalTime>
  <Words>628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Имажинизм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Вадим Габриэлевич Шершеневич</vt:lpstr>
      <vt:lpstr>Презентация PowerPoint</vt:lpstr>
      <vt:lpstr>Анатолий Борисович Мариенгоф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МАРИАННА АНТОН</cp:lastModifiedBy>
  <cp:revision>54</cp:revision>
  <dcterms:created xsi:type="dcterms:W3CDTF">2013-02-26T17:47:32Z</dcterms:created>
  <dcterms:modified xsi:type="dcterms:W3CDTF">2013-03-09T22:11:49Z</dcterms:modified>
</cp:coreProperties>
</file>