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6" r:id="rId4"/>
    <p:sldId id="282" r:id="rId5"/>
    <p:sldId id="281" r:id="rId6"/>
    <p:sldId id="271" r:id="rId7"/>
    <p:sldId id="272" r:id="rId8"/>
    <p:sldId id="283" r:id="rId9"/>
    <p:sldId id="262" r:id="rId10"/>
    <p:sldId id="285" r:id="rId11"/>
    <p:sldId id="278" r:id="rId12"/>
    <p:sldId id="284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91" autoAdjust="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misterforex.ru/" TargetMode="External"/><Relationship Id="rId3" Type="http://schemas.openxmlformats.org/officeDocument/2006/relationships/hyperlink" Target="http://www.hrono.ru/biograf/bio_m/mariengof_ab.php" TargetMode="External"/><Relationship Id="rId7" Type="http://schemas.openxmlformats.org/officeDocument/2006/relationships/hyperlink" Target="http://feb-web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lova.org.ru/n/imazhinizm/" TargetMode="External"/><Relationship Id="rId5" Type="http://schemas.openxmlformats.org/officeDocument/2006/relationships/hyperlink" Target="http://www.hi-edu.ru/e-books/xbook046/01/part-007.htm" TargetMode="External"/><Relationship Id="rId4" Type="http://schemas.openxmlformats.org/officeDocument/2006/relationships/hyperlink" Target="http://www.rulife.ru/mode/article/663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2664296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Особенности литературного направления. Имажинизм </a:t>
            </a:r>
            <a:r>
              <a:rPr lang="ru-RU" b="1" i="1" dirty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в </a:t>
            </a:r>
            <a:r>
              <a:rPr lang="ru-RU" b="1" i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лирике Сергея Есенина.</a:t>
            </a:r>
          </a:p>
          <a:p>
            <a:r>
              <a:rPr lang="ru-RU" b="1" i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(Презентация к уроку литературы в 11 классе) часть вторая</a:t>
            </a:r>
            <a:endParaRPr lang="ru-RU" b="1" i="1" dirty="0">
              <a:solidFill>
                <a:schemeClr val="bg1">
                  <a:lumMod val="65000"/>
                  <a:lumOff val="3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5691005"/>
            <a:ext cx="633670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500" i="1" dirty="0" smtClean="0">
              <a:latin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</a:rPr>
              <a:t>Автор презентации: учитель русского языка и литературы ГБОУ школы №560 Санкт-Петербурга 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Васильева Марианна Анатольевна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5" y="1268760"/>
            <a:ext cx="441884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Имажинизм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585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16632"/>
            <a:ext cx="4038600" cy="6542187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/>
        </p:spPr>
        <p:txBody>
          <a:bodyPr>
            <a:no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</a:rPr>
              <a:t>***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</a:rPr>
              <a:t>Мир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таинственный, мир мой древний,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Ты, как ветер, затих и присел.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Вот сдавили за шею деревню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Каменные руки шоссе.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Так испуганно в снежную выбель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Заметалась звенящая жуть...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Здравствуй ты, моя черная гибель,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Я навстречу к тебе выхожу!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Город, город, ты в схватке жестокой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Окрестил нас как падаль и мразь.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Стынет поле в тоске волоокой,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Телеграфными столбами давясь.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Жилист мускул у дьявольской выи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И легка ей чугунная гать.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Ну да что же! Ведь нам не впервые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И расшатываться и пропадать</a:t>
            </a:r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Пусть для сердца тягуче колко,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Это песня звериных прав!..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116632"/>
            <a:ext cx="4038600" cy="6542187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endParaRPr lang="ru-RU" sz="8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...Так охотники травят волка,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Зажимая в тиски облав.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Зверь припал... и из пасмурных недр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Кто-то спустит сейчас курки...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Вдруг прыжок... и двуногого недруга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Раздирают на части клыки.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О, привет тебе, зверь мой любимый!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Ты не даром даешься ножу!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Как и ты, я, отвсюду гонимый,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Средь железных врагов прохожу.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Как и ты, я всегда наготове,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И хоть слышу победный рожок,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Но отпробует вражеской крови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Мой последний, смертельный прыжок. 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И пускай я на рыхлую выбель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Упаду и зароюсь в снегу...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Все же песню отмщенья за гибель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</a:rPr>
              <a:t>Пропоют мне на том берегу.</a:t>
            </a:r>
          </a:p>
          <a:p>
            <a:pPr lvl="0"/>
            <a:endParaRPr lang="ru-RU" sz="1600" b="1" dirty="0">
              <a:solidFill>
                <a:prstClr val="black"/>
              </a:solidFill>
              <a:latin typeface="Times New Roman" pitchFamily="18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0588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8352928" cy="5904656"/>
          </a:xfrm>
        </p:spPr>
        <p:txBody>
          <a:bodyPr>
            <a:normAutofit fontScale="77500" lnSpcReduction="20000"/>
          </a:bodyPr>
          <a:lstStyle/>
          <a:p>
            <a:endParaRPr lang="ru-RU" sz="3300" b="1" dirty="0" smtClean="0">
              <a:latin typeface="Times New Roman" pitchFamily="18" charset="0"/>
            </a:endParaRPr>
          </a:p>
          <a:p>
            <a:r>
              <a:rPr lang="ru-RU" sz="3300" b="1" dirty="0" smtClean="0">
                <a:solidFill>
                  <a:schemeClr val="bg1"/>
                </a:solidFill>
                <a:latin typeface="Times New Roman" pitchFamily="18" charset="0"/>
              </a:rPr>
              <a:t>В</a:t>
            </a:r>
            <a:r>
              <a:rPr lang="ru-RU" sz="3300" b="1" dirty="0">
                <a:solidFill>
                  <a:schemeClr val="bg1"/>
                </a:solidFill>
                <a:latin typeface="Times New Roman" pitchFamily="18" charset="0"/>
              </a:rPr>
              <a:t> 1925 году течение </a:t>
            </a:r>
            <a:r>
              <a:rPr lang="ru-RU" sz="3300" b="1" dirty="0" smtClean="0">
                <a:solidFill>
                  <a:schemeClr val="bg1"/>
                </a:solidFill>
                <a:latin typeface="Times New Roman" pitchFamily="18" charset="0"/>
              </a:rPr>
              <a:t>имажинизм распалось</a:t>
            </a:r>
            <a:r>
              <a:rPr lang="ru-RU" sz="3300" b="1" dirty="0">
                <a:solidFill>
                  <a:schemeClr val="bg1"/>
                </a:solidFill>
                <a:latin typeface="Times New Roman" pitchFamily="18" charset="0"/>
              </a:rPr>
              <a:t>: в 1922 году эмигрировал Александр </a:t>
            </a:r>
            <a:r>
              <a:rPr lang="ru-RU" sz="3300" b="1" dirty="0" err="1">
                <a:solidFill>
                  <a:schemeClr val="bg1"/>
                </a:solidFill>
                <a:latin typeface="Times New Roman" pitchFamily="18" charset="0"/>
              </a:rPr>
              <a:t>Кусиков</a:t>
            </a:r>
            <a:r>
              <a:rPr lang="ru-RU" sz="3300" b="1" dirty="0">
                <a:solidFill>
                  <a:schemeClr val="bg1"/>
                </a:solidFill>
                <a:latin typeface="Times New Roman" pitchFamily="18" charset="0"/>
              </a:rPr>
              <a:t>, в 1924 году о роспуске «Ордена» объявили Сергей Есенин и Иван Грузинов, другие имажинисты вынужденно отошли от поэзии, обратившись к прозе, драматургии, кинематографу, во многом ради заработка. Деятельность «Ордена воинствующих имажинистов» прекратилась в 1926 году, а летом 1927 года было объявлено о ликвидации «Ордена имажинистов</a:t>
            </a:r>
            <a:r>
              <a:rPr lang="ru-RU" sz="3300" b="1" dirty="0" smtClean="0">
                <a:solidFill>
                  <a:schemeClr val="bg1"/>
                </a:solidFill>
                <a:latin typeface="Times New Roman" pitchFamily="18" charset="0"/>
              </a:rPr>
              <a:t>».</a:t>
            </a:r>
            <a:r>
              <a:rPr lang="ru-RU" sz="3300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ru-RU" sz="33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sz="33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3300" b="1" dirty="0" smtClean="0">
                <a:solidFill>
                  <a:schemeClr val="bg1"/>
                </a:solidFill>
                <a:latin typeface="Times New Roman" pitchFamily="18" charset="0"/>
              </a:rPr>
              <a:t>Сам </a:t>
            </a:r>
            <a:r>
              <a:rPr lang="ru-RU" sz="3300" b="1" dirty="0">
                <a:solidFill>
                  <a:schemeClr val="bg1"/>
                </a:solidFill>
                <a:latin typeface="Times New Roman" pitchFamily="18" charset="0"/>
              </a:rPr>
              <a:t>Есенин в своей биографии 1925 года написал: «Имажинизм был формальной школой, которую мы хотели утвердить. Но эта школа не имела под собой почвы и умерла сама собой, оставив правду за органическим образом».</a:t>
            </a:r>
          </a:p>
          <a:p>
            <a:endParaRPr lang="ru-RU" b="1" dirty="0">
              <a:latin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878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4625"/>
            <a:ext cx="813690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500" b="1" dirty="0" smtClean="0">
              <a:solidFill>
                <a:schemeClr val="bg1"/>
              </a:solidFill>
            </a:endParaRPr>
          </a:p>
          <a:p>
            <a:endParaRPr lang="ru-RU" sz="2500" b="1" dirty="0">
              <a:solidFill>
                <a:schemeClr val="bg1"/>
              </a:solidFill>
            </a:endParaRPr>
          </a:p>
          <a:p>
            <a:r>
              <a:rPr lang="ru-RU" sz="2500" b="1" dirty="0" smtClean="0">
                <a:solidFill>
                  <a:schemeClr val="bg1"/>
                </a:solidFill>
              </a:rPr>
              <a:t>XX </a:t>
            </a:r>
            <a:r>
              <a:rPr lang="ru-RU" sz="2500" b="1" dirty="0">
                <a:solidFill>
                  <a:schemeClr val="bg1"/>
                </a:solidFill>
              </a:rPr>
              <a:t>век в русской литературе ознаменовался появлением на свет множества литературных направлений. Их организации открывались на каждом шагу. Символисты, </a:t>
            </a:r>
            <a:r>
              <a:rPr lang="ru-RU" sz="2500" b="1" dirty="0" err="1">
                <a:solidFill>
                  <a:schemeClr val="bg1"/>
                </a:solidFill>
              </a:rPr>
              <a:t>центрафугисты</a:t>
            </a:r>
            <a:r>
              <a:rPr lang="ru-RU" sz="2500" b="1" dirty="0">
                <a:solidFill>
                  <a:schemeClr val="bg1"/>
                </a:solidFill>
              </a:rPr>
              <a:t>, неоромантики, футуристы, конструктивисты и даже ничевоки. Так появился и имажинизм. В отличие от, допустим, футуризма или акмеизма, он почти не оставил следа в людской памяти, забыты и имена его приверженцев. Но одно имя - имя Сергея Есенина, самого талантливого из имажинистов, всегда будет жить в русской литературе. </a:t>
            </a:r>
            <a:endParaRPr lang="ru-RU" sz="2500" b="1" dirty="0" smtClean="0">
              <a:solidFill>
                <a:schemeClr val="bg1"/>
              </a:solidFill>
            </a:endParaRPr>
          </a:p>
          <a:p>
            <a:r>
              <a:rPr lang="ru-RU" sz="2500" b="1" dirty="0">
                <a:solidFill>
                  <a:schemeClr val="bg1"/>
                </a:solidFill>
              </a:rPr>
              <a:t>Имажинизм помог Есенину смотреть на мир и рисовать его новыми, до этого неизвестными красками и образами.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328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</a:rPr>
              <a:t>Список </a:t>
            </a:r>
            <a:r>
              <a:rPr lang="ru-RU" b="1" i="1" dirty="0">
                <a:latin typeface="Times New Roman" pitchFamily="18" charset="0"/>
              </a:rPr>
              <a:t>и</a:t>
            </a:r>
            <a:r>
              <a:rPr lang="ru-RU" b="1" i="1" dirty="0" smtClean="0">
                <a:latin typeface="Times New Roman" pitchFamily="18" charset="0"/>
              </a:rPr>
              <a:t>сточников</a:t>
            </a: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</a:rPr>
              <a:t>Имажинизм </a:t>
            </a:r>
            <a:r>
              <a:rPr lang="en-US" sz="2200" dirty="0">
                <a:latin typeface="Times New Roman" pitchFamily="18" charset="0"/>
                <a:hlinkClick r:id="rId2"/>
              </a:rPr>
              <a:t>http://ru.wikipedia.org</a:t>
            </a:r>
            <a:r>
              <a:rPr lang="ru-RU" sz="2200" dirty="0">
                <a:latin typeface="Times New Roman" pitchFamily="18" charset="0"/>
              </a:rPr>
              <a:t>.</a:t>
            </a:r>
          </a:p>
          <a:p>
            <a:r>
              <a:rPr lang="ru-RU" sz="2200" dirty="0" smtClean="0">
                <a:latin typeface="Times New Roman" pitchFamily="18" charset="0"/>
              </a:rPr>
              <a:t>Шершеневич В.Г. </a:t>
            </a:r>
            <a:r>
              <a:rPr lang="en-US" sz="2200" dirty="0" smtClean="0">
                <a:latin typeface="Times New Roman" pitchFamily="18" charset="0"/>
                <a:hlinkClick r:id="rId2"/>
              </a:rPr>
              <a:t>http</a:t>
            </a:r>
            <a:r>
              <a:rPr lang="en-US" sz="2200" dirty="0">
                <a:latin typeface="Times New Roman" pitchFamily="18" charset="0"/>
                <a:hlinkClick r:id="rId2"/>
              </a:rPr>
              <a:t>://</a:t>
            </a:r>
            <a:r>
              <a:rPr lang="en-US" sz="2200" dirty="0" smtClean="0">
                <a:latin typeface="Times New Roman" pitchFamily="18" charset="0"/>
                <a:hlinkClick r:id="rId2"/>
              </a:rPr>
              <a:t>ru.wikipedia.org</a:t>
            </a:r>
            <a:r>
              <a:rPr lang="ru-RU" sz="2200" dirty="0" smtClean="0">
                <a:latin typeface="Times New Roman" pitchFamily="18" charset="0"/>
              </a:rPr>
              <a:t>.</a:t>
            </a:r>
          </a:p>
          <a:p>
            <a:r>
              <a:rPr lang="ru-RU" sz="2200" dirty="0" smtClean="0">
                <a:latin typeface="Times New Roman" pitchFamily="18" charset="0"/>
              </a:rPr>
              <a:t>Мариенгоф А.Б. </a:t>
            </a:r>
            <a:r>
              <a:rPr lang="en-US" sz="2200" dirty="0" smtClean="0">
                <a:latin typeface="Times New Roman" pitchFamily="18" charset="0"/>
                <a:hlinkClick r:id="rId3"/>
              </a:rPr>
              <a:t>http</a:t>
            </a:r>
            <a:r>
              <a:rPr lang="en-US" sz="2200" dirty="0">
                <a:latin typeface="Times New Roman" pitchFamily="18" charset="0"/>
                <a:hlinkClick r:id="rId3"/>
              </a:rPr>
              <a:t>://</a:t>
            </a:r>
            <a:r>
              <a:rPr lang="en-US" sz="2200" dirty="0" smtClean="0">
                <a:latin typeface="Times New Roman" pitchFamily="18" charset="0"/>
                <a:hlinkClick r:id="rId3"/>
              </a:rPr>
              <a:t>www.hrono.ru/biograf/bio_m/mariengof_ab.php</a:t>
            </a:r>
            <a:endParaRPr lang="ru-RU" sz="2200" dirty="0" smtClean="0">
              <a:latin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</a:rPr>
              <a:t>Великолепный</a:t>
            </a:r>
            <a:r>
              <a:rPr lang="ru-RU" sz="2200" dirty="0">
                <a:latin typeface="Times New Roman" pitchFamily="18" charset="0"/>
              </a:rPr>
              <a:t> Мариенгоф</a:t>
            </a: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hlinkClick r:id="rId4"/>
              </a:rPr>
              <a:t>http</a:t>
            </a:r>
            <a:r>
              <a:rPr lang="en-US" sz="2200" dirty="0">
                <a:latin typeface="Times New Roman" pitchFamily="18" charset="0"/>
                <a:hlinkClick r:id="rId4"/>
              </a:rPr>
              <a:t>://www.rulife.ru/mode/article/663</a:t>
            </a:r>
            <a:r>
              <a:rPr lang="en-US" sz="2200" dirty="0" smtClean="0">
                <a:latin typeface="Times New Roman" pitchFamily="18" charset="0"/>
                <a:hlinkClick r:id="rId4"/>
              </a:rPr>
              <a:t>/</a:t>
            </a:r>
            <a:endParaRPr lang="ru-RU" sz="2200" dirty="0" smtClean="0">
              <a:latin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</a:rPr>
              <a:t>История русской литературы </a:t>
            </a:r>
            <a:r>
              <a:rPr lang="en-US" sz="2200" dirty="0" smtClean="0">
                <a:latin typeface="Times New Roman" pitchFamily="18" charset="0"/>
              </a:rPr>
              <a:t>XX</a:t>
            </a:r>
            <a:r>
              <a:rPr lang="ru-RU" sz="2200" dirty="0" smtClean="0">
                <a:latin typeface="Times New Roman" pitchFamily="18" charset="0"/>
              </a:rPr>
              <a:t> века</a:t>
            </a:r>
            <a:r>
              <a:rPr lang="en-US" sz="2200" dirty="0" smtClean="0">
                <a:latin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hlinkClick r:id="rId5"/>
              </a:rPr>
              <a:t>http://www.hi-edu.ru/e-books/xbook046/01/part-007.htm</a:t>
            </a:r>
            <a:endParaRPr lang="ru-RU" sz="2200" dirty="0" smtClean="0">
              <a:latin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</a:rPr>
              <a:t>Имажинизм и </a:t>
            </a:r>
            <a:r>
              <a:rPr lang="ru-RU" sz="2200" dirty="0" smtClean="0">
                <a:latin typeface="Times New Roman" pitchFamily="18" charset="0"/>
              </a:rPr>
              <a:t>имажинисты </a:t>
            </a:r>
            <a:r>
              <a:rPr lang="en-US" sz="2200" dirty="0" smtClean="0">
                <a:latin typeface="Times New Roman" pitchFamily="18" charset="0"/>
                <a:hlinkClick r:id="rId6"/>
              </a:rPr>
              <a:t>http</a:t>
            </a:r>
            <a:r>
              <a:rPr lang="en-US" sz="2200" dirty="0">
                <a:latin typeface="Times New Roman" pitchFamily="18" charset="0"/>
                <a:hlinkClick r:id="rId6"/>
              </a:rPr>
              <a:t>://slova.org.ru/n/imazhinizm</a:t>
            </a:r>
            <a:r>
              <a:rPr lang="en-US" sz="2200" dirty="0" smtClean="0">
                <a:latin typeface="Times New Roman" pitchFamily="18" charset="0"/>
                <a:hlinkClick r:id="rId6"/>
              </a:rPr>
              <a:t>/</a:t>
            </a:r>
            <a:endParaRPr lang="ru-RU" sz="22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</a:rPr>
              <a:t>   </a:t>
            </a:r>
            <a:r>
              <a:rPr lang="en-US" sz="2000" dirty="0" smtClean="0">
                <a:latin typeface="Times New Roman" pitchFamily="18" charset="0"/>
              </a:rPr>
              <a:t>http</a:t>
            </a:r>
            <a:r>
              <a:rPr lang="en-US" sz="2000" dirty="0">
                <a:latin typeface="Times New Roman" pitchFamily="18" charset="0"/>
              </a:rPr>
              <a:t>://</a:t>
            </a:r>
            <a:r>
              <a:rPr lang="en-US" sz="2000" dirty="0" smtClean="0">
                <a:latin typeface="Times New Roman" pitchFamily="18" charset="0"/>
              </a:rPr>
              <a:t>knowledge.allbest.ru/literature</a:t>
            </a:r>
            <a:endParaRPr lang="ru-RU" sz="2000" dirty="0" smtClean="0">
              <a:latin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</a:rPr>
              <a:t>Стихотворения </a:t>
            </a:r>
            <a:r>
              <a:rPr lang="en-US" sz="2200" dirty="0" smtClean="0">
                <a:latin typeface="Times New Roman" pitchFamily="18" charset="0"/>
                <a:hlinkClick r:id="rId7"/>
              </a:rPr>
              <a:t>http</a:t>
            </a:r>
            <a:r>
              <a:rPr lang="en-US" sz="2200" dirty="0">
                <a:latin typeface="Times New Roman" pitchFamily="18" charset="0"/>
                <a:hlinkClick r:id="rId7"/>
              </a:rPr>
              <a:t>://</a:t>
            </a:r>
            <a:r>
              <a:rPr lang="en-US" sz="2200" dirty="0" smtClean="0">
                <a:latin typeface="Times New Roman" pitchFamily="18" charset="0"/>
                <a:hlinkClick r:id="rId7"/>
              </a:rPr>
              <a:t>feb-web.ru/</a:t>
            </a:r>
            <a:endParaRPr lang="ru-RU" sz="2200" dirty="0" smtClean="0">
              <a:latin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</a:rPr>
              <a:t>Обои </a:t>
            </a:r>
            <a:r>
              <a:rPr lang="ru-RU" sz="2200" dirty="0">
                <a:latin typeface="Times New Roman" pitchFamily="18" charset="0"/>
              </a:rPr>
              <a:t>для рабочего стола </a:t>
            </a:r>
            <a:r>
              <a:rPr lang="en-US" sz="2200" dirty="0">
                <a:latin typeface="Times New Roman" pitchFamily="18" charset="0"/>
                <a:hlinkClick r:id="rId8"/>
              </a:rPr>
              <a:t>http://</a:t>
            </a:r>
            <a:r>
              <a:rPr lang="en-US" sz="2200" dirty="0" smtClean="0">
                <a:latin typeface="Times New Roman" pitchFamily="18" charset="0"/>
                <a:hlinkClick r:id="rId8"/>
              </a:rPr>
              <a:t>misterforex.ru</a:t>
            </a:r>
            <a:endParaRPr lang="ru-RU" sz="2200" dirty="0" smtClean="0">
              <a:latin typeface="Times New Roman" pitchFamily="18" charset="0"/>
            </a:endParaRPr>
          </a:p>
          <a:p>
            <a:endParaRPr lang="ru-RU" sz="2200" dirty="0">
              <a:latin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</a:endParaRPr>
          </a:p>
          <a:p>
            <a:endParaRPr lang="ru-RU" sz="2200" dirty="0" smtClean="0"/>
          </a:p>
          <a:p>
            <a:endParaRPr lang="en-US" sz="2200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>
              <a:hlinkClick r:id="rId5"/>
            </a:endParaRPr>
          </a:p>
        </p:txBody>
      </p:sp>
    </p:spTree>
    <p:extLst>
      <p:ext uri="{BB962C8B-B14F-4D97-AF65-F5344CB8AC3E}">
        <p14:creationId xmlns:p14="http://schemas.microsoft.com/office/powerpoint/2010/main" val="22792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373216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sz="3500" i="1" dirty="0">
                <a:latin typeface="Times New Roman" pitchFamily="18" charset="0"/>
              </a:rPr>
              <a:t>Сергей Александрович </a:t>
            </a:r>
            <a:r>
              <a:rPr lang="ru-RU" sz="3500" i="1" dirty="0" smtClean="0">
                <a:latin typeface="Times New Roman" pitchFamily="18" charset="0"/>
              </a:rPr>
              <a:t>Есенин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4020045"/>
          </a:xfr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</a:rPr>
              <a:t>(3 октября 1895, </a:t>
            </a:r>
            <a:r>
              <a:rPr lang="ru-RU" sz="2800" b="1" dirty="0" err="1" smtClean="0">
                <a:latin typeface="Times New Roman" pitchFamily="18" charset="0"/>
              </a:rPr>
              <a:t>с.Константиново,Рязанская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губерния — </a:t>
            </a:r>
            <a:r>
              <a:rPr lang="ru-RU" sz="2800" b="1" dirty="0" smtClean="0">
                <a:latin typeface="Times New Roman" pitchFamily="18" charset="0"/>
              </a:rPr>
              <a:t>28декабря</a:t>
            </a:r>
            <a:r>
              <a:rPr lang="ru-RU" sz="2800" b="1" dirty="0">
                <a:latin typeface="Times New Roman" pitchFamily="18" charset="0"/>
              </a:rPr>
              <a:t> 1925, Ленинград) — русский поэт, </a:t>
            </a:r>
            <a:r>
              <a:rPr lang="ru-RU" sz="2800" b="1" dirty="0" smtClean="0">
                <a:latin typeface="Times New Roman" pitchFamily="18" charset="0"/>
              </a:rPr>
              <a:t>представитель </a:t>
            </a:r>
            <a:r>
              <a:rPr lang="ru-RU" sz="2800" b="1" dirty="0" err="1" smtClean="0">
                <a:latin typeface="Times New Roman" pitchFamily="18" charset="0"/>
              </a:rPr>
              <a:t>новокрестьянской</a:t>
            </a:r>
            <a:r>
              <a:rPr lang="ru-RU" sz="2800" b="1" dirty="0" smtClean="0">
                <a:latin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</a:rPr>
              <a:t>поэзии и (в более позднем периоде творчества</a:t>
            </a:r>
            <a:r>
              <a:rPr lang="ru-RU" sz="2800" b="1" dirty="0" smtClean="0">
                <a:latin typeface="Times New Roman" pitchFamily="18" charset="0"/>
              </a:rPr>
              <a:t>) имажинизма</a:t>
            </a:r>
            <a:r>
              <a:rPr lang="ru-RU" sz="2800" b="1" dirty="0">
                <a:latin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2304256" cy="35389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4457713"/>
            <a:ext cx="1594030" cy="22879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0184" y="4478314"/>
            <a:ext cx="2891011" cy="224672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53945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</a:rPr>
              <a:t>Поэт </a:t>
            </a:r>
            <a:r>
              <a:rPr lang="ru-RU" b="1" dirty="0">
                <a:latin typeface="Times New Roman" pitchFamily="18" charset="0"/>
              </a:rPr>
              <a:t>входил в костяк объединения. К моменту образования группы у </a:t>
            </a:r>
            <a:r>
              <a:rPr lang="ru-RU" b="1" dirty="0" smtClean="0">
                <a:latin typeface="Times New Roman" pitchFamily="18" charset="0"/>
              </a:rPr>
              <a:t>С</a:t>
            </a:r>
            <a:r>
              <a:rPr lang="ru-RU" b="1" dirty="0">
                <a:latin typeface="Times New Roman" pitchFamily="18" charset="0"/>
              </a:rPr>
              <a:t>. </a:t>
            </a:r>
            <a:r>
              <a:rPr lang="ru-RU" b="1" dirty="0" smtClean="0">
                <a:latin typeface="Times New Roman" pitchFamily="18" charset="0"/>
              </a:rPr>
              <a:t>Есенина уже </a:t>
            </a:r>
            <a:r>
              <a:rPr lang="ru-RU" b="1" dirty="0">
                <a:latin typeface="Times New Roman" pitchFamily="18" charset="0"/>
              </a:rPr>
              <a:t>была собственная программа, изложенная в трактате «Ключи Марии</a:t>
            </a:r>
            <a:r>
              <a:rPr lang="ru-RU" b="1" dirty="0" smtClean="0">
                <a:latin typeface="Times New Roman" pitchFamily="18" charset="0"/>
              </a:rPr>
              <a:t>», размышление </a:t>
            </a:r>
            <a:r>
              <a:rPr lang="ru-RU" b="1" dirty="0">
                <a:latin typeface="Times New Roman" pitchFamily="18" charset="0"/>
              </a:rPr>
              <a:t>о творчестве в целом и словесном искусстве в частности. В нем </a:t>
            </a:r>
            <a:r>
              <a:rPr lang="ru-RU" b="1" dirty="0" smtClean="0">
                <a:latin typeface="Times New Roman" pitchFamily="18" charset="0"/>
              </a:rPr>
              <a:t>выражалось стремление </a:t>
            </a:r>
            <a:r>
              <a:rPr lang="ru-RU" b="1" dirty="0">
                <a:latin typeface="Times New Roman" pitchFamily="18" charset="0"/>
              </a:rPr>
              <a:t>творчески овладевать «органической фигуральностью» русского языка и содержался </a:t>
            </a:r>
            <a:r>
              <a:rPr lang="ru-RU" b="1" dirty="0" smtClean="0">
                <a:latin typeface="Times New Roman" pitchFamily="18" charset="0"/>
              </a:rPr>
              <a:t>ряд </a:t>
            </a:r>
            <a:r>
              <a:rPr lang="ru-RU" b="1" dirty="0">
                <a:latin typeface="Times New Roman" pitchFamily="18" charset="0"/>
              </a:rPr>
              <a:t>соображений об опоре на национальную стихию и фольклор. </a:t>
            </a:r>
            <a:endParaRPr lang="ru-RU" b="1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</a:rPr>
              <a:t>Народная </a:t>
            </a:r>
            <a:r>
              <a:rPr lang="ru-RU" b="1" dirty="0">
                <a:latin typeface="Times New Roman" pitchFamily="18" charset="0"/>
              </a:rPr>
              <a:t>мифология была одним из главных источников образности Есенина, а мифологическая параллель «природа — человек» стала основополагающей для его поэтического мироощущения.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591" y="4365104"/>
            <a:ext cx="1808237" cy="2384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Users\МАРИАННА АНТОН\Desktop\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291" y="260648"/>
            <a:ext cx="1984237" cy="396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0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491880" y="332656"/>
            <a:ext cx="5292080" cy="526297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Среди своих товарищей по «Ордену» он был, пожалуй, самым известным и самым востребованным поэтом, его творческие вечера давали в два-три раза больше сборов, чем чьи бы то ни было.</a:t>
            </a:r>
          </a:p>
          <a:p>
            <a:r>
              <a:rPr lang="ru-RU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Вскоре слухи о том, что в новом кафе замечательно читает замечательный поэт, распространились по всей Москве. Почитателям Есенина, осаждавшим «Стойло Пегаса», приходилось приходить загодя, чтобы занять хотя бы стоячее, в дверях, место.</a:t>
            </a:r>
          </a:p>
          <a:p>
            <a:r>
              <a:rPr lang="ru-RU" sz="2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До этого у Есенина тоже случались успехи, но ТАКОГО не случалось никогда. Так, в 1920 году имажинизм принес ему настоящую славу.</a:t>
            </a:r>
            <a:endParaRPr lang="ru-RU" sz="21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63750"/>
            <a:ext cx="2304256" cy="36007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30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C:\Users\МАРИАННА АНТОН\Desktop\el2-61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9862"/>
            <a:ext cx="4062578" cy="630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44008" y="476672"/>
            <a:ext cx="4248472" cy="50167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b="1" dirty="0" smtClean="0"/>
              <a:t>Период </a:t>
            </a:r>
            <a:r>
              <a:rPr lang="ru-RU" sz="2000" b="1" dirty="0"/>
              <a:t>с 1919 по 1923гг. </a:t>
            </a:r>
            <a:r>
              <a:rPr lang="ru-RU" sz="2000" b="1" dirty="0" smtClean="0"/>
              <a:t>стал </a:t>
            </a:r>
            <a:r>
              <a:rPr lang="ru-RU" sz="2000" b="1" dirty="0"/>
              <a:t>переломным в творчестве С.А</a:t>
            </a:r>
            <a:r>
              <a:rPr lang="ru-RU" sz="2000" b="1" dirty="0" smtClean="0"/>
              <a:t>. Есенина. </a:t>
            </a:r>
            <a:r>
              <a:rPr lang="ru-RU" sz="2000" b="1" dirty="0"/>
              <a:t>Именно в этот период он получил широкую известность среди читающей публики, а также ее любовь. Официально этот период не имеет названия, но я бы назвала его «Периодом имажинизма</a:t>
            </a:r>
            <a:r>
              <a:rPr lang="ru-RU" sz="2000" b="1" dirty="0" smtClean="0"/>
              <a:t>».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В «берлинской» автобиографии </a:t>
            </a:r>
            <a:r>
              <a:rPr lang="ru-RU" sz="2000" b="1" dirty="0" smtClean="0"/>
              <a:t>1919год Есенин назовёт </a:t>
            </a:r>
            <a:r>
              <a:rPr lang="ru-RU" sz="2000" b="1" dirty="0"/>
              <a:t>лучшим годом в своей жизни. Наряду с образованием имажинизма этот год ознаменовался для него новой стезей в поэзии. </a:t>
            </a:r>
          </a:p>
        </p:txBody>
      </p:sp>
    </p:spTree>
    <p:extLst>
      <p:ext uri="{BB962C8B-B14F-4D97-AF65-F5344CB8AC3E}">
        <p14:creationId xmlns:p14="http://schemas.microsoft.com/office/powerpoint/2010/main" val="3948626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332656"/>
            <a:ext cx="5111750" cy="5853113"/>
          </a:xfrm>
        </p:spPr>
        <p:txBody>
          <a:bodyPr>
            <a:normAutofit lnSpcReduction="10000"/>
          </a:bodyPr>
          <a:lstStyle/>
          <a:p>
            <a:endParaRPr lang="ru-RU" sz="1800" dirty="0"/>
          </a:p>
          <a:p>
            <a:pPr marL="0" lvl="0" indent="0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bg1"/>
                </a:solidFill>
              </a:rPr>
              <a:t>Как известно, в начале ХХ века слушатели отзывались не столько на содержание стиха, сколько на силу личности исполнителя. И такие поэмы, как «</a:t>
            </a:r>
            <a:r>
              <a:rPr lang="ru-RU" sz="1800" b="1" dirty="0" err="1" smtClean="0">
                <a:solidFill>
                  <a:schemeClr val="bg1"/>
                </a:solidFill>
              </a:rPr>
              <a:t>Инония</a:t>
            </a:r>
            <a:r>
              <a:rPr lang="ru-RU" sz="1800" b="1" dirty="0" smtClean="0">
                <a:solidFill>
                  <a:schemeClr val="bg1"/>
                </a:solidFill>
              </a:rPr>
              <a:t>», «Преображение» для устного исполнения не очень-то годились. Публика схватывала лишь фрагменты - целое не доходило. Есенин, у которого было абсолютное чувство аудитории, очень скоро понял: сложные тексты пишутся для глаза, для восприятия на слух нужна иная, более простая и четкая форма. И он почти в порядке эксперимента написал стихи, которые впоследствии будут печататься с названьем «Хулиган». Такое названье Есенин выбрал не случайно, и в литературных кругах и в прессе этой кличкой его окрестили уже давно, а он просто махнул на это рукой и согласился: хулиган так хулиган, как хотите. Это стихотворение было первым, в котором поэту удалось реализовать долго не дававшуюся ему задачу: научиться писать так, чтобы и себя не терять, и быть понятным широкой публике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404664"/>
            <a:ext cx="3008313" cy="5760640"/>
          </a:xfrm>
        </p:spPr>
        <p:txBody>
          <a:bodyPr>
            <a:normAutofit fontScale="70000" lnSpcReduction="20000"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r>
              <a:rPr lang="ru-RU" sz="2600" dirty="0" smtClean="0">
                <a:solidFill>
                  <a:schemeClr val="bg1"/>
                </a:solidFill>
              </a:rPr>
              <a:t>Дождик мокрыми метлами чистит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Ивняковый помет по лугам.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Плюйся ветер охапками листьев,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Я такой же, как ты, хулиган.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Бродит черная жуть по холмам,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Злобу вора струит в наш сад.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Только сам я разбойник и хам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И по крови степной конокрад.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Кто видал, как в ночи кипит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Кипяченых черемух рать?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Мне бы в ночь в голубой степи</a:t>
            </a:r>
          </a:p>
          <a:p>
            <a:r>
              <a:rPr lang="ru-RU" sz="2600" dirty="0" smtClean="0">
                <a:solidFill>
                  <a:schemeClr val="bg1"/>
                </a:solidFill>
              </a:rPr>
              <a:t>Где-нибудь с кистенем стоять.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74807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83967" y="-1944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стихах </a:t>
            </a:r>
            <a:r>
              <a:rPr lang="ru-RU" dirty="0" smtClean="0"/>
              <a:t>19-20х </a:t>
            </a:r>
            <a:r>
              <a:rPr lang="ru-RU" dirty="0"/>
              <a:t>годов Есенин расширяет смысл каждого слова и заставляет читателя взглянуть на него по-новому. Но, несмотря на благополучно складывающуюся карьеру и жизнь, в его поэзию закрадываются печальные и даже в каком-то смысле философские ноты. Они начинают звучать еще в стихотворении «Ветры, ветры, о снежные ветры…» и продолжают в таких стихах, как «Я последний поэт деревни…», «Душа грустит о небесах</a:t>
            </a:r>
            <a:r>
              <a:rPr lang="ru-RU" dirty="0" smtClean="0"/>
              <a:t>…»…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918" y="3047671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chemeClr val="bg1"/>
                </a:solidFill>
              </a:rPr>
              <a:t>Понятен мне земли глагол,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Но не стряхну я муку эту,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Как отразивший в водах дол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Вдруг в небе ставшую комету.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Так кони не стряхнут хвостами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В хребты их пьющую луну…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О, если б прорасти глазами,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Как эти листья, в </a:t>
            </a:r>
            <a:r>
              <a:rPr lang="ru-RU" sz="2000" i="1" dirty="0" smtClean="0">
                <a:solidFill>
                  <a:schemeClr val="bg1"/>
                </a:solidFill>
              </a:rPr>
              <a:t>глубину…</a:t>
            </a:r>
            <a:endParaRPr lang="ru-RU" sz="2000" i="1" dirty="0">
              <a:solidFill>
                <a:schemeClr val="bg1"/>
              </a:solidFill>
            </a:endParaRPr>
          </a:p>
        </p:txBody>
      </p:sp>
      <p:pic>
        <p:nvPicPr>
          <p:cNvPr id="3076" name="Picture 4" descr="http://t-smertina.narod.ru/litphoto/esenin-photo/sergey-esenin-4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0755" y="3047671"/>
            <a:ext cx="2558425" cy="354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МАРИАННА АНТОН\Desktop\134720_foto1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18" y="-12441"/>
            <a:ext cx="3005962" cy="304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612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116633"/>
            <a:ext cx="7632848" cy="6884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свое мироощущение с особой лирической взволнованностью и откровенностью </a:t>
            </a:r>
            <a:r>
              <a:rPr lang="ru-RU" dirty="0" err="1"/>
              <a:t>Есенинвыразил</a:t>
            </a:r>
            <a:r>
              <a:rPr lang="ru-RU" dirty="0"/>
              <a:t> и в поэме "Сорокоуст" (1920), написанной примерно в тоже </a:t>
            </a:r>
            <a:r>
              <a:rPr lang="ru-RU" dirty="0" smtClean="0"/>
              <a:t>время. Романтический </a:t>
            </a:r>
            <a:r>
              <a:rPr lang="ru-RU" dirty="0"/>
              <a:t>рассказ  о том, как паровоз обогнал тонконогого жеребенка, имеет глубокий внутренний смысл:</a:t>
            </a:r>
          </a:p>
          <a:p>
            <a:r>
              <a:rPr lang="ru-RU" dirty="0"/>
              <a:t>Видели ли вы,</a:t>
            </a:r>
          </a:p>
          <a:p>
            <a:r>
              <a:rPr lang="ru-RU" dirty="0"/>
              <a:t>Как бежит по степям,</a:t>
            </a:r>
          </a:p>
          <a:p>
            <a:r>
              <a:rPr lang="ru-RU" dirty="0"/>
              <a:t>В туманах озерных кроясь,</a:t>
            </a:r>
          </a:p>
          <a:p>
            <a:r>
              <a:rPr lang="ru-RU" dirty="0"/>
              <a:t>Железной ноздрей храпя,</a:t>
            </a:r>
          </a:p>
          <a:p>
            <a:r>
              <a:rPr lang="ru-RU" dirty="0"/>
              <a:t>На лапах чугунных поезд?</a:t>
            </a:r>
          </a:p>
          <a:p>
            <a:r>
              <a:rPr lang="ru-RU" dirty="0"/>
              <a:t>А за ним</a:t>
            </a:r>
          </a:p>
          <a:p>
            <a:r>
              <a:rPr lang="ru-RU" dirty="0"/>
              <a:t>По большой траве,</a:t>
            </a:r>
          </a:p>
          <a:p>
            <a:r>
              <a:rPr lang="ru-RU" dirty="0"/>
              <a:t>Как на празднике отчаянных гонок,</a:t>
            </a:r>
          </a:p>
          <a:p>
            <a:r>
              <a:rPr lang="ru-RU" dirty="0"/>
              <a:t>Тонкие ноги закидывая к голове,</a:t>
            </a:r>
          </a:p>
          <a:p>
            <a:r>
              <a:rPr lang="ru-RU" dirty="0"/>
              <a:t>Скачет </a:t>
            </a:r>
            <a:r>
              <a:rPr lang="ru-RU" dirty="0" err="1"/>
              <a:t>красногривый</a:t>
            </a:r>
            <a:r>
              <a:rPr lang="ru-RU" dirty="0"/>
              <a:t> жеребенок?</a:t>
            </a:r>
          </a:p>
          <a:p>
            <a:r>
              <a:rPr lang="ru-RU" dirty="0"/>
              <a:t>Милый, милый, смешной дуралей,</a:t>
            </a:r>
          </a:p>
          <a:p>
            <a:r>
              <a:rPr lang="ru-RU" dirty="0"/>
              <a:t>Ну куда он, куда он гонится?</a:t>
            </a:r>
          </a:p>
          <a:p>
            <a:r>
              <a:rPr lang="ru-RU" dirty="0" err="1"/>
              <a:t>Неужель</a:t>
            </a:r>
            <a:r>
              <a:rPr lang="ru-RU" dirty="0"/>
              <a:t> он не знает, что живых коней</a:t>
            </a:r>
          </a:p>
          <a:p>
            <a:r>
              <a:rPr lang="ru-RU" dirty="0"/>
              <a:t>Победила стальная конница?</a:t>
            </a:r>
          </a:p>
          <a:p>
            <a:r>
              <a:rPr lang="ru-RU" dirty="0"/>
              <a:t>"Конь стальной, - замечает по этому поводу поэт, - победил коня живого.</a:t>
            </a:r>
          </a:p>
          <a:p>
            <a:r>
              <a:rPr lang="ru-RU" dirty="0"/>
              <a:t>И этот маленький жеребенок был для меня наглядным дорогим вымирающим образом деревни</a:t>
            </a:r>
            <a:r>
              <a:rPr lang="ru-RU" dirty="0" smtClean="0"/>
              <a:t>..."Поэту </a:t>
            </a:r>
            <a:r>
              <a:rPr lang="ru-RU" dirty="0"/>
              <a:t>кажется, что "электрический восход, ремней и труб глухая хватка"- все это "механически мертвое", что деревне угрожает "железный гость".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191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7544" y="188640"/>
            <a:ext cx="8219256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5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В поэзии Есенина трагически зазвучала тема противостояния города и деревни. В «Сорокоусте» (1920) город - враг, который «тянет к глоткам равнин пятерню»; сама природа - в состоянии гибели: «Головой </a:t>
            </a:r>
            <a:r>
              <a:rPr lang="ru-RU" sz="2500" b="1" dirty="0" err="1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размозжась</a:t>
            </a:r>
            <a:r>
              <a:rPr lang="ru-RU" sz="25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+mj-cs"/>
              </a:rPr>
              <a:t> о плетень, / Облилась кровью ягод рябина»; крестьянин переживает духовный кризис: «И соломой пропахший мужик / Захлебнулся лихой самогонкой». Эта же тема - в стихотворении «Песнь о хлебе» (1921). «Мир таинственный, мир мой древний...» (1922) представляет конфликт города и деревни как метафизическую трагедию: город не просто-, железный враг, он еще и дьявол («Жилист мускул у дьявольской выи»). Победа железного, то есть неживого, ассоциировалась в сознании поэта с социализмом «без мечтаний».</a:t>
            </a:r>
            <a:endParaRPr lang="ru-RU" sz="2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67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мажинизм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1273</Words>
  <Application>Microsoft Office PowerPoint</Application>
  <PresentationFormat>Экран (4:3)</PresentationFormat>
  <Paragraphs>128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Имажинизм</vt:lpstr>
      <vt:lpstr>Презентация PowerPoint</vt:lpstr>
      <vt:lpstr>Сергей Александрович Есенин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источников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МАРИАННА АНТОН</cp:lastModifiedBy>
  <cp:revision>56</cp:revision>
  <dcterms:created xsi:type="dcterms:W3CDTF">2013-02-26T17:47:32Z</dcterms:created>
  <dcterms:modified xsi:type="dcterms:W3CDTF">2013-03-09T22:17:40Z</dcterms:modified>
</cp:coreProperties>
</file>