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52071BD-2998-426F-98B5-498E5E04830A}" type="datetimeFigureOut">
              <a:rPr lang="ru-RU" smtClean="0"/>
              <a:t>18.03.2012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1FB7938-2832-4145-9266-E67D90E5DC2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2214554"/>
            <a:ext cx="6929486" cy="2214578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Комплексы упражнений для регулирования массы тела и коррекции фигуры с учетом индивидуальных особенностей физического развития.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Презентацию подготовила ученица 9Б класса Будко Анастасия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1357298"/>
            <a:ext cx="7972452" cy="4873752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Избыток массы тела в молодом возрасте является очень важным фактором риска возникновения заболеваний. Более того,  наличие  избыточной массы тела в  этом возрасте увеличивает  риск преждевременной смерти. Причиной избыточного веса принято считать неправильное питание, переедание, малоподвижный образ жизни, наследственность,  некоторые эндокринные заболевания. Человек, решивший изменить образ жизни, должен проанализировать качественный и количественный состав пищевого рациона, режим питания, вредные привычки, двигательную активность. </a:t>
            </a:r>
            <a:endParaRPr lang="ru-RU" sz="1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42852"/>
            <a:ext cx="7467600" cy="774720"/>
          </a:xfrm>
        </p:spPr>
        <p:txBody>
          <a:bodyPr/>
          <a:lstStyle/>
          <a:p>
            <a:r>
              <a:rPr lang="ru-RU" dirty="0" smtClean="0"/>
              <a:t>Требования к пищевому рациону.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928670"/>
            <a:ext cx="7972452" cy="5116654"/>
          </a:xfrm>
        </p:spPr>
        <p:txBody>
          <a:bodyPr/>
          <a:lstStyle/>
          <a:p>
            <a:r>
              <a:rPr lang="ru-RU" sz="2000" dirty="0" smtClean="0"/>
              <a:t>Он должен быть обеспечен растительной клетчаткой;</a:t>
            </a:r>
          </a:p>
          <a:p>
            <a:r>
              <a:rPr lang="ru-RU" sz="2000" dirty="0" smtClean="0"/>
              <a:t>Сбалансирован по содержанию белка и  незаменимых аминокислот;</a:t>
            </a:r>
          </a:p>
          <a:p>
            <a:r>
              <a:rPr lang="ru-RU" sz="2000" dirty="0" smtClean="0"/>
              <a:t> пищевой рацион должен содержать  необходимый набор макромикроэлементов;</a:t>
            </a:r>
          </a:p>
          <a:p>
            <a:r>
              <a:rPr lang="ru-RU" sz="2000" dirty="0" smtClean="0"/>
              <a:t>Пищевой рацион рассчитывается на 5-тикратный прием:</a:t>
            </a:r>
          </a:p>
          <a:p>
            <a:pPr>
              <a:buNone/>
            </a:pPr>
            <a:r>
              <a:rPr lang="ru-RU" sz="2000" dirty="0" smtClean="0"/>
              <a:t>1 завтра с 7до 8 часов – 29%</a:t>
            </a:r>
          </a:p>
          <a:p>
            <a:pPr>
              <a:buNone/>
            </a:pPr>
            <a:r>
              <a:rPr lang="ru-RU" sz="2000" dirty="0" smtClean="0"/>
              <a:t>2 завтрак с 10 до 11 часов – 11%</a:t>
            </a:r>
          </a:p>
          <a:p>
            <a:pPr>
              <a:buNone/>
            </a:pPr>
            <a:r>
              <a:rPr lang="ru-RU" sz="2000" dirty="0" smtClean="0"/>
              <a:t>Обед с 13 до14 часов – 30%</a:t>
            </a:r>
          </a:p>
          <a:p>
            <a:pPr>
              <a:buNone/>
            </a:pPr>
            <a:r>
              <a:rPr lang="ru-RU" sz="2000" dirty="0" smtClean="0"/>
              <a:t>Полдник с 16 до 18 – 10%</a:t>
            </a:r>
          </a:p>
          <a:p>
            <a:pPr>
              <a:buNone/>
            </a:pPr>
            <a:r>
              <a:rPr lang="ru-RU" sz="2000" dirty="0" smtClean="0"/>
              <a:t>Ужин в 19 часов – 20%</a:t>
            </a:r>
            <a:endParaRPr lang="ru-RU" sz="2000" dirty="0"/>
          </a:p>
        </p:txBody>
      </p:sp>
      <p:pic>
        <p:nvPicPr>
          <p:cNvPr id="1026" name="Picture 2" descr="D:\image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357562"/>
            <a:ext cx="2047875" cy="2238375"/>
          </a:xfrm>
          <a:prstGeom prst="rect">
            <a:avLst/>
          </a:prstGeom>
          <a:noFill/>
        </p:spPr>
      </p:pic>
      <p:pic>
        <p:nvPicPr>
          <p:cNvPr id="1027" name="Picture 3" descr="D:\fil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5000636"/>
            <a:ext cx="2297153" cy="17228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571744"/>
            <a:ext cx="9001156" cy="1143000"/>
          </a:xfrm>
        </p:spPr>
        <p:txBody>
          <a:bodyPr>
            <a:noAutofit/>
          </a:bodyPr>
          <a:lstStyle/>
          <a:p>
            <a:r>
              <a:rPr lang="ru-RU" sz="5400" b="1" i="1" dirty="0" smtClean="0"/>
              <a:t>Комплексы</a:t>
            </a:r>
            <a:r>
              <a:rPr lang="ru-RU" sz="5400" dirty="0" smtClean="0"/>
              <a:t> </a:t>
            </a:r>
            <a:r>
              <a:rPr lang="ru-RU" sz="4800" b="1" i="1" dirty="0" smtClean="0"/>
              <a:t>упражнений</a:t>
            </a:r>
            <a:endParaRPr lang="ru-RU" sz="4800" b="1" i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57166"/>
            <a:ext cx="7467600" cy="4873752"/>
          </a:xfrm>
        </p:spPr>
        <p:txBody>
          <a:bodyPr/>
          <a:lstStyle/>
          <a:p>
            <a:r>
              <a:rPr lang="ru-RU" dirty="0" smtClean="0"/>
              <a:t>Упражнения для похудения дома следует выполнять регулярно, только тогда вы сможете увидеть результат. Идеальный вариант – это посвящать упражнениям </a:t>
            </a:r>
            <a:r>
              <a:rPr lang="ru-RU" dirty="0" smtClean="0"/>
              <a:t> </a:t>
            </a:r>
            <a:r>
              <a:rPr lang="ru-RU" dirty="0" smtClean="0"/>
              <a:t>по часу не менее 2-3 раз в неделю</a:t>
            </a:r>
            <a:r>
              <a:rPr lang="ru-RU" dirty="0" smtClean="0"/>
              <a:t>. Перед началом упражнений нельзя забывать о разминке.</a:t>
            </a:r>
            <a:endParaRPr lang="ru-RU" dirty="0"/>
          </a:p>
        </p:txBody>
      </p:sp>
      <p:pic>
        <p:nvPicPr>
          <p:cNvPr id="2050" name="Picture 2" descr="D:\ab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71736" y="3071810"/>
            <a:ext cx="5072098" cy="33758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7467600" cy="43971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Упражнения для ног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642918"/>
            <a:ext cx="8786842" cy="55452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Упражнение </a:t>
            </a:r>
            <a:r>
              <a:rPr lang="ru-RU" sz="1400" dirty="0" smtClean="0"/>
              <a:t>1</a:t>
            </a:r>
            <a:br>
              <a:rPr lang="ru-RU" sz="1400" dirty="0" smtClean="0"/>
            </a:br>
            <a:r>
              <a:rPr lang="ru-RU" sz="1400" dirty="0" smtClean="0"/>
              <a:t>Стоим прямо напротив спинки стула, обе руки упираются об спинку. Поднимаем правую ногу и начинаем выполнять махи вправо и влево. Выполнить 40 раз, после чего поменять ногу.</a:t>
            </a:r>
            <a:br>
              <a:rPr lang="ru-RU" sz="1400" dirty="0" smtClean="0"/>
            </a:br>
            <a:r>
              <a:rPr lang="ru-RU" sz="1400" dirty="0" smtClean="0"/>
              <a:t>Теперь разворачиваемся к спинке стула боком. Одной рукой держимся за спинку, поднимаем левую ноги и выполняем махи вперед и назад. Выполнить 20 раз, после чего поменять ногу.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Упражнение 2</a:t>
            </a:r>
            <a:br>
              <a:rPr lang="ru-RU" sz="1400" dirty="0" smtClean="0"/>
            </a:br>
            <a:r>
              <a:rPr lang="ru-RU" sz="1400" dirty="0" smtClean="0"/>
              <a:t>Делаем выпады.</a:t>
            </a:r>
            <a:br>
              <a:rPr lang="ru-RU" sz="1400" dirty="0" smtClean="0"/>
            </a:br>
            <a:r>
              <a:rPr lang="ru-RU" sz="1400" dirty="0" smtClean="0"/>
              <a:t>Ноги </a:t>
            </a:r>
            <a:r>
              <a:rPr lang="ru-RU" sz="1400" dirty="0" smtClean="0"/>
              <a:t>вместе, </a:t>
            </a:r>
            <a:r>
              <a:rPr lang="ru-RU" sz="1400" dirty="0" smtClean="0"/>
              <a:t>руки вдоль тела. Делаем шаг левой ногой вперед на 80 см, и как только левая нога коснется пола, опускаем правое колено к полу. Возвращаемся в исходное положение и проделываем то же самое другой ногой. Выполнить 10 раз по 2 подхода.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Упражнение 3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Ноги на ширине плеч, колени слегка согнуты, спина прямая, живот подтянут, пресс напряжен. С выдохом приседаем вниз, с вдохом поднимаемся в исходное положение. Выполнить приседания 10 раз по два подхода.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Упражнение </a:t>
            </a:r>
            <a:r>
              <a:rPr lang="ru-RU" sz="1400" dirty="0" smtClean="0"/>
              <a:t>4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Стоя, пятки вместе, носки разведены в стороны. Спину держим прямо, пресс напряжен, плечи опущены. С выдохом опускаемся в приседание плие, разводя колени в стороны. С вдохом поднимаемся в исходное положение. Выполнить 10 раз по 2 подхода.</a:t>
            </a:r>
            <a:endParaRPr lang="ru-RU" sz="1400" dirty="0"/>
          </a:p>
        </p:txBody>
      </p:sp>
      <p:pic>
        <p:nvPicPr>
          <p:cNvPr id="3074" name="Picture 2" descr="D:\uprazhnenija_dlja_pohudenija_no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161586"/>
            <a:ext cx="1857388" cy="1696414"/>
          </a:xfrm>
          <a:prstGeom prst="rect">
            <a:avLst/>
          </a:prstGeom>
          <a:noFill/>
        </p:spPr>
      </p:pic>
      <p:pic>
        <p:nvPicPr>
          <p:cNvPr id="3075" name="Picture 3" descr="D:\uprazhnenija_dlja_pohudenija_nog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26" y="5032362"/>
            <a:ext cx="1643074" cy="18256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85794"/>
            <a:ext cx="7467600" cy="6540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упражнения </a:t>
            </a:r>
            <a:r>
              <a:rPr lang="ru-RU" dirty="0" smtClean="0"/>
              <a:t>для мышц брюшного пресса.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071546"/>
            <a:ext cx="8572560" cy="54024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1400" dirty="0" smtClean="0"/>
              <a:t>Упражнение </a:t>
            </a:r>
            <a:r>
              <a:rPr lang="ru-RU" sz="1400" dirty="0" smtClean="0"/>
              <a:t>1</a:t>
            </a:r>
            <a:br>
              <a:rPr lang="ru-RU" sz="1400" dirty="0" smtClean="0"/>
            </a:br>
            <a:r>
              <a:rPr lang="ru-RU" sz="1400" dirty="0" smtClean="0"/>
              <a:t>Лежа на полу, ноги согнуты в коленях, руки за головой.</a:t>
            </a:r>
            <a:br>
              <a:rPr lang="ru-RU" sz="1400" dirty="0" smtClean="0"/>
            </a:br>
            <a:r>
              <a:rPr lang="ru-RU" sz="1400" dirty="0" smtClean="0"/>
              <a:t>Тянемся вперед к коленям, отрывая лопатки от пола. Сделайте это упражнение 10-20 раз по 2 подхода.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Упражнение 2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Лежа на полу, ноги подняты вверх под углом 90 градусов. На выдохе поднимаем таз вверх, после чего возвращаемся в исходное положение. Сделайте это упражнение 10-20 раз по 2 подхода.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Упражнение </a:t>
            </a:r>
            <a:r>
              <a:rPr lang="ru-RU" sz="1400" dirty="0" smtClean="0"/>
              <a:t>3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Лежа на полу, руки под ягодицами, ноги над полом. Выполняем движение «ножницы». Постарайтесь выполнить это упражнение 10-20 раз в 2 подхода. </a:t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Упражнение 4</a:t>
            </a:r>
            <a:br>
              <a:rPr lang="ru-RU" sz="1400" dirty="0" smtClean="0"/>
            </a:br>
            <a:r>
              <a:rPr lang="ru-RU" sz="1400" dirty="0" smtClean="0"/>
              <a:t>Становимся в положение для отжимания. Спину обязательно держим прямо. Подтягиваем поочередно колени к груди. Выполнить 10-20 раз в 2 подхода.</a:t>
            </a:r>
            <a:endParaRPr lang="ru-RU" sz="1400" dirty="0"/>
          </a:p>
        </p:txBody>
      </p:sp>
      <p:pic>
        <p:nvPicPr>
          <p:cNvPr id="4099" name="Picture 3" descr="D:\1314570107_232349t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942211"/>
            <a:ext cx="2876560" cy="1915789"/>
          </a:xfrm>
          <a:prstGeom prst="rect">
            <a:avLst/>
          </a:prstGeom>
          <a:noFill/>
        </p:spPr>
      </p:pic>
      <p:pic>
        <p:nvPicPr>
          <p:cNvPr id="4100" name="Picture 4" descr="D:\kak-bystro-nakachat-press-devush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5048250"/>
            <a:ext cx="2593409" cy="1809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Растяжка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186766" cy="554528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    1</a:t>
            </a:r>
            <a:r>
              <a:rPr lang="ru-RU" sz="2000" dirty="0" smtClean="0"/>
              <a:t>. Сидя на полу, руки упираются сзади в пол. Раздвигаем ноги и делаем легкий наклон вперед. Останьтесь в таком положении несколько секунд.</a:t>
            </a:r>
            <a:br>
              <a:rPr lang="ru-RU" sz="2000" dirty="0" smtClean="0"/>
            </a:br>
            <a:r>
              <a:rPr lang="ru-RU" sz="2000" dirty="0" smtClean="0"/>
              <a:t>2. Из этого же положения наклоняемся вправо, обхватывая руками правую ногу, задерживаемся в таком положении, после чего наклоняемся влево, обхватывая левую ногу.</a:t>
            </a:r>
            <a:br>
              <a:rPr lang="ru-RU" sz="2000" dirty="0" smtClean="0"/>
            </a:br>
            <a:r>
              <a:rPr lang="ru-RU" sz="2000" dirty="0" smtClean="0"/>
              <a:t>3. </a:t>
            </a:r>
            <a:r>
              <a:rPr lang="ru-RU" sz="2000" dirty="0" err="1" smtClean="0"/>
              <a:t>Сцепливаем</a:t>
            </a:r>
            <a:r>
              <a:rPr lang="ru-RU" sz="2000" dirty="0" smtClean="0"/>
              <a:t> руки за спиной, одна снизу, другая сверху. Меняем положение рук.</a:t>
            </a:r>
            <a:br>
              <a:rPr lang="ru-RU" sz="2000" dirty="0" smtClean="0"/>
            </a:br>
            <a:r>
              <a:rPr lang="ru-RU" sz="2000" dirty="0" smtClean="0"/>
              <a:t>4. Ложимся на спину и вытягиваемся. Вы должны почувствовать, как растягиваются мышцы пресса.</a:t>
            </a:r>
            <a:br>
              <a:rPr lang="ru-RU" sz="2000" dirty="0" smtClean="0"/>
            </a:br>
            <a:r>
              <a:rPr lang="ru-RU" sz="2000" dirty="0" smtClean="0"/>
              <a:t>5. Лежа на спине, руки вдоль тела, колени согнуты. Опускаем ноги сначала в одну сторону, стараясь коснуться пола коленом, потом в другую.</a:t>
            </a:r>
            <a:endParaRPr lang="ru-RU" sz="2000" dirty="0"/>
          </a:p>
        </p:txBody>
      </p:sp>
      <p:pic>
        <p:nvPicPr>
          <p:cNvPr id="5122" name="Picture 2" descr="D:\56631401_1231608681_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984771"/>
            <a:ext cx="2643206" cy="1873229"/>
          </a:xfrm>
          <a:prstGeom prst="rect">
            <a:avLst/>
          </a:prstGeom>
          <a:noFill/>
        </p:spPr>
      </p:pic>
      <p:pic>
        <p:nvPicPr>
          <p:cNvPr id="5123" name="Picture 3" descr="D:\strietch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4857760"/>
            <a:ext cx="3009618" cy="18573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/>
          <a:lstStyle/>
          <a:p>
            <a:r>
              <a:rPr lang="ru-RU" dirty="0" smtClean="0"/>
              <a:t>О</a:t>
            </a:r>
            <a:r>
              <a:rPr lang="ru-RU" dirty="0" smtClean="0"/>
              <a:t>граничения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115328" cy="5545282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err="1" smtClean="0"/>
              <a:t>Сердечно-сосудистые</a:t>
            </a:r>
            <a:r>
              <a:rPr lang="ru-RU" b="1" dirty="0" smtClean="0"/>
              <a:t> заболевания: </a:t>
            </a:r>
            <a:r>
              <a:rPr lang="ru-RU" dirty="0" smtClean="0"/>
              <a:t>упражнения</a:t>
            </a:r>
            <a:r>
              <a:rPr lang="ru-RU" dirty="0" smtClean="0"/>
              <a:t>, выполнение, которых связано с задержкой дыхания, напряжением мышц брюшного пресса и ускорением темпа движений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Заболевание органов дыхания: </a:t>
            </a:r>
            <a:r>
              <a:rPr lang="ru-RU" dirty="0" smtClean="0"/>
              <a:t>упражнения</a:t>
            </a:r>
            <a:r>
              <a:rPr lang="ru-RU" dirty="0" smtClean="0"/>
              <a:t>, вызывающие задержку дыхания и чрезмерное напряжение мышц брюшного пресса</a:t>
            </a:r>
            <a:r>
              <a:rPr lang="ru-RU" dirty="0" smtClean="0"/>
              <a:t>.</a:t>
            </a:r>
          </a:p>
          <a:p>
            <a:r>
              <a:rPr lang="ru-RU" b="1" i="1" dirty="0" smtClean="0"/>
              <a:t>Заболевание </a:t>
            </a:r>
            <a:r>
              <a:rPr lang="ru-RU" b="1" i="1" dirty="0" smtClean="0"/>
              <a:t>почек: </a:t>
            </a:r>
            <a:r>
              <a:rPr lang="ru-RU" dirty="0" smtClean="0"/>
              <a:t>Недопустимы упражнения с высокой частотой движений, интенсивностью нагрузки и скоростно-силовой направленностью, переохлаждение тела.</a:t>
            </a:r>
            <a:endParaRPr lang="ru-RU" b="1" i="1" dirty="0" smtClean="0"/>
          </a:p>
          <a:p>
            <a:r>
              <a:rPr lang="ru-RU" b="1" i="1" dirty="0" smtClean="0"/>
              <a:t>Нарушение нервной </a:t>
            </a:r>
            <a:r>
              <a:rPr lang="ru-RU" b="1" i="1" dirty="0" smtClean="0"/>
              <a:t>системы:  </a:t>
            </a:r>
            <a:r>
              <a:rPr lang="ru-RU" dirty="0" smtClean="0"/>
              <a:t>упражнения</a:t>
            </a:r>
            <a:r>
              <a:rPr lang="ru-RU" dirty="0" smtClean="0"/>
              <a:t>, вызывающие нервное перенапряжение (упражнения в равновесии на повышенной опоре), ограничивается время игр и т.д</a:t>
            </a:r>
            <a:r>
              <a:rPr lang="ru-RU" dirty="0" smtClean="0"/>
              <a:t>.</a:t>
            </a:r>
            <a:endParaRPr lang="ru-RU" b="1" i="1" dirty="0" smtClean="0"/>
          </a:p>
          <a:p>
            <a:r>
              <a:rPr lang="ru-RU" b="1" i="1" dirty="0" smtClean="0"/>
              <a:t>Нарушение зрения:  </a:t>
            </a:r>
            <a:r>
              <a:rPr lang="ru-RU" dirty="0" smtClean="0"/>
              <a:t>исключаются </a:t>
            </a:r>
            <a:r>
              <a:rPr lang="ru-RU" dirty="0" smtClean="0"/>
              <a:t>прыжки с разбега, кувырки, упражнения со статическим напряжением мышц, стойки на руках и голове.</a:t>
            </a:r>
            <a:endParaRPr lang="ru-RU" b="1" i="1" dirty="0" smtClean="0"/>
          </a:p>
          <a:p>
            <a:r>
              <a:rPr lang="ru-RU" b="1" i="1" dirty="0" smtClean="0"/>
              <a:t>Хронические заболевания желудочно-кишечного тракта, желчного пузыря, </a:t>
            </a:r>
            <a:r>
              <a:rPr lang="ru-RU" b="1" i="1" dirty="0" smtClean="0"/>
              <a:t>печени:  </a:t>
            </a:r>
            <a:r>
              <a:rPr lang="ru-RU" dirty="0" smtClean="0"/>
              <a:t>у</a:t>
            </a:r>
            <a:r>
              <a:rPr lang="ru-RU" dirty="0" smtClean="0"/>
              <a:t>меньшается </a:t>
            </a:r>
            <a:r>
              <a:rPr lang="ru-RU" dirty="0" smtClean="0"/>
              <a:t>нагрузка на мышцы брюшного пресса, ограничиваются прыжки.</a:t>
            </a:r>
            <a:endParaRPr lang="ru-RU" b="1" i="1" dirty="0" smtClean="0"/>
          </a:p>
          <a:p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127</TotalTime>
  <Words>369</Words>
  <Application>Microsoft Office PowerPoint</Application>
  <PresentationFormat>Экран (4:3)</PresentationFormat>
  <Paragraphs>29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Комплексы упражнений для регулирования массы тела и коррекции фигуры с учетом индивидуальных особенностей физического развития.</vt:lpstr>
      <vt:lpstr>Введение</vt:lpstr>
      <vt:lpstr>Требования к пищевому рациону.</vt:lpstr>
      <vt:lpstr>Комплексы упражнений</vt:lpstr>
      <vt:lpstr>Слайд 5</vt:lpstr>
      <vt:lpstr>Упражнения для ног</vt:lpstr>
      <vt:lpstr>упражнения для мышц брюшного пресса.  </vt:lpstr>
      <vt:lpstr>Растяжка </vt:lpstr>
      <vt:lpstr>Ограничения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Комплексы упражнений для регулирования массы тела и коррекции фигуры с учетом индивидуальных особенностей физического развития.</dc:title>
  <dc:creator>Пользователь</dc:creator>
  <cp:lastModifiedBy>Пользователь</cp:lastModifiedBy>
  <cp:revision>13</cp:revision>
  <dcterms:created xsi:type="dcterms:W3CDTF">2012-03-18T15:31:28Z</dcterms:created>
  <dcterms:modified xsi:type="dcterms:W3CDTF">2012-03-18T17:38:49Z</dcterms:modified>
</cp:coreProperties>
</file>