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  <p:sldMasterId id="2147483864" r:id="rId2"/>
    <p:sldMasterId id="2147483900" r:id="rId3"/>
    <p:sldMasterId id="2147483912" r:id="rId4"/>
  </p:sldMasterIdLst>
  <p:sldIdLst>
    <p:sldId id="256" r:id="rId5"/>
    <p:sldId id="266" r:id="rId6"/>
    <p:sldId id="267" r:id="rId7"/>
    <p:sldId id="268" r:id="rId8"/>
    <p:sldId id="265" r:id="rId9"/>
    <p:sldId id="258" r:id="rId10"/>
    <p:sldId id="259" r:id="rId11"/>
    <p:sldId id="260" r:id="rId12"/>
    <p:sldId id="261" r:id="rId13"/>
    <p:sldId id="262" r:id="rId14"/>
    <p:sldId id="263" r:id="rId15"/>
    <p:sldId id="264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CCFF"/>
    <a:srgbClr val="CC3399"/>
    <a:srgbClr val="33CCFF"/>
    <a:srgbClr val="FF6699"/>
    <a:srgbClr val="FF99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E381F3D-5153-4876-BAEC-01181F5443E3}" type="datetimeFigureOut">
              <a:rPr lang="ru-RU" smtClean="0"/>
              <a:pPr/>
              <a:t>28.11.2012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8B12BD5F-8509-4166-9257-824E5D9DF2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556792"/>
            <a:ext cx="7772400" cy="2046089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 fontScale="90000"/>
            <a:sp3d extrusionH="57150">
              <a:bevelT w="38100" h="38100" prst="slope"/>
            </a:sp3d>
          </a:bodyPr>
          <a:lstStyle/>
          <a:p>
            <a:r>
              <a:rPr lang="ru-RU" b="1" i="1" dirty="0" smtClean="0">
                <a:solidFill>
                  <a:srgbClr val="FF99CC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Нахождение площади всей поверхности класса и его объёма</a:t>
            </a:r>
            <a:endParaRPr lang="ru-RU" b="1" i="1" dirty="0">
              <a:solidFill>
                <a:srgbClr val="FF99CC"/>
              </a:solidFill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4149080"/>
            <a:ext cx="7406640" cy="1752600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>
                <a:solidFill>
                  <a:srgbClr val="66CC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Выполнила ученица 5а класса МКОУ ˮ Красносельцевская  СОШˮ </a:t>
            </a:r>
          </a:p>
          <a:p>
            <a:r>
              <a:rPr lang="ru-RU" dirty="0" smtClean="0">
                <a:solidFill>
                  <a:srgbClr val="66CC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Танатарова Айна</a:t>
            </a:r>
          </a:p>
          <a:p>
            <a:r>
              <a:rPr lang="ru-RU" dirty="0" smtClean="0">
                <a:solidFill>
                  <a:srgbClr val="66CCFF"/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Учитель математики Мещерякова О.Ю.</a:t>
            </a:r>
            <a:endParaRPr lang="ru-RU" dirty="0">
              <a:solidFill>
                <a:srgbClr val="66CCFF"/>
              </a:soli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1026" name="Picture 2" descr="C:\Users\пользователь\Pictures\класс в шко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3669112"/>
            <a:ext cx="2880320" cy="2540112"/>
          </a:xfrm>
          <a:prstGeom prst="roundRect">
            <a:avLst/>
          </a:prstGeom>
          <a:noFill/>
        </p:spPr>
      </p:pic>
      <p:pic>
        <p:nvPicPr>
          <p:cNvPr id="1027" name="Picture 3" descr="C:\Users\пользователь\Pictures\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188640"/>
            <a:ext cx="1944216" cy="1628800"/>
          </a:xfrm>
          <a:prstGeom prst="rect">
            <a:avLst/>
          </a:prstGeom>
          <a:noFill/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Площадь всей поверхности класса</a:t>
            </a:r>
            <a:endParaRPr lang="ru-RU" dirty="0">
              <a:effectLst>
                <a:glow rad="63500">
                  <a:schemeClr val="accent3">
                    <a:satMod val="175000"/>
                    <a:alpha val="40000"/>
                  </a:schemeClr>
                </a:glow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789040"/>
            <a:ext cx="7772400" cy="2192240"/>
          </a:xfrm>
        </p:spPr>
        <p:txBody>
          <a:bodyPr>
            <a:normAutofit/>
          </a:bodyPr>
          <a:lstStyle/>
          <a:p>
            <a:r>
              <a:rPr lang="ru-RU" dirty="0" smtClean="0"/>
              <a:t>1)16 +6=22(м</a:t>
            </a:r>
            <a:r>
              <a:rPr lang="ru-RU" sz="1600" dirty="0" smtClean="0"/>
              <a:t>2</a:t>
            </a:r>
            <a:r>
              <a:rPr lang="ru-RU" dirty="0" smtClean="0"/>
              <a:t>)</a:t>
            </a:r>
            <a:r>
              <a:rPr lang="en-US" dirty="0" smtClean="0"/>
              <a:t>S</a:t>
            </a:r>
            <a:r>
              <a:rPr lang="ru-RU" dirty="0" smtClean="0"/>
              <a:t> 1 и 2 стены вместе.</a:t>
            </a:r>
          </a:p>
          <a:p>
            <a:r>
              <a:rPr lang="ru-RU" dirty="0" smtClean="0"/>
              <a:t>2)18+18=36 (м</a:t>
            </a:r>
            <a:r>
              <a:rPr lang="ru-RU" sz="1600" dirty="0" smtClean="0"/>
              <a:t>2</a:t>
            </a:r>
            <a:r>
              <a:rPr lang="ru-RU" dirty="0" smtClean="0"/>
              <a:t>)</a:t>
            </a:r>
            <a:r>
              <a:rPr lang="en-US" dirty="0" smtClean="0"/>
              <a:t>S</a:t>
            </a:r>
            <a:r>
              <a:rPr lang="ru-RU" dirty="0" smtClean="0"/>
              <a:t> 3 и 4 стены вместе</a:t>
            </a:r>
          </a:p>
          <a:p>
            <a:r>
              <a:rPr lang="ru-RU" dirty="0" smtClean="0"/>
              <a:t>3)42+42=84(м</a:t>
            </a:r>
            <a:r>
              <a:rPr lang="ru-RU" sz="1600" dirty="0" smtClean="0"/>
              <a:t>2</a:t>
            </a:r>
            <a:r>
              <a:rPr lang="ru-RU" dirty="0" smtClean="0"/>
              <a:t>)</a:t>
            </a:r>
            <a:r>
              <a:rPr lang="en-US" dirty="0" smtClean="0"/>
              <a:t>S</a:t>
            </a:r>
            <a:r>
              <a:rPr lang="ru-RU" dirty="0" smtClean="0"/>
              <a:t>потолка и пола вместе</a:t>
            </a:r>
          </a:p>
          <a:p>
            <a:r>
              <a:rPr lang="ru-RU" dirty="0" smtClean="0"/>
              <a:t>4)22+36+84=142(м</a:t>
            </a:r>
            <a:r>
              <a:rPr lang="ru-RU" sz="1600" dirty="0" smtClean="0"/>
              <a:t>2</a:t>
            </a:r>
            <a:r>
              <a:rPr lang="ru-RU" dirty="0" smtClean="0"/>
              <a:t>)площадь всей поверхности класса.</a:t>
            </a:r>
          </a:p>
          <a:p>
            <a:r>
              <a:rPr lang="ru-RU" dirty="0" smtClean="0"/>
              <a:t>Ответ: площадь всей поверхности класса равна 142 м2.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7000" y="3501008"/>
            <a:ext cx="6477000" cy="1828800"/>
          </a:xfrm>
        </p:spPr>
        <p:txBody>
          <a:bodyPr/>
          <a:lstStyle/>
          <a:p>
            <a:r>
              <a:rPr lang="ru-RU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Объём класса</a:t>
            </a:r>
            <a:endParaRPr lang="ru-RU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1628800"/>
            <a:ext cx="6705600" cy="1938685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Чтобы найти объём класса нужно длину умножить на ширину и полученное произведение умножить на высоту.</a:t>
            </a:r>
          </a:p>
          <a:p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1)7*6*3=126(м</a:t>
            </a:r>
            <a:r>
              <a:rPr lang="ru-RU" sz="16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</a:t>
            </a:r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)-</a:t>
            </a:r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объём класса</a:t>
            </a:r>
          </a:p>
          <a:p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Ответ : объём класса равен 126 </a:t>
            </a:r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м</a:t>
            </a:r>
            <a:r>
              <a:rPr lang="ru-RU" sz="16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</a:t>
            </a:r>
            <a:r>
              <a:rPr lang="ru-RU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.</a:t>
            </a:r>
            <a:endParaRPr lang="ru-RU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>
          <a:xfrm>
            <a:off x="1331640" y="1484784"/>
            <a:ext cx="7123113" cy="1673225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69850" h="69850" prst="divot"/>
            </a:sp3d>
          </a:bodyPr>
          <a:lstStyle/>
          <a:p>
            <a:r>
              <a:rPr lang="ru-RU" sz="8800" dirty="0" smtClean="0">
                <a:solidFill>
                  <a:srgbClr val="33CCFF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      </a:t>
            </a:r>
            <a:endParaRPr lang="ru-RU" sz="8800" dirty="0">
              <a:solidFill>
                <a:srgbClr val="33CCFF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268760"/>
            <a:ext cx="7776864" cy="2088232"/>
          </a:xfrm>
        </p:spPr>
        <p:txBody>
          <a:bodyPr>
            <a:prstTxWarp prst="textFadeDown">
              <a:avLst>
                <a:gd name="adj" fmla="val 9274"/>
              </a:avLst>
            </a:prstTxWarp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9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5632486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Паспорт проектной работы: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0" u="sng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Название проекта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Нахождение площади всей поверхности класса и его объёма.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0" u="sng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Руководитель проекта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Мещерякова Ольга Юрьевна.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0" u="sng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Учебный предмет, в рамках которого проводится работа по проекту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математика.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0" u="sng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Учебные дисциплины, близкие к теме проекта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геометрия.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0" u="sng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Возраст учащихся, на которых рассчитан проект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5 – 6 класс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lang="ru-RU" sz="2800" b="0" u="sng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Состав проектной группы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Танатарова </a:t>
            </a:r>
            <a:r>
              <a:rPr lang="ru-RU" sz="2800" dirty="0" err="1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Айна</a:t>
            </a:r>
            <a:r>
              <a:rPr lang="ru-RU" sz="28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. </a:t>
            </a:r>
            <a: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800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183880" cy="6037150"/>
          </a:xfrm>
        </p:spPr>
        <p:txBody>
          <a:bodyPr>
            <a:noAutofit/>
          </a:bodyPr>
          <a:lstStyle/>
          <a:p>
            <a:pPr lvl="0" fontAlgn="base">
              <a:spcAft>
                <a:spcPct val="0"/>
              </a:spcAft>
            </a:pPr>
            <a:r>
              <a:rPr lang="ru-RU" sz="2800" b="0" u="sng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Цель проекта</a:t>
            </a:r>
            <a: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b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1. Повысить роль математики, как важной науки.</a:t>
            </a:r>
            <a: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2. Стимулировать познавательную деятельность учащихся.</a:t>
            </a:r>
            <a:r>
              <a:rPr lang="ru-RU" sz="2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dirty="0" smtClean="0"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3.  Повышение внутренней самооценки ребят и чувства </a:t>
            </a:r>
            <a:b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ответственности.</a:t>
            </a:r>
            <a: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0" u="sng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Задачи проекта</a:t>
            </a:r>
            <a: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: </a:t>
            </a:r>
            <a:b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1.Усвоить материал прямоугольного параллелепипеда .</a:t>
            </a:r>
            <a: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2. Расширить кругозор учащихся.</a:t>
            </a:r>
            <a: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3. Пополнить школьную картотеку проектами </a:t>
            </a:r>
            <a:b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     </a:t>
            </a:r>
            <a:r>
              <a:rPr lang="ru-RU" sz="2800" b="0" dirty="0" smtClean="0">
                <a:solidFill>
                  <a:srgbClr val="0000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по предметам.</a:t>
            </a:r>
            <a: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  <a:t/>
            </a:r>
            <a:br>
              <a:rPr lang="ru-RU" sz="2800" b="0" dirty="0" smtClean="0">
                <a:solidFill>
                  <a:schemeClr val="tx1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Arial" pitchFamily="34" charset="0"/>
                <a:cs typeface="Arial" pitchFamily="34" charset="0"/>
              </a:rPr>
            </a:br>
            <a:endParaRPr lang="ru-RU" sz="2800" dirty="0"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04664"/>
            <a:ext cx="8183880" cy="563248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30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ГИПОТЕЗА</a:t>
            </a:r>
            <a:br>
              <a:rPr lang="ru-RU" sz="30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Мы предположили, что если научиться решать задачи с применением прямоугольного параллелепипеда встречающимися в быту и повседневной жизни, то это поможет: </a:t>
            </a:r>
            <a:br>
              <a:rPr lang="ru-RU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а)не сделать ошибок на экзаменах, </a:t>
            </a:r>
            <a:br>
              <a:rPr lang="ru-RU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б)разбираться в вычислении площадей при покраске стен и </a:t>
            </a:r>
            <a:r>
              <a:rPr lang="ru-RU" sz="2800" dirty="0" err="1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т.д</a:t>
            </a:r>
            <a:r>
              <a:rPr lang="ru-RU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,</a:t>
            </a:r>
            <a:br>
              <a:rPr lang="ru-RU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r>
              <a:rPr lang="ru-RU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  <a:t> в)быть практичнее.</a:t>
            </a:r>
            <a:br>
              <a:rPr lang="ru-RU" sz="2800" dirty="0" smtClean="0"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rPr>
            </a:br>
            <a:endParaRPr lang="ru-RU" sz="2800" dirty="0">
              <a:effectLst>
                <a:glow rad="228600">
                  <a:schemeClr val="accent4">
                    <a:satMod val="175000"/>
                    <a:alpha val="40000"/>
                  </a:schemeClr>
                </a:glow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</a:endParaRPr>
          </a:p>
        </p:txBody>
      </p:sp>
      <p:pic>
        <p:nvPicPr>
          <p:cNvPr id="2050" name="Picture 2" descr="C:\Users\пользователь\Pictures\iCABXETZ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32240" y="476672"/>
            <a:ext cx="1873746" cy="1641723"/>
          </a:xfrm>
          <a:prstGeom prst="rect">
            <a:avLst/>
          </a:prstGeom>
          <a:noFill/>
          <a:ln w="28575">
            <a:solidFill>
              <a:schemeClr val="accent2">
                <a:lumMod val="60000"/>
                <a:lumOff val="40000"/>
              </a:schemeClr>
            </a:solidFill>
          </a:ln>
        </p:spPr>
      </p:pic>
      <p:pic>
        <p:nvPicPr>
          <p:cNvPr id="2051" name="Picture 3" descr="C:\Users\пользователь\Pictures\iCA5B3AB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0"/>
            <a:ext cx="2016224" cy="1447841"/>
          </a:xfrm>
          <a:prstGeom prst="rect">
            <a:avLst/>
          </a:prstGeom>
          <a:noFill/>
          <a:ln w="28575">
            <a:solidFill>
              <a:srgbClr val="66CCFF"/>
            </a:solidFill>
          </a:ln>
        </p:spPr>
      </p:pic>
      <p:pic>
        <p:nvPicPr>
          <p:cNvPr id="2052" name="Picture 4" descr="C:\Users\пользователь\Pictures\портфель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5373216"/>
            <a:ext cx="2111871" cy="1484784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</p:pic>
    </p:spTree>
  </p:cSld>
  <p:clrMapOvr>
    <a:masterClrMapping/>
  </p:clrMapOvr>
  <p:transition spd="slow">
    <p:cover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scene3d>
              <a:camera prst="perspectiveHeroicExtremeLeftFacing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dirty="0" smtClean="0"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  <a:outerShdw blurRad="50800" dist="38100" dir="16200000" rotWithShape="0">
                    <a:prstClr val="black">
                      <a:alpha val="40000"/>
                    </a:prstClr>
                  </a:outerShdw>
                  <a:reflection blurRad="6350" stA="60000" endA="900" endPos="58000" dir="5400000" sy="-100000" algn="bl" rotWithShape="0"/>
                </a:effectLst>
              </a:rPr>
              <a:t>Введение</a:t>
            </a:r>
            <a:endParaRPr lang="ru-RU" dirty="0">
              <a:effectLst>
                <a:glow rad="101600">
                  <a:schemeClr val="accent3">
                    <a:satMod val="175000"/>
                    <a:alpha val="40000"/>
                  </a:schemeClr>
                </a:glow>
                <a:outerShdw blurRad="50800" dist="38100" dir="16200000" rotWithShape="0">
                  <a:prstClr val="black">
                    <a:alpha val="40000"/>
                  </a:prstClr>
                </a:outerShdw>
                <a:reflection blurRad="6350" stA="60000" endA="900" endPos="58000" dir="5400000" sy="-100000" algn="bl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Итак , вот пример нахождения всей поверхности и объёма прямоугольного </a:t>
            </a:r>
            <a:r>
              <a:rPr lang="ru-RU" dirty="0" err="1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параллелепипеда.Определим</a:t>
            </a: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площадь всей поверхности и объёма </a:t>
            </a:r>
            <a:r>
              <a:rPr lang="ru-RU" dirty="0" err="1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класса,при</a:t>
            </a:r>
            <a:r>
              <a:rPr lang="ru-RU" dirty="0" smtClean="0"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измерениях:длина-7м.,ширина-6м.,а высота-3м.</a:t>
            </a:r>
            <a:endParaRPr lang="ru-RU" dirty="0"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pic>
        <p:nvPicPr>
          <p:cNvPr id="3076" name="Picture 4" descr="C:\Users\пользователь\Pictures\iCAHYLQX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4293096"/>
            <a:ext cx="2520280" cy="2259850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733256"/>
            <a:ext cx="9144000" cy="1124744"/>
          </a:xfrm>
        </p:spPr>
        <p:txBody>
          <a:bodyPr>
            <a:noAutofit/>
          </a:bodyPr>
          <a:lstStyle/>
          <a:p>
            <a:r>
              <a:rPr lang="ru-RU" sz="2300" dirty="0" smtClean="0"/>
              <a:t>Чтобы измерить эту стену ,нужно убрать все эти три окна. Измерения одного окна : </a:t>
            </a:r>
            <a:r>
              <a:rPr lang="en-US" sz="2300" dirty="0" smtClean="0"/>
              <a:t>a</a:t>
            </a:r>
            <a:r>
              <a:rPr lang="ru-RU" sz="2300" dirty="0" smtClean="0"/>
              <a:t>=2м.,</a:t>
            </a:r>
            <a:r>
              <a:rPr lang="en-US" sz="2300" dirty="0" smtClean="0"/>
              <a:t>b</a:t>
            </a:r>
            <a:r>
              <a:rPr lang="ru-RU" sz="2300" dirty="0" smtClean="0"/>
              <a:t>= 2 м</a:t>
            </a:r>
            <a:br>
              <a:rPr lang="ru-RU" sz="2300" dirty="0" smtClean="0"/>
            </a:br>
            <a:r>
              <a:rPr lang="ru-RU" sz="2300" dirty="0" smtClean="0"/>
              <a:t> </a:t>
            </a:r>
            <a:endParaRPr lang="ru-RU" sz="23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             1 стена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H:\фото\IMG_64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8784976" cy="547260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372200" y="692696"/>
            <a:ext cx="1491114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HeroicExtremeRightFacing"/>
              <a:lightRig rig="threePt" dir="t"/>
            </a:scene3d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1 стена</a:t>
            </a:r>
            <a:endParaRPr lang="ru-RU" sz="24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725144"/>
            <a:ext cx="8610600" cy="191683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Чтобы измерить эту стену, нужно убрать дверь . Измерения двери такие: ширина – 1м.,высота-2 м 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 стена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H:\фото\IMG_643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476672"/>
            <a:ext cx="7560840" cy="489654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6084168" y="764704"/>
            <a:ext cx="1707519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HeroicExtremeLeftFacing"/>
              <a:lightRig rig="threePt" dir="t"/>
            </a:scene3d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2 стена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25144"/>
            <a:ext cx="8229600" cy="21328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А эти две стены имеют одинаковые измерения.а=7м., </a:t>
            </a:r>
            <a:r>
              <a:rPr lang="en-US" sz="2400" dirty="0" smtClean="0"/>
              <a:t>b</a:t>
            </a:r>
            <a:r>
              <a:rPr lang="ru-RU" sz="2400" dirty="0" smtClean="0"/>
              <a:t>=6м.</a:t>
            </a: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3 стена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ru-RU" dirty="0" smtClean="0"/>
              <a:t>4 стена</a:t>
            </a:r>
            <a:endParaRPr lang="ru-RU" dirty="0"/>
          </a:p>
        </p:txBody>
      </p:sp>
      <p:pic>
        <p:nvPicPr>
          <p:cNvPr id="3074" name="Picture 2" descr="H:\фото\IMG_643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0"/>
            <a:ext cx="4788023" cy="4725144"/>
          </a:xfrm>
          <a:prstGeom prst="rect">
            <a:avLst/>
          </a:prstGeom>
          <a:noFill/>
        </p:spPr>
      </p:pic>
      <p:pic>
        <p:nvPicPr>
          <p:cNvPr id="3075" name="Picture 3" descr="H:\фото\IMG_643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355975" cy="47971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020272" y="476672"/>
            <a:ext cx="1329210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isometricRightUp"/>
              <a:lightRig rig="threePt" dir="t"/>
            </a:scene3d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4 стена</a:t>
            </a:r>
            <a:endParaRPr lang="ru-RU" sz="28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620688"/>
            <a:ext cx="1314784" cy="52322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perspectiveRight"/>
              <a:lightRig rig="threePt" dir="t"/>
            </a:scene3d>
          </a:bodyPr>
          <a:lstStyle/>
          <a:p>
            <a:r>
              <a:rPr lang="ru-RU" sz="2800" b="1" dirty="0" smtClean="0">
                <a:solidFill>
                  <a:srgbClr val="CC3399"/>
                </a:solidFill>
              </a:rPr>
              <a:t>3 стена</a:t>
            </a:r>
            <a:endParaRPr lang="ru-RU" sz="2800" b="1" dirty="0">
              <a:solidFill>
                <a:srgbClr val="CC3399"/>
              </a:solidFill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836712"/>
          </a:xfrm>
        </p:spPr>
        <p:txBody>
          <a:bodyPr/>
          <a:lstStyle/>
          <a:p>
            <a:r>
              <a:rPr lang="ru-RU" dirty="0" smtClean="0"/>
              <a:t>Решение: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692696"/>
            <a:ext cx="9144000" cy="6165304"/>
          </a:xfrm>
        </p:spPr>
        <p:txBody>
          <a:bodyPr>
            <a:noAutofit/>
          </a:bodyPr>
          <a:lstStyle/>
          <a:p>
            <a:r>
              <a:rPr lang="ru-RU" sz="2300" dirty="0" smtClean="0"/>
              <a:t>Если, три окна вместе имеют площадь 12 м2,то  стена имеет площадь 6м 2.</a:t>
            </a:r>
          </a:p>
          <a:p>
            <a:r>
              <a:rPr lang="ru-RU" sz="2300" dirty="0" smtClean="0"/>
              <a:t>1)6*3=18 м2-12м2=6(м2.)</a:t>
            </a:r>
          </a:p>
          <a:p>
            <a:r>
              <a:rPr lang="ru-RU" sz="2300" dirty="0" smtClean="0"/>
              <a:t>Если , площадь двери равна 2м 2,то площадь второй стены равна 16м2</a:t>
            </a:r>
          </a:p>
          <a:p>
            <a:r>
              <a:rPr lang="ru-RU" sz="2300" dirty="0" smtClean="0"/>
              <a:t>2)2*1=2(м2)</a:t>
            </a:r>
          </a:p>
          <a:p>
            <a:r>
              <a:rPr lang="ru-RU" sz="2300" dirty="0" smtClean="0"/>
              <a:t>3)18м2-2м2=16(м2)</a:t>
            </a:r>
          </a:p>
          <a:p>
            <a:r>
              <a:rPr lang="ru-RU" sz="2300" dirty="0" smtClean="0"/>
              <a:t>Следующие две стены имеют одинаковую площадь ,т.е. 18 м2.</a:t>
            </a:r>
          </a:p>
          <a:p>
            <a:r>
              <a:rPr lang="ru-RU" sz="2300" dirty="0" smtClean="0"/>
              <a:t>4)6*3=18(м 2.)</a:t>
            </a:r>
          </a:p>
          <a:p>
            <a:r>
              <a:rPr lang="ru-RU" sz="2300" dirty="0" smtClean="0"/>
              <a:t>Теперь мы определяем площадь потолка и пола. Если длина равна 7  м , а ширина 6 м , то площадь потолка и пола будет равна 42 м2.</a:t>
            </a:r>
          </a:p>
          <a:p>
            <a:r>
              <a:rPr lang="ru-RU" sz="2300" dirty="0" smtClean="0"/>
              <a:t>5)7*6=42(м2)</a:t>
            </a:r>
          </a:p>
          <a:p>
            <a:r>
              <a:rPr lang="ru-RU" sz="2300" dirty="0" smtClean="0"/>
              <a:t>Итого , мы узнали все измерения класса . Теперь нам следуя правилу нужно найти площадь всей поверхности  и объём  нашего класса. </a:t>
            </a:r>
          </a:p>
          <a:p>
            <a:endParaRPr lang="ru-RU" sz="23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154</TotalTime>
  <Words>310</Words>
  <Application>Microsoft Office PowerPoint</Application>
  <PresentationFormat>Экран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Поток</vt:lpstr>
      <vt:lpstr>Солнцестояние</vt:lpstr>
      <vt:lpstr>Аспект</vt:lpstr>
      <vt:lpstr>Обычная</vt:lpstr>
      <vt:lpstr>Нахождение площади всей поверхности класса и его объёма</vt:lpstr>
      <vt:lpstr>Паспорт проектной работы: Название проекта: Нахождение площади всей поверхности класса и его объёма. Руководитель проекта: Мещерякова Ольга Юрьевна. Учебный предмет, в рамках которого проводится работа по проекту: математика. Учебные дисциплины, близкие к теме проекта: геометрия. Возраст учащихся, на которых рассчитан проект: 5 – 6 класс Состав проектной группы: Танатарова Айна .  </vt:lpstr>
      <vt:lpstr>Цель проекта:  1. Повысить роль математики, как важной науки. 2. Стимулировать познавательную деятельность учащихся.  3.  Повышение внутренней самооценки ребят и чувства    ответственности.  Задачи проекта:  1.Усвоить материал прямоугольного параллелепипеда . 2. Расширить кругозор учащихся. 3. Пополнить школьную картотеку проектами       по предметам. </vt:lpstr>
      <vt:lpstr>ГИПОТЕЗА Мы предположили, что если научиться решать задачи с применением прямоугольного параллелепипеда встречающимися в быту и повседневной жизни, то это поможет:  а)не сделать ошибок на экзаменах,  б)разбираться в вычислении площадей при покраске стен и т.д ,  в)быть практичнее. </vt:lpstr>
      <vt:lpstr>Введение</vt:lpstr>
      <vt:lpstr>Чтобы измерить эту стену ,нужно убрать все эти три окна. Измерения одного окна : a=2м.,b= 2 м  </vt:lpstr>
      <vt:lpstr>Чтобы измерить эту стену, нужно убрать дверь . Измерения двери такие: ширина – 1м.,высота-2 м .</vt:lpstr>
      <vt:lpstr>А эти две стены имеют одинаковые измерения.а=7м., b=6м.</vt:lpstr>
      <vt:lpstr>Решение:</vt:lpstr>
      <vt:lpstr>Площадь всей поверхности класса</vt:lpstr>
      <vt:lpstr>Объём класса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Прямоугольный параллелепипед</dc:title>
  <dc:creator>Free</dc:creator>
  <cp:lastModifiedBy>ольга</cp:lastModifiedBy>
  <cp:revision>20</cp:revision>
  <dcterms:created xsi:type="dcterms:W3CDTF">2012-03-12T13:22:12Z</dcterms:created>
  <dcterms:modified xsi:type="dcterms:W3CDTF">2012-11-28T16:57:15Z</dcterms:modified>
</cp:coreProperties>
</file>