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020B33C-9516-40CB-AB10-19ACF8E6D8E9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DB3FC6D-778B-42DE-A6DB-79B68CDF6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20B33C-9516-40CB-AB10-19ACF8E6D8E9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B3FC6D-778B-42DE-A6DB-79B68CDF6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020B33C-9516-40CB-AB10-19ACF8E6D8E9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B3FC6D-778B-42DE-A6DB-79B68CDF6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20B33C-9516-40CB-AB10-19ACF8E6D8E9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B3FC6D-778B-42DE-A6DB-79B68CDF6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020B33C-9516-40CB-AB10-19ACF8E6D8E9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DB3FC6D-778B-42DE-A6DB-79B68CDF6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20B33C-9516-40CB-AB10-19ACF8E6D8E9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B3FC6D-778B-42DE-A6DB-79B68CDF6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20B33C-9516-40CB-AB10-19ACF8E6D8E9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B3FC6D-778B-42DE-A6DB-79B68CDF6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20B33C-9516-40CB-AB10-19ACF8E6D8E9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B3FC6D-778B-42DE-A6DB-79B68CDF6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020B33C-9516-40CB-AB10-19ACF8E6D8E9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B3FC6D-778B-42DE-A6DB-79B68CDF6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20B33C-9516-40CB-AB10-19ACF8E6D8E9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B3FC6D-778B-42DE-A6DB-79B68CDF6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20B33C-9516-40CB-AB10-19ACF8E6D8E9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B3FC6D-778B-42DE-A6DB-79B68CDF61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020B33C-9516-40CB-AB10-19ACF8E6D8E9}" type="datetimeFigureOut">
              <a:rPr lang="ru-RU" smtClean="0"/>
              <a:pPr/>
              <a:t>19.01.2012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DB3FC6D-778B-42DE-A6DB-79B68CDF61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ru.wikipedia.org/wiki/42_(%D1%87%D0%B8%D1%81%D0%BB%D0%BE)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file:///C:\Documents%20and%20Settings\&#1059;&#1095;&#1077;&#1085;&#1080;&#1082;\&#1056;&#1072;&#1073;&#1086;&#1095;&#1080;&#1081;%20&#1089;&#1090;&#1086;&#1083;\&#1043;&#1091;&#1090;&#1077;&#1085;&#1073;&#1077;&#1088;&#1075;\&#1096;&#1091;&#1090;&#1072;&#1085;&#1086;&#1074;&#1072;.doc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8992" y="0"/>
            <a:ext cx="5105400" cy="2868168"/>
          </a:xfrm>
        </p:spPr>
        <p:txBody>
          <a:bodyPr/>
          <a:lstStyle/>
          <a:p>
            <a:r>
              <a:rPr lang="ru-RU" dirty="0" smtClean="0"/>
              <a:t>Путешествие к истокам книгопечатания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3571876"/>
            <a:ext cx="5114778" cy="235745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Книга-инструмент насаждения мудрости.</a:t>
            </a:r>
          </a:p>
          <a:p>
            <a:r>
              <a:rPr lang="ru-RU" dirty="0" smtClean="0"/>
              <a:t>Я. Коменский.</a:t>
            </a:r>
          </a:p>
          <a:p>
            <a:r>
              <a:rPr lang="ru-RU" dirty="0" smtClean="0"/>
              <a:t>Книги-корабли мысли, странствующие по волнам времени и бережно несущие свой драгоценный груз от поколения к поколению.</a:t>
            </a:r>
          </a:p>
          <a:p>
            <a:r>
              <a:rPr lang="ru-RU" dirty="0" smtClean="0"/>
              <a:t>Ф.Бекон.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28604"/>
            <a:ext cx="6255488" cy="1362075"/>
          </a:xfrm>
        </p:spPr>
        <p:txBody>
          <a:bodyPr/>
          <a:lstStyle/>
          <a:p>
            <a:r>
              <a:rPr lang="ru-RU" dirty="0" smtClean="0"/>
              <a:t>Писчий материал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4414" y="1071546"/>
            <a:ext cx="6255488" cy="743507"/>
          </a:xfrm>
        </p:spPr>
        <p:txBody>
          <a:bodyPr/>
          <a:lstStyle/>
          <a:p>
            <a:pPr algn="l"/>
            <a:r>
              <a:rPr lang="ru-RU" dirty="0" smtClean="0"/>
              <a:t>Папирус                                 Пергамент</a:t>
            </a:r>
            <a:endParaRPr lang="ru-RU" dirty="0"/>
          </a:p>
        </p:txBody>
      </p:sp>
      <p:pic>
        <p:nvPicPr>
          <p:cNvPr id="4" name="Рисунок 3" descr="1238962624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928802"/>
            <a:ext cx="3613899" cy="4643446"/>
          </a:xfrm>
          <a:prstGeom prst="rect">
            <a:avLst/>
          </a:prstGeom>
        </p:spPr>
      </p:pic>
      <p:pic>
        <p:nvPicPr>
          <p:cNvPr id="5" name="Рисунок 4" descr="tks_qst__pergament_mravu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2214554"/>
            <a:ext cx="3810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428604"/>
            <a:ext cx="6255488" cy="1362075"/>
          </a:xfrm>
        </p:spPr>
        <p:txBody>
          <a:bodyPr/>
          <a:lstStyle/>
          <a:p>
            <a:r>
              <a:rPr lang="ru-RU" dirty="0" smtClean="0"/>
              <a:t>Писчий материал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1428736"/>
            <a:ext cx="6255488" cy="743507"/>
          </a:xfrm>
        </p:spPr>
        <p:txBody>
          <a:bodyPr/>
          <a:lstStyle/>
          <a:p>
            <a:pPr algn="l"/>
            <a:r>
              <a:rPr lang="ru-RU" dirty="0" smtClean="0"/>
              <a:t>Береста                                        Шелк</a:t>
            </a:r>
            <a:endParaRPr lang="ru-RU" dirty="0"/>
          </a:p>
        </p:txBody>
      </p:sp>
      <p:pic>
        <p:nvPicPr>
          <p:cNvPr id="4" name="Рисунок 3" descr="image0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285992"/>
            <a:ext cx="3571900" cy="4019550"/>
          </a:xfrm>
          <a:prstGeom prst="rect">
            <a:avLst/>
          </a:prstGeom>
        </p:spPr>
      </p:pic>
      <p:pic>
        <p:nvPicPr>
          <p:cNvPr id="5" name="Рисунок 4" descr="fe517a6c606ac64815456d5de0addfd6_6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2357430"/>
            <a:ext cx="3095625" cy="357188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8596" y="6215082"/>
            <a:ext cx="728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Берестяная грамота                           Письмо на шелке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6255488" cy="1362075"/>
          </a:xfrm>
        </p:spPr>
        <p:txBody>
          <a:bodyPr/>
          <a:lstStyle/>
          <a:p>
            <a:pPr algn="l"/>
            <a:r>
              <a:rPr lang="ru-RU" dirty="0" smtClean="0"/>
              <a:t>Изобретения </a:t>
            </a:r>
            <a:r>
              <a:rPr lang="ru-RU" dirty="0" err="1" smtClean="0"/>
              <a:t>Гутенберга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1538" y="1905000"/>
            <a:ext cx="6715172" cy="738182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/>
              <a:t>Гениальное изобретение </a:t>
            </a:r>
            <a:r>
              <a:rPr lang="ru-RU" sz="1600" dirty="0" err="1" smtClean="0"/>
              <a:t>Гутенберга</a:t>
            </a:r>
            <a:r>
              <a:rPr lang="ru-RU" sz="1600" dirty="0" smtClean="0"/>
              <a:t> состояло в том, что он изготовил из металла </a:t>
            </a:r>
            <a:r>
              <a:rPr lang="ru-RU" sz="1600" i="1" dirty="0" smtClean="0"/>
              <a:t>подвижные</a:t>
            </a:r>
            <a:r>
              <a:rPr lang="ru-RU" sz="1600" dirty="0" smtClean="0"/>
              <a:t> выпуклые буквы, вырезанные в обратном виде - литеры.</a:t>
            </a:r>
            <a:endParaRPr lang="ru-RU" sz="1600" dirty="0"/>
          </a:p>
        </p:txBody>
      </p:sp>
      <p:pic>
        <p:nvPicPr>
          <p:cNvPr id="4" name="Рисунок 3" descr="250px-Metal_movable_typ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3143248"/>
            <a:ext cx="4500594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6255488" cy="1362075"/>
          </a:xfrm>
        </p:spPr>
        <p:txBody>
          <a:bodyPr/>
          <a:lstStyle/>
          <a:p>
            <a:pPr algn="l"/>
            <a:r>
              <a:rPr lang="ru-RU" dirty="0" smtClean="0"/>
              <a:t>Изобретение </a:t>
            </a:r>
            <a:r>
              <a:rPr lang="ru-RU" dirty="0" err="1" smtClean="0"/>
              <a:t>Гутенберга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643182"/>
            <a:ext cx="5214974" cy="743507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err="1" smtClean="0"/>
              <a:t>Гутенберг</a:t>
            </a:r>
            <a:r>
              <a:rPr lang="ru-RU" dirty="0" smtClean="0"/>
              <a:t> в результате долгих опытов выбрал сплав, состоящий из 70 частей свинца, 25 частей олова, 5 частей сурьмы.</a:t>
            </a:r>
            <a:endParaRPr lang="ru-RU" dirty="0"/>
          </a:p>
        </p:txBody>
      </p:sp>
      <p:pic>
        <p:nvPicPr>
          <p:cNvPr id="4" name="Рисунок 3" descr="1244456728_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0"/>
            <a:ext cx="2857500" cy="3819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6255488" cy="1362075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Изобретение </a:t>
            </a:r>
            <a:r>
              <a:rPr lang="ru-RU" sz="4000" dirty="0" err="1" smtClean="0"/>
              <a:t>Гутенберга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643050"/>
            <a:ext cx="4572000" cy="1285884"/>
          </a:xfrm>
        </p:spPr>
        <p:txBody>
          <a:bodyPr>
            <a:noAutofit/>
          </a:bodyPr>
          <a:lstStyle/>
          <a:p>
            <a:pPr algn="l"/>
            <a:r>
              <a:rPr lang="ru-RU" dirty="0" smtClean="0"/>
              <a:t>Для смазывания металлических литер </a:t>
            </a:r>
            <a:r>
              <a:rPr lang="ru-RU" dirty="0" err="1" smtClean="0"/>
              <a:t>Гутенберг</a:t>
            </a:r>
            <a:r>
              <a:rPr lang="ru-RU" dirty="0" smtClean="0"/>
              <a:t> изготовил типографическую краску из сажи и льняного масла (олифы). </a:t>
            </a:r>
            <a:endParaRPr lang="ru-RU" dirty="0"/>
          </a:p>
        </p:txBody>
      </p:sp>
      <p:pic>
        <p:nvPicPr>
          <p:cNvPr id="4" name="Рисунок 3" descr="0,,422882_4,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142852"/>
            <a:ext cx="3077542" cy="2601100"/>
          </a:xfrm>
          <a:prstGeom prst="rect">
            <a:avLst/>
          </a:prstGeom>
        </p:spPr>
      </p:pic>
      <p:pic>
        <p:nvPicPr>
          <p:cNvPr id="5" name="Рисунок 4" descr="Pechati2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3000372"/>
            <a:ext cx="3524250" cy="3676650"/>
          </a:xfrm>
          <a:prstGeom prst="rect">
            <a:avLst/>
          </a:prstGeom>
        </p:spPr>
      </p:pic>
      <p:sp>
        <p:nvSpPr>
          <p:cNvPr id="11" name="Текст 2"/>
          <p:cNvSpPr txBox="1">
            <a:spLocks/>
          </p:cNvSpPr>
          <p:nvPr/>
        </p:nvSpPr>
        <p:spPr>
          <a:xfrm>
            <a:off x="4143372" y="3786190"/>
            <a:ext cx="3857652" cy="1285884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Текст 2"/>
          <p:cNvSpPr txBox="1">
            <a:spLocks/>
          </p:cNvSpPr>
          <p:nvPr/>
        </p:nvSpPr>
        <p:spPr>
          <a:xfrm>
            <a:off x="4000496" y="3143248"/>
            <a:ext cx="3929090" cy="2214578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Два непременных предмета оборудования типографии- печатный станок и наборная касса- не были новинкой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57166"/>
            <a:ext cx="6255488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Шедевр первопечатника</a:t>
            </a:r>
            <a:br>
              <a:rPr lang="ru-RU" sz="4400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28662" y="1714488"/>
            <a:ext cx="6465064" cy="1309686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Библия </a:t>
            </a:r>
            <a:r>
              <a:rPr lang="ru-RU" sz="2400" b="1" dirty="0" err="1" smtClean="0"/>
              <a:t>Гутенберга</a:t>
            </a:r>
            <a:r>
              <a:rPr lang="ru-RU" sz="2400" b="1" dirty="0" smtClean="0"/>
              <a:t> именуется </a:t>
            </a:r>
            <a:r>
              <a:rPr lang="ru-RU" sz="2400" b="1" u="sng" dirty="0" smtClean="0">
                <a:hlinkClick r:id="rId2" tooltip="42 (число)"/>
              </a:rPr>
              <a:t>42</a:t>
            </a:r>
            <a:r>
              <a:rPr lang="ru-RU" sz="2400" b="1" dirty="0" smtClean="0"/>
              <a:t>-строчной, так как на каждый лист печатник смог уместить по 42 строки текста.</a:t>
            </a:r>
            <a:endParaRPr lang="ru-RU" sz="2400" b="1" dirty="0"/>
          </a:p>
        </p:txBody>
      </p:sp>
      <p:pic>
        <p:nvPicPr>
          <p:cNvPr id="4" name="Рисунок 3" descr="bibliy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861334"/>
            <a:ext cx="3286148" cy="3996666"/>
          </a:xfrm>
          <a:prstGeom prst="rect">
            <a:avLst/>
          </a:prstGeom>
        </p:spPr>
      </p:pic>
      <p:pic>
        <p:nvPicPr>
          <p:cNvPr id="5" name="Рисунок 4" descr="225px-Gutenberg_bible_Old_Testament_Epistle_of_St_Jerom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9124" y="2786058"/>
            <a:ext cx="2714644" cy="392906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6255488" cy="1362075"/>
          </a:xfrm>
        </p:spPr>
        <p:txBody>
          <a:bodyPr/>
          <a:lstStyle/>
          <a:p>
            <a:pPr algn="ctr"/>
            <a:r>
              <a:rPr lang="ru-RU" dirty="0" smtClean="0"/>
              <a:t>Значение книгопечатания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976" y="1857364"/>
            <a:ext cx="6255488" cy="4357718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dirty="0" smtClean="0"/>
              <a:t>Изобретение </a:t>
            </a:r>
            <a:r>
              <a:rPr lang="ru-RU" dirty="0" err="1" smtClean="0"/>
              <a:t>Гутенберга</a:t>
            </a:r>
            <a:r>
              <a:rPr lang="ru-RU" dirty="0" smtClean="0"/>
              <a:t> необыкновенно быстро распространилось по всей Европе. Только во второй половине 15 века более чем в 200 городах действовала в общей сложности от 1100 до 1700 типографий.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/>
              <a:t>Роль книги в обществе резко выросла. </a:t>
            </a:r>
            <a:r>
              <a:rPr lang="ru-RU" dirty="0" smtClean="0"/>
              <a:t>Относительная дешевизна печатных </a:t>
            </a:r>
            <a:r>
              <a:rPr lang="ru-RU" dirty="0" smtClean="0"/>
              <a:t>книг и из большие тиражи </a:t>
            </a:r>
            <a:r>
              <a:rPr lang="ru-RU" dirty="0" smtClean="0"/>
              <a:t>сделали </a:t>
            </a:r>
            <a:r>
              <a:rPr lang="ru-RU" dirty="0" smtClean="0"/>
              <a:t>возможным распространение разнообразной информации в достаточно широком кругу образованных людей.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/>
              <a:t>Книги издавались не только на латыни, но и на народных языках.</a:t>
            </a:r>
          </a:p>
          <a:p>
            <a:pPr algn="l"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786050" y="1928802"/>
            <a:ext cx="5357850" cy="1928826"/>
          </a:xfrm>
        </p:spPr>
        <p:txBody>
          <a:bodyPr>
            <a:normAutofit/>
          </a:bodyPr>
          <a:lstStyle/>
          <a:p>
            <a:r>
              <a:rPr lang="ru-RU" dirty="0" smtClean="0"/>
              <a:t>Иоганн </a:t>
            </a:r>
            <a:r>
              <a:rPr lang="ru-RU" dirty="0" err="1" smtClean="0"/>
              <a:t>Гутенберг</a:t>
            </a:r>
            <a:r>
              <a:rPr lang="ru-RU" dirty="0" smtClean="0"/>
              <a:t>.</a:t>
            </a:r>
          </a:p>
          <a:p>
            <a:r>
              <a:rPr lang="ru-RU" dirty="0" smtClean="0"/>
              <a:t>(Между 1394-99-1468)-немецкий изобретатель, создатель европейского способа книгопечатания.</a:t>
            </a:r>
          </a:p>
          <a:p>
            <a:r>
              <a:rPr lang="ru-RU" dirty="0" smtClean="0"/>
              <a:t>Нет настоящего портрета </a:t>
            </a:r>
            <a:r>
              <a:rPr lang="ru-RU" dirty="0" err="1" smtClean="0"/>
              <a:t>Гутенберга</a:t>
            </a:r>
            <a:r>
              <a:rPr lang="ru-RU" dirty="0" smtClean="0"/>
              <a:t>. Все изображения </a:t>
            </a:r>
            <a:r>
              <a:rPr lang="ru-RU" dirty="0" err="1" smtClean="0"/>
              <a:t>Гутенберга</a:t>
            </a:r>
            <a:r>
              <a:rPr lang="ru-RU" dirty="0" smtClean="0"/>
              <a:t> относятся к более позднему времени, и являются плодом фантазии художников.</a:t>
            </a:r>
          </a:p>
          <a:p>
            <a:r>
              <a:rPr lang="ru-RU" dirty="0" smtClean="0"/>
              <a:t>Сын богатого горожанина из Майнца. Учился в Эрфуртском университете, где изучил латинский язык.</a:t>
            </a:r>
          </a:p>
          <a:p>
            <a:endParaRPr lang="ru-RU" dirty="0"/>
          </a:p>
        </p:txBody>
      </p:sp>
      <p:pic>
        <p:nvPicPr>
          <p:cNvPr id="4" name="Содержимое 3" descr="220px-Gutenberg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28736"/>
            <a:ext cx="2794000" cy="3581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1643042" y="1571612"/>
            <a:ext cx="5072098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Истоки книгопечатания.</a:t>
            </a:r>
            <a:endParaRPr lang="ru-RU" sz="4000" dirty="0"/>
          </a:p>
        </p:txBody>
      </p:sp>
      <p:sp>
        <p:nvSpPr>
          <p:cNvPr id="14" name="Текст 13"/>
          <p:cNvSpPr>
            <a:spLocks noGrp="1"/>
          </p:cNvSpPr>
          <p:nvPr>
            <p:ph type="body" idx="2"/>
          </p:nvPr>
        </p:nvSpPr>
        <p:spPr>
          <a:xfrm>
            <a:off x="1071538" y="5214950"/>
            <a:ext cx="5897880" cy="602512"/>
          </a:xfrm>
        </p:spPr>
        <p:txBody>
          <a:bodyPr>
            <a:normAutofit/>
          </a:bodyPr>
          <a:lstStyle/>
          <a:p>
            <a:r>
              <a:rPr lang="ru-RU" sz="1800" dirty="0" smtClean="0">
                <a:hlinkClick r:id="rId2" action="ppaction://hlinkfile"/>
              </a:rPr>
              <a:t>Изобретение письма</a:t>
            </a:r>
            <a:r>
              <a:rPr lang="ru-RU" sz="1800" dirty="0" smtClean="0"/>
              <a:t>                 Изобретение бумаги</a:t>
            </a:r>
          </a:p>
          <a:p>
            <a:r>
              <a:rPr lang="ru-RU" sz="1800" dirty="0" smtClean="0"/>
              <a:t>                                                   </a:t>
            </a:r>
            <a:endParaRPr lang="ru-RU" sz="1800" dirty="0"/>
          </a:p>
        </p:txBody>
      </p:sp>
      <p:sp>
        <p:nvSpPr>
          <p:cNvPr id="6" name="Текст 5"/>
          <p:cNvSpPr>
            <a:spLocks noGrp="1"/>
          </p:cNvSpPr>
          <p:nvPr>
            <p:ph sz="half" idx="1"/>
          </p:nvPr>
        </p:nvSpPr>
        <p:spPr>
          <a:xfrm>
            <a:off x="214282" y="1857364"/>
            <a:ext cx="7239000" cy="10001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Книгопечатание</a:t>
            </a: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 rot="1463069">
            <a:off x="3033244" y="2844556"/>
            <a:ext cx="453757" cy="20976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20273435">
            <a:off x="4661504" y="2882336"/>
            <a:ext cx="435407" cy="20084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5897880" cy="902038"/>
          </a:xfrm>
        </p:spPr>
        <p:txBody>
          <a:bodyPr/>
          <a:lstStyle/>
          <a:p>
            <a:r>
              <a:rPr lang="ru-RU" dirty="0" smtClean="0"/>
              <a:t>Изобретение письма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2"/>
          </p:nvPr>
        </p:nvSpPr>
        <p:spPr>
          <a:xfrm>
            <a:off x="1357290" y="1357298"/>
            <a:ext cx="6643734" cy="3857652"/>
          </a:xfrm>
        </p:spPr>
        <p:txBody>
          <a:bodyPr>
            <a:normAutofit/>
          </a:bodyPr>
          <a:lstStyle/>
          <a:p>
            <a:r>
              <a:rPr lang="ru-RU" dirty="0" smtClean="0"/>
              <a:t>Сначала было предметное письмо, где предмет символизировал определённые понятия. Например, в качестве объявления войны одно племя посылало другому стрелу или меч.</a:t>
            </a:r>
          </a:p>
          <a:p>
            <a:r>
              <a:rPr lang="ru-RU" dirty="0" smtClean="0"/>
              <a:t>Греческий историк Геродот(484-425г.г. до н.э.) в своей «Истории» свидетельствует о дипломатическом документе, переданному персидскому царю Дарию от скифов. «Посланием» этим были: птица,  мышь, лягушка, пять стрел. Расшифровывался этот ультиматум так: «если вы, персы, как птицы не улетите в небо, или, как мыши, не зароетесь в землю, или, как лягушки не поскачете в болото, то не вернётесь назад, поражённые этими стрелами.»</a:t>
            </a:r>
            <a:endParaRPr lang="ru-RU" dirty="0"/>
          </a:p>
        </p:txBody>
      </p:sp>
      <p:pic>
        <p:nvPicPr>
          <p:cNvPr id="9" name="Содержимое 8" descr="300px-Arrow_(PSF)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-2178866" y="3536162"/>
            <a:ext cx="5500704" cy="11429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5897880" cy="642918"/>
          </a:xfrm>
        </p:spPr>
        <p:txBody>
          <a:bodyPr/>
          <a:lstStyle/>
          <a:p>
            <a:r>
              <a:rPr lang="ru-RU" dirty="0" smtClean="0"/>
              <a:t>Первобытные типы письма.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4357694"/>
            <a:ext cx="5897880" cy="1357322"/>
          </a:xfrm>
        </p:spPr>
        <p:txBody>
          <a:bodyPr>
            <a:noAutofit/>
          </a:bodyPr>
          <a:lstStyle/>
          <a:p>
            <a:r>
              <a:rPr lang="ru-RU" dirty="0" smtClean="0"/>
              <a:t>Узелковое письмо.</a:t>
            </a:r>
          </a:p>
          <a:p>
            <a:r>
              <a:rPr lang="ru-RU" dirty="0" smtClean="0"/>
              <a:t>Индейцы-пастухи в Перу до сих пор пользуются шнурами с завязанными на них узелками для подсчёта своих стат. Шнур одного цвета обозначает быков, а количество узелков соответствует количеству голов в стаде. Шнур другого цвета-коров, третьего - телят.</a:t>
            </a:r>
            <a:endParaRPr lang="ru-RU" dirty="0"/>
          </a:p>
        </p:txBody>
      </p:sp>
      <p:pic>
        <p:nvPicPr>
          <p:cNvPr id="5" name="Содержимое 4" descr="p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28670"/>
            <a:ext cx="4562475" cy="3333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Первобытные типы письма.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Логографическое письмо: иероглифическое письмо, клинопись-выдавливание знаков на глиняных табличках с помощью палочки</a:t>
            </a:r>
          </a:p>
          <a:p>
            <a:endParaRPr lang="ru-RU" dirty="0" smtClean="0"/>
          </a:p>
        </p:txBody>
      </p:sp>
      <p:pic>
        <p:nvPicPr>
          <p:cNvPr id="5" name="Содержимое 4" descr="img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857496"/>
            <a:ext cx="3429000" cy="2952750"/>
          </a:xfrm>
        </p:spPr>
      </p:pic>
      <p:pic>
        <p:nvPicPr>
          <p:cNvPr id="6" name="Рисунок 5" descr="1262676753_tablet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2786058"/>
            <a:ext cx="3833820" cy="3181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Первобытные типы письма.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1428736"/>
            <a:ext cx="5897880" cy="602512"/>
          </a:xfrm>
        </p:spPr>
        <p:txBody>
          <a:bodyPr/>
          <a:lstStyle/>
          <a:p>
            <a:r>
              <a:rPr lang="ru-RU" dirty="0" smtClean="0"/>
              <a:t>Фонетическое письмо.</a:t>
            </a:r>
            <a:endParaRPr lang="ru-RU" dirty="0"/>
          </a:p>
        </p:txBody>
      </p:sp>
      <p:pic>
        <p:nvPicPr>
          <p:cNvPr id="5" name="Содержимое 4" descr="200px-Phoenician_alphabet.svg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857364"/>
            <a:ext cx="3143272" cy="3071834"/>
          </a:xfrm>
        </p:spPr>
      </p:pic>
      <p:sp>
        <p:nvSpPr>
          <p:cNvPr id="6" name="Прямоугольник 5"/>
          <p:cNvSpPr/>
          <p:nvPr/>
        </p:nvSpPr>
        <p:spPr>
          <a:xfrm>
            <a:off x="357158" y="4826675"/>
            <a:ext cx="5245347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Финикийский алфавит.</a:t>
            </a:r>
          </a:p>
          <a:p>
            <a:endParaRPr lang="ru-RU" b="1" dirty="0" smtClean="0"/>
          </a:p>
          <a:p>
            <a:r>
              <a:rPr lang="ru-RU" b="1" dirty="0" smtClean="0"/>
              <a:t>Изобретение алфавитного</a:t>
            </a:r>
          </a:p>
          <a:p>
            <a:r>
              <a:rPr lang="ru-RU" b="1" dirty="0" smtClean="0"/>
              <a:t>Письма было тем великим шагом,</a:t>
            </a:r>
          </a:p>
          <a:p>
            <a:r>
              <a:rPr lang="ru-RU" b="1" dirty="0" smtClean="0"/>
              <a:t>который привёл человечество от варварства</a:t>
            </a:r>
          </a:p>
          <a:p>
            <a:r>
              <a:rPr lang="ru-RU" b="1" dirty="0" smtClean="0"/>
              <a:t>к цивилизации.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                            Э. Тейлор.</a:t>
            </a:r>
          </a:p>
          <a:p>
            <a:endParaRPr lang="ru-RU" b="1" dirty="0" smtClean="0"/>
          </a:p>
        </p:txBody>
      </p:sp>
      <p:pic>
        <p:nvPicPr>
          <p:cNvPr id="8" name="Рисунок 7" descr="kit_alf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1857364"/>
            <a:ext cx="4429156" cy="3071834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86116" y="5143512"/>
            <a:ext cx="42862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латинское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фонетическое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письмо.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11" name="Стрелка вправо 10">
            <a:hlinkClick r:id="rId4" action="ppaction://hlinksldjump"/>
          </p:cNvPr>
          <p:cNvSpPr/>
          <p:nvPr/>
        </p:nvSpPr>
        <p:spPr>
          <a:xfrm>
            <a:off x="6929454" y="6215082"/>
            <a:ext cx="857256" cy="357166"/>
          </a:xfrm>
          <a:prstGeom prst="rightArrow">
            <a:avLst>
              <a:gd name="adj1" fmla="val 2707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62" y="428604"/>
            <a:ext cx="6255488" cy="1362075"/>
          </a:xfrm>
        </p:spPr>
        <p:txBody>
          <a:bodyPr>
            <a:normAutofit/>
          </a:bodyPr>
          <a:lstStyle/>
          <a:p>
            <a:r>
              <a:rPr lang="ru-RU" dirty="0" smtClean="0"/>
              <a:t>Величайшее изобретение Китая.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429124" y="3000372"/>
            <a:ext cx="2755026" cy="743507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Китае изобрели удобный и дешёвый писчий материал-бумагу.</a:t>
            </a:r>
            <a:endParaRPr lang="ru-RU" dirty="0"/>
          </a:p>
        </p:txBody>
      </p:sp>
      <p:pic>
        <p:nvPicPr>
          <p:cNvPr id="8" name="Рисунок 7" descr="Making_Paper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357440"/>
            <a:ext cx="3400425" cy="450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6255488" cy="1362075"/>
          </a:xfrm>
        </p:spPr>
        <p:txBody>
          <a:bodyPr/>
          <a:lstStyle/>
          <a:p>
            <a:r>
              <a:rPr lang="ru-RU" dirty="0" smtClean="0"/>
              <a:t>Писчий материал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071546"/>
            <a:ext cx="2000264" cy="500066"/>
          </a:xfrm>
        </p:spPr>
        <p:txBody>
          <a:bodyPr/>
          <a:lstStyle/>
          <a:p>
            <a:pPr algn="l"/>
            <a:r>
              <a:rPr lang="ru-RU" dirty="0" smtClean="0"/>
              <a:t>Камень</a:t>
            </a:r>
            <a:endParaRPr lang="ru-RU" dirty="0"/>
          </a:p>
        </p:txBody>
      </p:sp>
      <p:pic>
        <p:nvPicPr>
          <p:cNvPr id="4" name="Рисунок 3" descr="codeofhammurab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714488"/>
            <a:ext cx="2428892" cy="321471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282" y="5143512"/>
            <a:ext cx="3284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кодекс </a:t>
            </a:r>
            <a:r>
              <a:rPr lang="ru-RU" b="1" dirty="0" smtClean="0"/>
              <a:t>законов</a:t>
            </a:r>
            <a:r>
              <a:rPr lang="ru-RU" dirty="0" smtClean="0"/>
              <a:t> </a:t>
            </a:r>
            <a:r>
              <a:rPr lang="ru-RU" b="1" dirty="0" smtClean="0"/>
              <a:t>Хаммурапи</a:t>
            </a:r>
            <a:r>
              <a:rPr lang="ru-RU" b="1" dirty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5143512"/>
            <a:ext cx="3599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Шумерская </a:t>
            </a:r>
            <a:r>
              <a:rPr lang="ru-RU" b="1" dirty="0" smtClean="0"/>
              <a:t>глиняная</a:t>
            </a:r>
            <a:r>
              <a:rPr lang="ru-RU" dirty="0" smtClean="0"/>
              <a:t> </a:t>
            </a:r>
            <a:r>
              <a:rPr lang="ru-RU" b="1" dirty="0" smtClean="0"/>
              <a:t>табличка</a:t>
            </a:r>
            <a:endParaRPr lang="ru-RU" dirty="0"/>
          </a:p>
        </p:txBody>
      </p:sp>
      <p:pic>
        <p:nvPicPr>
          <p:cNvPr id="7" name="Рисунок 6" descr="y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1714488"/>
            <a:ext cx="2986092" cy="324327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286380" y="1214422"/>
            <a:ext cx="18573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Глина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165</TotalTime>
  <Words>514</Words>
  <Application>Microsoft Office PowerPoint</Application>
  <PresentationFormat>Экран (4:3)</PresentationFormat>
  <Paragraphs>56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Путешествие к истокам книгопечатания</vt:lpstr>
      <vt:lpstr>Слайд 2</vt:lpstr>
      <vt:lpstr>Истоки книгопечатания.</vt:lpstr>
      <vt:lpstr>Изобретение письма</vt:lpstr>
      <vt:lpstr>Первобытные типы письма.</vt:lpstr>
      <vt:lpstr>Первобытные типы письма.</vt:lpstr>
      <vt:lpstr>Первобытные типы письма.</vt:lpstr>
      <vt:lpstr>Величайшее изобретение Китая.</vt:lpstr>
      <vt:lpstr>Писчий материал</vt:lpstr>
      <vt:lpstr>Писчий материал</vt:lpstr>
      <vt:lpstr>Писчий материал</vt:lpstr>
      <vt:lpstr>Изобретения Гутенберга</vt:lpstr>
      <vt:lpstr>Изобретение Гутенберга</vt:lpstr>
      <vt:lpstr>Изобретение Гутенберга</vt:lpstr>
      <vt:lpstr>Шедевр первопечатника </vt:lpstr>
      <vt:lpstr>Значение книгопечатания</vt:lpstr>
    </vt:vector>
  </TitlesOfParts>
  <Company>Чантырская СОШ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к истокам книгопечатания</dc:title>
  <dc:creator>school_1</dc:creator>
  <cp:lastModifiedBy>Admin</cp:lastModifiedBy>
  <cp:revision>19</cp:revision>
  <dcterms:created xsi:type="dcterms:W3CDTF">2010-04-28T10:01:13Z</dcterms:created>
  <dcterms:modified xsi:type="dcterms:W3CDTF">2012-01-19T13:03:40Z</dcterms:modified>
</cp:coreProperties>
</file>